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91" r:id="rId3"/>
    <p:sldId id="262" r:id="rId4"/>
    <p:sldId id="263" r:id="rId5"/>
    <p:sldId id="266" r:id="rId6"/>
    <p:sldId id="265" r:id="rId7"/>
    <p:sldId id="292" r:id="rId8"/>
    <p:sldId id="293" r:id="rId9"/>
    <p:sldId id="270" r:id="rId10"/>
    <p:sldId id="281" r:id="rId11"/>
    <p:sldId id="267" r:id="rId12"/>
    <p:sldId id="273" r:id="rId13"/>
    <p:sldId id="289" r:id="rId14"/>
    <p:sldId id="274" r:id="rId15"/>
    <p:sldId id="271" r:id="rId16"/>
    <p:sldId id="272" r:id="rId17"/>
    <p:sldId id="275" r:id="rId18"/>
    <p:sldId id="276" r:id="rId19"/>
    <p:sldId id="278" r:id="rId20"/>
    <p:sldId id="279" r:id="rId21"/>
    <p:sldId id="280" r:id="rId22"/>
    <p:sldId id="284" r:id="rId23"/>
    <p:sldId id="285"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6604A-1B45-4AE0-84CA-2D5A24F68FCC}" type="datetimeFigureOut">
              <a:rPr lang="en-US" smtClean="0"/>
              <a:pPr/>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791C-611B-4ECD-8A98-13C4886B2E6B}" type="slidenum">
              <a:rPr lang="en-US" smtClean="0"/>
              <a:pPr/>
              <a:t>‹#›</a:t>
            </a:fld>
            <a:endParaRPr lang="en-US"/>
          </a:p>
        </p:txBody>
      </p:sp>
    </p:spTree>
    <p:extLst>
      <p:ext uri="{BB962C8B-B14F-4D97-AF65-F5344CB8AC3E}">
        <p14:creationId xmlns:p14="http://schemas.microsoft.com/office/powerpoint/2010/main" val="14201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2</a:t>
            </a:fld>
            <a:endParaRPr lang="en-US"/>
          </a:p>
        </p:txBody>
      </p:sp>
    </p:spTree>
    <p:extLst>
      <p:ext uri="{BB962C8B-B14F-4D97-AF65-F5344CB8AC3E}">
        <p14:creationId xmlns:p14="http://schemas.microsoft.com/office/powerpoint/2010/main" val="24277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n-BD" baseline="0" dirty="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15</a:t>
            </a:fld>
            <a:endParaRPr lang="en-US"/>
          </a:p>
        </p:txBody>
      </p:sp>
    </p:spTree>
    <p:extLst>
      <p:ext uri="{BB962C8B-B14F-4D97-AF65-F5344CB8AC3E}">
        <p14:creationId xmlns:p14="http://schemas.microsoft.com/office/powerpoint/2010/main" val="418616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বীজ বপনের জন্য বেড</a:t>
            </a:r>
            <a:r>
              <a:rPr lang="bn-BD" baseline="0" dirty="0"/>
              <a:t> ১৫ সেমি উঁচু করতে হয়। এবং দুটি বেডের মাঝখানে ৩০ সেমি সেচ নালা রাখতে হয়। পাঠ্য বই অনুযায়ী শিক্ষক বুঝাবেন।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17</a:t>
            </a:fld>
            <a:endParaRPr lang="en-US"/>
          </a:p>
        </p:txBody>
      </p:sp>
    </p:spTree>
    <p:extLst>
      <p:ext uri="{BB962C8B-B14F-4D97-AF65-F5344CB8AC3E}">
        <p14:creationId xmlns:p14="http://schemas.microsoft.com/office/powerpoint/2010/main" val="111051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লাল শাক</a:t>
            </a:r>
            <a:r>
              <a:rPr lang="bn-BD" baseline="0" dirty="0"/>
              <a:t>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20</a:t>
            </a:fld>
            <a:endParaRPr lang="en-US"/>
          </a:p>
        </p:txBody>
      </p:sp>
    </p:spTree>
    <p:extLst>
      <p:ext uri="{BB962C8B-B14F-4D97-AF65-F5344CB8AC3E}">
        <p14:creationId xmlns:p14="http://schemas.microsoft.com/office/powerpoint/2010/main" val="411328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21</a:t>
            </a:fld>
            <a:endParaRPr lang="en-US"/>
          </a:p>
        </p:txBody>
      </p:sp>
    </p:spTree>
    <p:extLst>
      <p:ext uri="{BB962C8B-B14F-4D97-AF65-F5344CB8AC3E}">
        <p14:creationId xmlns:p14="http://schemas.microsoft.com/office/powerpoint/2010/main" val="371153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latin typeface="NikoshBAN" pitchFamily="2" charset="0"/>
                <a:cs typeface="NikoshBAN" pitchFamily="2" charset="0"/>
              </a:rPr>
              <a:t>পাট বীজ</a:t>
            </a:r>
            <a:r>
              <a:rPr lang="bn-BD" baseline="0" dirty="0">
                <a:latin typeface="NikoshBAN" pitchFamily="2" charset="0"/>
                <a:cs typeface="NikoshBAN" pitchFamily="2" charset="0"/>
              </a:rPr>
              <a:t> বপনের সময় পাট বীজের সাথে লালশাকের বীজ মিশিয়ে বপন করা যায়। বালির সাথে মিশিয়ে লালশাকের বীজ বপন করা যায়। শিক্ষক  এই কাজের সময় শ্রেণিতে মনিটরিং করবেন। শ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2791C-611B-4ECD-8A98-13C4886B2E6B}" type="slidenum">
              <a:rPr lang="en-US" smtClean="0"/>
              <a:pPr/>
              <a:t>24</a:t>
            </a:fld>
            <a:endParaRPr lang="en-US"/>
          </a:p>
        </p:txBody>
      </p:sp>
    </p:spTree>
    <p:extLst>
      <p:ext uri="{BB962C8B-B14F-4D97-AF65-F5344CB8AC3E}">
        <p14:creationId xmlns:p14="http://schemas.microsoft.com/office/powerpoint/2010/main" val="114222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2791C-611B-4ECD-8A98-13C4886B2E6B}" type="slidenum">
              <a:rPr lang="en-US" smtClean="0"/>
              <a:pPr/>
              <a:t>7</a:t>
            </a:fld>
            <a:endParaRPr lang="en-US"/>
          </a:p>
        </p:txBody>
      </p:sp>
    </p:spTree>
    <p:extLst>
      <p:ext uri="{BB962C8B-B14F-4D97-AF65-F5344CB8AC3E}">
        <p14:creationId xmlns:p14="http://schemas.microsoft.com/office/powerpoint/2010/main" val="314700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9</a:t>
            </a:fld>
            <a:endParaRPr lang="en-US"/>
          </a:p>
        </p:txBody>
      </p:sp>
    </p:spTree>
    <p:extLst>
      <p:ext uri="{BB962C8B-B14F-4D97-AF65-F5344CB8AC3E}">
        <p14:creationId xmlns:p14="http://schemas.microsoft.com/office/powerpoint/2010/main" val="131198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আপনি এখানে</a:t>
            </a:r>
            <a:r>
              <a:rPr lang="bn-BD" baseline="0" dirty="0"/>
              <a:t> অন্য কাজ দিতে পারেন । তবে সকলের অংশগ্রহণ করাবেন। একক কাজ দেবার পড়ে শিক্ষক মনিটরিং করে শ্রেণিতে সক্রিয় থাকতে চেষ্টা করবেন। </a:t>
            </a:r>
          </a:p>
          <a:p>
            <a:endParaRPr lang="bn-BD" baseline="0"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5B36-0FD4-40B1-917A-FFE285F7D2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26C022-CB01-4AFD-AF96-D22D1C55BB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76D09A-B2CB-40CC-9A74-8D97FEC20046}"/>
              </a:ext>
            </a:extLst>
          </p:cNvPr>
          <p:cNvSpPr>
            <a:spLocks noGrp="1"/>
          </p:cNvSpPr>
          <p:nvPr>
            <p:ph type="dt" sz="half" idx="10"/>
          </p:nvPr>
        </p:nvSpPr>
        <p:spPr/>
        <p:txBody>
          <a:bodyPr/>
          <a:lstStyle/>
          <a:p>
            <a:fld id="{F18593FA-DF56-4CC4-B9AE-577792461F2E}" type="datetime1">
              <a:rPr lang="en-US" smtClean="0"/>
              <a:pPr/>
              <a:t>3/14/2020</a:t>
            </a:fld>
            <a:endParaRPr lang="en-US"/>
          </a:p>
        </p:txBody>
      </p:sp>
      <p:sp>
        <p:nvSpPr>
          <p:cNvPr id="5" name="Footer Placeholder 4">
            <a:extLst>
              <a:ext uri="{FF2B5EF4-FFF2-40B4-BE49-F238E27FC236}">
                <a16:creationId xmlns:a16="http://schemas.microsoft.com/office/drawing/2014/main" id="{36D80908-EDC3-4A56-82D1-AC1E4362A7F4}"/>
              </a:ext>
            </a:extLst>
          </p:cNvPr>
          <p:cNvSpPr>
            <a:spLocks noGrp="1"/>
          </p:cNvSpPr>
          <p:nvPr>
            <p:ph type="ftr" sz="quarter" idx="11"/>
          </p:nvPr>
        </p:nvSpPr>
        <p:spPr/>
        <p:txBody>
          <a:bodyPr/>
          <a:lstStyle/>
          <a:p>
            <a:r>
              <a:rPr lang="en-US"/>
              <a:t>Apurba Agriculture cl 6</a:t>
            </a:r>
          </a:p>
        </p:txBody>
      </p:sp>
      <p:sp>
        <p:nvSpPr>
          <p:cNvPr id="6" name="Slide Number Placeholder 5">
            <a:extLst>
              <a:ext uri="{FF2B5EF4-FFF2-40B4-BE49-F238E27FC236}">
                <a16:creationId xmlns:a16="http://schemas.microsoft.com/office/drawing/2014/main" id="{E68CBF47-C975-43EB-B6D6-814B226CD1D0}"/>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66332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CE32-B714-4310-B15E-B8D38D70E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81096-04A2-4F81-9C3D-B1EE05150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C620E-6B98-4E19-8E77-E53F5C32C67D}"/>
              </a:ext>
            </a:extLst>
          </p:cNvPr>
          <p:cNvSpPr>
            <a:spLocks noGrp="1"/>
          </p:cNvSpPr>
          <p:nvPr>
            <p:ph type="dt" sz="half" idx="10"/>
          </p:nvPr>
        </p:nvSpPr>
        <p:spPr/>
        <p:txBody>
          <a:bodyPr/>
          <a:lstStyle/>
          <a:p>
            <a:fld id="{A0CE8D8E-D446-4793-8026-A39250D208DF}" type="datetime1">
              <a:rPr lang="en-US" smtClean="0"/>
              <a:pPr/>
              <a:t>3/14/2020</a:t>
            </a:fld>
            <a:endParaRPr lang="en-US"/>
          </a:p>
        </p:txBody>
      </p:sp>
      <p:sp>
        <p:nvSpPr>
          <p:cNvPr id="5" name="Footer Placeholder 4">
            <a:extLst>
              <a:ext uri="{FF2B5EF4-FFF2-40B4-BE49-F238E27FC236}">
                <a16:creationId xmlns:a16="http://schemas.microsoft.com/office/drawing/2014/main" id="{52250E7E-707A-4873-865E-693BD2BBCE69}"/>
              </a:ext>
            </a:extLst>
          </p:cNvPr>
          <p:cNvSpPr>
            <a:spLocks noGrp="1"/>
          </p:cNvSpPr>
          <p:nvPr>
            <p:ph type="ftr" sz="quarter" idx="11"/>
          </p:nvPr>
        </p:nvSpPr>
        <p:spPr/>
        <p:txBody>
          <a:bodyPr/>
          <a:lstStyle/>
          <a:p>
            <a:r>
              <a:rPr lang="en-US"/>
              <a:t>Apurba Agriculture cl 6</a:t>
            </a:r>
          </a:p>
        </p:txBody>
      </p:sp>
      <p:sp>
        <p:nvSpPr>
          <p:cNvPr id="6" name="Slide Number Placeholder 5">
            <a:extLst>
              <a:ext uri="{FF2B5EF4-FFF2-40B4-BE49-F238E27FC236}">
                <a16:creationId xmlns:a16="http://schemas.microsoft.com/office/drawing/2014/main" id="{32A86BFD-2606-4EDA-BCA2-9153F5C50661}"/>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94583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8D1A2-9983-47E3-8BEC-6FC7C82CCFA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30AC2-988A-4286-B669-C57B964E772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E91D2-8FC2-4B08-91B6-4A90F4315D4A}"/>
              </a:ext>
            </a:extLst>
          </p:cNvPr>
          <p:cNvSpPr>
            <a:spLocks noGrp="1"/>
          </p:cNvSpPr>
          <p:nvPr>
            <p:ph type="dt" sz="half" idx="10"/>
          </p:nvPr>
        </p:nvSpPr>
        <p:spPr/>
        <p:txBody>
          <a:bodyPr/>
          <a:lstStyle/>
          <a:p>
            <a:fld id="{79792467-4758-4A17-A7E2-6EC44026EE59}" type="datetime1">
              <a:rPr lang="en-US" smtClean="0"/>
              <a:pPr/>
              <a:t>3/14/2020</a:t>
            </a:fld>
            <a:endParaRPr lang="en-US"/>
          </a:p>
        </p:txBody>
      </p:sp>
      <p:sp>
        <p:nvSpPr>
          <p:cNvPr id="5" name="Footer Placeholder 4">
            <a:extLst>
              <a:ext uri="{FF2B5EF4-FFF2-40B4-BE49-F238E27FC236}">
                <a16:creationId xmlns:a16="http://schemas.microsoft.com/office/drawing/2014/main" id="{1A2FBE56-0FB8-44DD-B9C5-0896BFFA80CD}"/>
              </a:ext>
            </a:extLst>
          </p:cNvPr>
          <p:cNvSpPr>
            <a:spLocks noGrp="1"/>
          </p:cNvSpPr>
          <p:nvPr>
            <p:ph type="ftr" sz="quarter" idx="11"/>
          </p:nvPr>
        </p:nvSpPr>
        <p:spPr/>
        <p:txBody>
          <a:bodyPr/>
          <a:lstStyle/>
          <a:p>
            <a:r>
              <a:rPr lang="en-US"/>
              <a:t>Apurba Agriculture cl 6</a:t>
            </a:r>
          </a:p>
        </p:txBody>
      </p:sp>
      <p:sp>
        <p:nvSpPr>
          <p:cNvPr id="6" name="Slide Number Placeholder 5">
            <a:extLst>
              <a:ext uri="{FF2B5EF4-FFF2-40B4-BE49-F238E27FC236}">
                <a16:creationId xmlns:a16="http://schemas.microsoft.com/office/drawing/2014/main" id="{E6B7CA02-0675-4605-89DB-11138B729054}"/>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65505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5723-40FD-4300-857C-D362A0E57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F50D8-4F12-487E-8579-944D08A82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51840-91A8-4FDF-8AE0-501198DD1B4D}"/>
              </a:ext>
            </a:extLst>
          </p:cNvPr>
          <p:cNvSpPr>
            <a:spLocks noGrp="1"/>
          </p:cNvSpPr>
          <p:nvPr>
            <p:ph type="dt" sz="half" idx="10"/>
          </p:nvPr>
        </p:nvSpPr>
        <p:spPr/>
        <p:txBody>
          <a:bodyPr/>
          <a:lstStyle/>
          <a:p>
            <a:fld id="{99EE0939-6BBA-4EF4-A74C-4A57C9485542}" type="datetime1">
              <a:rPr lang="en-US" smtClean="0"/>
              <a:pPr/>
              <a:t>3/14/2020</a:t>
            </a:fld>
            <a:endParaRPr lang="en-US"/>
          </a:p>
        </p:txBody>
      </p:sp>
      <p:sp>
        <p:nvSpPr>
          <p:cNvPr id="5" name="Footer Placeholder 4">
            <a:extLst>
              <a:ext uri="{FF2B5EF4-FFF2-40B4-BE49-F238E27FC236}">
                <a16:creationId xmlns:a16="http://schemas.microsoft.com/office/drawing/2014/main" id="{897074D9-6C68-4680-A752-606B82185A8C}"/>
              </a:ext>
            </a:extLst>
          </p:cNvPr>
          <p:cNvSpPr>
            <a:spLocks noGrp="1"/>
          </p:cNvSpPr>
          <p:nvPr>
            <p:ph type="ftr" sz="quarter" idx="11"/>
          </p:nvPr>
        </p:nvSpPr>
        <p:spPr/>
        <p:txBody>
          <a:bodyPr/>
          <a:lstStyle/>
          <a:p>
            <a:r>
              <a:rPr lang="en-US"/>
              <a:t>Apurba Agriculture cl 6</a:t>
            </a:r>
          </a:p>
        </p:txBody>
      </p:sp>
      <p:sp>
        <p:nvSpPr>
          <p:cNvPr id="6" name="Slide Number Placeholder 5">
            <a:extLst>
              <a:ext uri="{FF2B5EF4-FFF2-40B4-BE49-F238E27FC236}">
                <a16:creationId xmlns:a16="http://schemas.microsoft.com/office/drawing/2014/main" id="{9FC224D1-0179-40BB-B58F-C1D28C3617F7}"/>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26815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79F2-6E58-46E4-B7DA-0EEC53F6F3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8D40AD4-AB4B-4976-9806-559C6DAE0A9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D78C6-C540-4BC4-953B-47C67AA64A68}"/>
              </a:ext>
            </a:extLst>
          </p:cNvPr>
          <p:cNvSpPr>
            <a:spLocks noGrp="1"/>
          </p:cNvSpPr>
          <p:nvPr>
            <p:ph type="dt" sz="half" idx="10"/>
          </p:nvPr>
        </p:nvSpPr>
        <p:spPr/>
        <p:txBody>
          <a:bodyPr/>
          <a:lstStyle/>
          <a:p>
            <a:fld id="{87254CC0-E062-4665-BE85-E0E8AE1F0A25}" type="datetime1">
              <a:rPr lang="en-US" smtClean="0"/>
              <a:pPr/>
              <a:t>3/14/2020</a:t>
            </a:fld>
            <a:endParaRPr lang="en-US"/>
          </a:p>
        </p:txBody>
      </p:sp>
      <p:sp>
        <p:nvSpPr>
          <p:cNvPr id="5" name="Footer Placeholder 4">
            <a:extLst>
              <a:ext uri="{FF2B5EF4-FFF2-40B4-BE49-F238E27FC236}">
                <a16:creationId xmlns:a16="http://schemas.microsoft.com/office/drawing/2014/main" id="{C9AB324B-6181-47EE-8140-58A9186996F3}"/>
              </a:ext>
            </a:extLst>
          </p:cNvPr>
          <p:cNvSpPr>
            <a:spLocks noGrp="1"/>
          </p:cNvSpPr>
          <p:nvPr>
            <p:ph type="ftr" sz="quarter" idx="11"/>
          </p:nvPr>
        </p:nvSpPr>
        <p:spPr/>
        <p:txBody>
          <a:bodyPr/>
          <a:lstStyle/>
          <a:p>
            <a:r>
              <a:rPr lang="en-US"/>
              <a:t>Apurba Agriculture cl 6</a:t>
            </a:r>
          </a:p>
        </p:txBody>
      </p:sp>
      <p:sp>
        <p:nvSpPr>
          <p:cNvPr id="6" name="Slide Number Placeholder 5">
            <a:extLst>
              <a:ext uri="{FF2B5EF4-FFF2-40B4-BE49-F238E27FC236}">
                <a16:creationId xmlns:a16="http://schemas.microsoft.com/office/drawing/2014/main" id="{9A8A6772-1967-4315-AC2C-7E04D8BADF5F}"/>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81383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1867-5AE5-40BD-9BF9-8AD152798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C56F2-E36A-4B65-AFEC-7DF7948FF9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237F-6BFC-4B13-8942-4D76B8B448C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776AD8-615B-44FC-82B3-770F3EF3A42A}"/>
              </a:ext>
            </a:extLst>
          </p:cNvPr>
          <p:cNvSpPr>
            <a:spLocks noGrp="1"/>
          </p:cNvSpPr>
          <p:nvPr>
            <p:ph type="dt" sz="half" idx="10"/>
          </p:nvPr>
        </p:nvSpPr>
        <p:spPr/>
        <p:txBody>
          <a:bodyPr/>
          <a:lstStyle/>
          <a:p>
            <a:fld id="{BA145D63-EA1B-4D36-867B-5E94E5AF271A}" type="datetime1">
              <a:rPr lang="en-US" smtClean="0"/>
              <a:pPr/>
              <a:t>3/14/2020</a:t>
            </a:fld>
            <a:endParaRPr lang="en-US"/>
          </a:p>
        </p:txBody>
      </p:sp>
      <p:sp>
        <p:nvSpPr>
          <p:cNvPr id="6" name="Footer Placeholder 5">
            <a:extLst>
              <a:ext uri="{FF2B5EF4-FFF2-40B4-BE49-F238E27FC236}">
                <a16:creationId xmlns:a16="http://schemas.microsoft.com/office/drawing/2014/main" id="{40903AE5-9F08-4CEF-BB68-CBEC18F8ACD3}"/>
              </a:ext>
            </a:extLst>
          </p:cNvPr>
          <p:cNvSpPr>
            <a:spLocks noGrp="1"/>
          </p:cNvSpPr>
          <p:nvPr>
            <p:ph type="ftr" sz="quarter" idx="11"/>
          </p:nvPr>
        </p:nvSpPr>
        <p:spPr/>
        <p:txBody>
          <a:bodyPr/>
          <a:lstStyle/>
          <a:p>
            <a:r>
              <a:rPr lang="en-US"/>
              <a:t>Apurba Agriculture cl 6</a:t>
            </a:r>
          </a:p>
        </p:txBody>
      </p:sp>
      <p:sp>
        <p:nvSpPr>
          <p:cNvPr id="7" name="Slide Number Placeholder 6">
            <a:extLst>
              <a:ext uri="{FF2B5EF4-FFF2-40B4-BE49-F238E27FC236}">
                <a16:creationId xmlns:a16="http://schemas.microsoft.com/office/drawing/2014/main" id="{D4EACDF2-2454-4919-9E63-F8560CAD963B}"/>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8660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A654-C9BB-42A5-BD3F-7B615564937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AFA7F-F237-4D43-9E8F-9E9C33905A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0BC54-58F9-4F54-8D04-AB098C84AED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C2E9E2-90EA-4DDA-80B2-55FED7E4A61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DB60CC-21BF-4D19-87BB-02CF99EA86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DCCF6-D4F9-4F4D-BE86-C9152BC5EBAA}"/>
              </a:ext>
            </a:extLst>
          </p:cNvPr>
          <p:cNvSpPr>
            <a:spLocks noGrp="1"/>
          </p:cNvSpPr>
          <p:nvPr>
            <p:ph type="dt" sz="half" idx="10"/>
          </p:nvPr>
        </p:nvSpPr>
        <p:spPr/>
        <p:txBody>
          <a:bodyPr/>
          <a:lstStyle/>
          <a:p>
            <a:fld id="{1C194BAF-4C42-47F3-B5B7-904B59CD5665}" type="datetime1">
              <a:rPr lang="en-US" smtClean="0"/>
              <a:pPr/>
              <a:t>3/14/2020</a:t>
            </a:fld>
            <a:endParaRPr lang="en-US"/>
          </a:p>
        </p:txBody>
      </p:sp>
      <p:sp>
        <p:nvSpPr>
          <p:cNvPr id="8" name="Footer Placeholder 7">
            <a:extLst>
              <a:ext uri="{FF2B5EF4-FFF2-40B4-BE49-F238E27FC236}">
                <a16:creationId xmlns:a16="http://schemas.microsoft.com/office/drawing/2014/main" id="{D06784CC-114B-407C-83E6-6D1FB0F8D149}"/>
              </a:ext>
            </a:extLst>
          </p:cNvPr>
          <p:cNvSpPr>
            <a:spLocks noGrp="1"/>
          </p:cNvSpPr>
          <p:nvPr>
            <p:ph type="ftr" sz="quarter" idx="11"/>
          </p:nvPr>
        </p:nvSpPr>
        <p:spPr/>
        <p:txBody>
          <a:bodyPr/>
          <a:lstStyle/>
          <a:p>
            <a:r>
              <a:rPr lang="en-US"/>
              <a:t>Apurba Agriculture cl 6</a:t>
            </a:r>
          </a:p>
        </p:txBody>
      </p:sp>
      <p:sp>
        <p:nvSpPr>
          <p:cNvPr id="9" name="Slide Number Placeholder 8">
            <a:extLst>
              <a:ext uri="{FF2B5EF4-FFF2-40B4-BE49-F238E27FC236}">
                <a16:creationId xmlns:a16="http://schemas.microsoft.com/office/drawing/2014/main" id="{0765A166-6B43-48A2-BA4B-F81673270A29}"/>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48519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2E59-0D99-43F4-9AE1-8A7031211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70EA6F-0B5F-453B-B2B3-E2811BA0700E}"/>
              </a:ext>
            </a:extLst>
          </p:cNvPr>
          <p:cNvSpPr>
            <a:spLocks noGrp="1"/>
          </p:cNvSpPr>
          <p:nvPr>
            <p:ph type="dt" sz="half" idx="10"/>
          </p:nvPr>
        </p:nvSpPr>
        <p:spPr/>
        <p:txBody>
          <a:bodyPr/>
          <a:lstStyle/>
          <a:p>
            <a:fld id="{B28A4E0F-CD2A-4D0F-9169-FCCF28C1CDA7}" type="datetime1">
              <a:rPr lang="en-US" smtClean="0"/>
              <a:pPr/>
              <a:t>3/14/2020</a:t>
            </a:fld>
            <a:endParaRPr lang="en-US"/>
          </a:p>
        </p:txBody>
      </p:sp>
      <p:sp>
        <p:nvSpPr>
          <p:cNvPr id="4" name="Footer Placeholder 3">
            <a:extLst>
              <a:ext uri="{FF2B5EF4-FFF2-40B4-BE49-F238E27FC236}">
                <a16:creationId xmlns:a16="http://schemas.microsoft.com/office/drawing/2014/main" id="{B8B413D7-60F3-43B6-B6AF-17B3C4DB7947}"/>
              </a:ext>
            </a:extLst>
          </p:cNvPr>
          <p:cNvSpPr>
            <a:spLocks noGrp="1"/>
          </p:cNvSpPr>
          <p:nvPr>
            <p:ph type="ftr" sz="quarter" idx="11"/>
          </p:nvPr>
        </p:nvSpPr>
        <p:spPr/>
        <p:txBody>
          <a:bodyPr/>
          <a:lstStyle/>
          <a:p>
            <a:r>
              <a:rPr lang="en-US"/>
              <a:t>Apurba Agriculture cl 6</a:t>
            </a:r>
          </a:p>
        </p:txBody>
      </p:sp>
      <p:sp>
        <p:nvSpPr>
          <p:cNvPr id="5" name="Slide Number Placeholder 4">
            <a:extLst>
              <a:ext uri="{FF2B5EF4-FFF2-40B4-BE49-F238E27FC236}">
                <a16:creationId xmlns:a16="http://schemas.microsoft.com/office/drawing/2014/main" id="{0D9536B3-4019-4F5E-B37B-FD2885840AB5}"/>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60029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A1824-4B09-4390-AB3D-4BDB4FF85403}"/>
              </a:ext>
            </a:extLst>
          </p:cNvPr>
          <p:cNvSpPr>
            <a:spLocks noGrp="1"/>
          </p:cNvSpPr>
          <p:nvPr>
            <p:ph type="dt" sz="half" idx="10"/>
          </p:nvPr>
        </p:nvSpPr>
        <p:spPr/>
        <p:txBody>
          <a:bodyPr/>
          <a:lstStyle/>
          <a:p>
            <a:fld id="{B149EDF3-0E93-4271-8A65-E4034F7D0C4A}" type="datetime1">
              <a:rPr lang="en-US" smtClean="0"/>
              <a:pPr/>
              <a:t>3/14/2020</a:t>
            </a:fld>
            <a:endParaRPr lang="en-US"/>
          </a:p>
        </p:txBody>
      </p:sp>
      <p:sp>
        <p:nvSpPr>
          <p:cNvPr id="3" name="Footer Placeholder 2">
            <a:extLst>
              <a:ext uri="{FF2B5EF4-FFF2-40B4-BE49-F238E27FC236}">
                <a16:creationId xmlns:a16="http://schemas.microsoft.com/office/drawing/2014/main" id="{B44BA88B-1740-49AA-AC12-917F9EB734E3}"/>
              </a:ext>
            </a:extLst>
          </p:cNvPr>
          <p:cNvSpPr>
            <a:spLocks noGrp="1"/>
          </p:cNvSpPr>
          <p:nvPr>
            <p:ph type="ftr" sz="quarter" idx="11"/>
          </p:nvPr>
        </p:nvSpPr>
        <p:spPr/>
        <p:txBody>
          <a:bodyPr/>
          <a:lstStyle/>
          <a:p>
            <a:r>
              <a:rPr lang="en-US"/>
              <a:t>Apurba Agriculture cl 6</a:t>
            </a:r>
          </a:p>
        </p:txBody>
      </p:sp>
      <p:sp>
        <p:nvSpPr>
          <p:cNvPr id="4" name="Slide Number Placeholder 3">
            <a:extLst>
              <a:ext uri="{FF2B5EF4-FFF2-40B4-BE49-F238E27FC236}">
                <a16:creationId xmlns:a16="http://schemas.microsoft.com/office/drawing/2014/main" id="{031E0B3B-565A-4159-AD67-FFD7895B4E9E}"/>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7361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517F-825C-4362-B4E7-824F3FA11B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1CC9EF-AD87-4991-996F-022E476F587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81056-15EE-43A4-898E-61C9435740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0795C1-E45F-4FDF-80DB-D649DD1E6E2E}"/>
              </a:ext>
            </a:extLst>
          </p:cNvPr>
          <p:cNvSpPr>
            <a:spLocks noGrp="1"/>
          </p:cNvSpPr>
          <p:nvPr>
            <p:ph type="dt" sz="half" idx="10"/>
          </p:nvPr>
        </p:nvSpPr>
        <p:spPr/>
        <p:txBody>
          <a:bodyPr/>
          <a:lstStyle/>
          <a:p>
            <a:fld id="{855FA0DD-1E7B-4133-B40B-1C45D5E84DE1}" type="datetime1">
              <a:rPr lang="en-US" smtClean="0"/>
              <a:pPr/>
              <a:t>3/14/2020</a:t>
            </a:fld>
            <a:endParaRPr lang="en-US"/>
          </a:p>
        </p:txBody>
      </p:sp>
      <p:sp>
        <p:nvSpPr>
          <p:cNvPr id="6" name="Footer Placeholder 5">
            <a:extLst>
              <a:ext uri="{FF2B5EF4-FFF2-40B4-BE49-F238E27FC236}">
                <a16:creationId xmlns:a16="http://schemas.microsoft.com/office/drawing/2014/main" id="{434FB593-C3DF-4E46-A8EC-DCF5EE4D8675}"/>
              </a:ext>
            </a:extLst>
          </p:cNvPr>
          <p:cNvSpPr>
            <a:spLocks noGrp="1"/>
          </p:cNvSpPr>
          <p:nvPr>
            <p:ph type="ftr" sz="quarter" idx="11"/>
          </p:nvPr>
        </p:nvSpPr>
        <p:spPr/>
        <p:txBody>
          <a:bodyPr/>
          <a:lstStyle/>
          <a:p>
            <a:r>
              <a:rPr lang="en-US"/>
              <a:t>Apurba Agriculture cl 6</a:t>
            </a:r>
          </a:p>
        </p:txBody>
      </p:sp>
      <p:sp>
        <p:nvSpPr>
          <p:cNvPr id="7" name="Slide Number Placeholder 6">
            <a:extLst>
              <a:ext uri="{FF2B5EF4-FFF2-40B4-BE49-F238E27FC236}">
                <a16:creationId xmlns:a16="http://schemas.microsoft.com/office/drawing/2014/main" id="{12E70025-A226-41C7-829F-6028036A7C77}"/>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46102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BBE3-CCFA-405E-81B6-41979DD883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AE58549-CD8A-4B02-881A-D508A5DFED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AFA8EB-2426-45A5-93A7-A691D08CF6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821E6F-B8DF-42CD-9E7C-D01E017FE77C}"/>
              </a:ext>
            </a:extLst>
          </p:cNvPr>
          <p:cNvSpPr>
            <a:spLocks noGrp="1"/>
          </p:cNvSpPr>
          <p:nvPr>
            <p:ph type="dt" sz="half" idx="10"/>
          </p:nvPr>
        </p:nvSpPr>
        <p:spPr/>
        <p:txBody>
          <a:bodyPr/>
          <a:lstStyle/>
          <a:p>
            <a:fld id="{E45F034F-68E5-47B9-BFD0-5EB02F97698A}" type="datetime1">
              <a:rPr lang="en-US" smtClean="0"/>
              <a:pPr/>
              <a:t>3/14/2020</a:t>
            </a:fld>
            <a:endParaRPr lang="en-US"/>
          </a:p>
        </p:txBody>
      </p:sp>
      <p:sp>
        <p:nvSpPr>
          <p:cNvPr id="6" name="Footer Placeholder 5">
            <a:extLst>
              <a:ext uri="{FF2B5EF4-FFF2-40B4-BE49-F238E27FC236}">
                <a16:creationId xmlns:a16="http://schemas.microsoft.com/office/drawing/2014/main" id="{8C7A0915-3519-4233-900E-5FE33372483F}"/>
              </a:ext>
            </a:extLst>
          </p:cNvPr>
          <p:cNvSpPr>
            <a:spLocks noGrp="1"/>
          </p:cNvSpPr>
          <p:nvPr>
            <p:ph type="ftr" sz="quarter" idx="11"/>
          </p:nvPr>
        </p:nvSpPr>
        <p:spPr/>
        <p:txBody>
          <a:bodyPr/>
          <a:lstStyle/>
          <a:p>
            <a:r>
              <a:rPr lang="en-US"/>
              <a:t>Apurba Agriculture cl 6</a:t>
            </a:r>
          </a:p>
        </p:txBody>
      </p:sp>
      <p:sp>
        <p:nvSpPr>
          <p:cNvPr id="7" name="Slide Number Placeholder 6">
            <a:extLst>
              <a:ext uri="{FF2B5EF4-FFF2-40B4-BE49-F238E27FC236}">
                <a16:creationId xmlns:a16="http://schemas.microsoft.com/office/drawing/2014/main" id="{D3524707-16DC-4AC8-A75C-0D56178465A7}"/>
              </a:ext>
            </a:extLst>
          </p:cNvPr>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80811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65B91-60B6-46A9-A538-BC4CAC8DE8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48D8F7-53AD-489F-921A-0257FACAC40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3E85E-3469-4B0E-A3BD-C93C029ABC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0F2D4D-CB4E-49DC-834D-F22BDF615921}" type="datetime1">
              <a:rPr lang="en-US" smtClean="0"/>
              <a:pPr/>
              <a:t>3/14/2020</a:t>
            </a:fld>
            <a:endParaRPr lang="en-US"/>
          </a:p>
        </p:txBody>
      </p:sp>
      <p:sp>
        <p:nvSpPr>
          <p:cNvPr id="5" name="Footer Placeholder 4">
            <a:extLst>
              <a:ext uri="{FF2B5EF4-FFF2-40B4-BE49-F238E27FC236}">
                <a16:creationId xmlns:a16="http://schemas.microsoft.com/office/drawing/2014/main" id="{12AE5CC6-0ADA-4886-B3A3-43E2B04398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Apurba Agriculture cl 6</a:t>
            </a:r>
          </a:p>
        </p:txBody>
      </p:sp>
      <p:sp>
        <p:nvSpPr>
          <p:cNvPr id="6" name="Slide Number Placeholder 5">
            <a:extLst>
              <a:ext uri="{FF2B5EF4-FFF2-40B4-BE49-F238E27FC236}">
                <a16:creationId xmlns:a16="http://schemas.microsoft.com/office/drawing/2014/main" id="{22C7578D-482D-4DB0-BCE8-1678895128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BDCB80-3730-4552-B5D3-4F14A43468BF}" type="slidenum">
              <a:rPr lang="en-US" smtClean="0"/>
              <a:pPr/>
              <a:t>‹#›</a:t>
            </a:fld>
            <a:endParaRPr lang="en-US"/>
          </a:p>
        </p:txBody>
      </p:sp>
    </p:spTree>
    <p:extLst>
      <p:ext uri="{BB962C8B-B14F-4D97-AF65-F5344CB8AC3E}">
        <p14:creationId xmlns:p14="http://schemas.microsoft.com/office/powerpoint/2010/main" val="28901178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9653" y="1068765"/>
            <a:ext cx="5983356" cy="1938992"/>
          </a:xfrm>
          <a:prstGeom prst="rect">
            <a:avLst/>
          </a:prstGeom>
        </p:spPr>
        <p:txBody>
          <a:bodyPr wrap="square">
            <a:spAutoFit/>
          </a:bodyPr>
          <a:lstStyle/>
          <a:p>
            <a:pPr algn="ctr" defTabSz="548651"/>
            <a:r>
              <a:rPr lang="en-US" sz="6000" b="1" dirty="0" err="1">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আজকের</a:t>
            </a:r>
            <a:r>
              <a:rPr lang="en-US" sz="6000" b="1" dirty="0">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ক্লাসে</a:t>
            </a:r>
            <a:r>
              <a:rPr lang="bn-IN" sz="6000" b="1" dirty="0">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 </a:t>
            </a:r>
            <a:r>
              <a:rPr lang="bn-BD" sz="6000" b="1" dirty="0">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সবাইকে স্বাগতম</a:t>
            </a:r>
            <a:r>
              <a:rPr lang="bn-IN" sz="6000" b="1" dirty="0">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 </a:t>
            </a:r>
            <a:endParaRPr lang="en-US" sz="6000" b="1" dirty="0">
              <a:ln w="9525">
                <a:solidFill>
                  <a:schemeClr val="bg1"/>
                </a:solidFill>
                <a:prstDash val="solid"/>
              </a:ln>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0" y="2875344"/>
            <a:ext cx="3108960" cy="2913891"/>
          </a:xfrm>
          <a:prstGeom prst="rect">
            <a:avLst/>
          </a:prstGeom>
        </p:spPr>
      </p:pic>
    </p:spTree>
    <p:extLst>
      <p:ext uri="{BB962C8B-B14F-4D97-AF65-F5344CB8AC3E}">
        <p14:creationId xmlns:p14="http://schemas.microsoft.com/office/powerpoint/2010/main" val="646448"/>
      </p:ext>
    </p:extLst>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0-#ppt_w/2"/>
                                          </p:val>
                                        </p:tav>
                                        <p:tav tm="100000">
                                          <p:val>
                                            <p:strVal val="#ppt_x"/>
                                          </p:val>
                                        </p:tav>
                                      </p:tavLst>
                                    </p:anim>
                                    <p:anim calcmode="lin" valueType="num">
                                      <p:cBhvr additive="base">
                                        <p:cTn id="2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457200"/>
            <a:ext cx="7696200" cy="1752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r>
              <a:rPr lang="bn-BD"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একক</a:t>
            </a: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 </a:t>
            </a:r>
            <a:r>
              <a:rPr lang="en-US" sz="6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কাজ</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endParaRPr>
          </a:p>
        </p:txBody>
      </p:sp>
      <p:sp>
        <p:nvSpPr>
          <p:cNvPr id="8" name="Rectangle 7"/>
          <p:cNvSpPr/>
          <p:nvPr/>
        </p:nvSpPr>
        <p:spPr>
          <a:xfrm>
            <a:off x="685800" y="3487711"/>
            <a:ext cx="76962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defRPr/>
            </a:pPr>
            <a:r>
              <a:rPr lang="bn-BD" sz="3600" dirty="0">
                <a:latin typeface="SutonnyOMJ" panose="01010600010101010101" pitchFamily="2" charset="0"/>
                <a:cs typeface="SutonnyOMJ" panose="01010600010101010101" pitchFamily="2" charset="0"/>
              </a:rPr>
              <a:t>বৈশিষ্ট্য সহ লালশাক চাষের বিভিন্ন জাতের নাম লেখ</a:t>
            </a:r>
          </a:p>
        </p:txBody>
      </p:sp>
      <p:sp>
        <p:nvSpPr>
          <p:cNvPr id="9" name="Rectangle 8" hidden="1"/>
          <p:cNvSpPr/>
          <p:nvPr/>
        </p:nvSpPr>
        <p:spPr>
          <a:xfrm>
            <a:off x="1981200" y="5791200"/>
            <a:ext cx="51816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6397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bn-BD" dirty="0">
                <a:latin typeface="SutonnyOMJ" panose="01010600010101010101" pitchFamily="2" charset="0"/>
                <a:cs typeface="SutonnyOMJ" panose="01010600010101010101" pitchFamily="2" charset="0"/>
              </a:rPr>
              <a:t>জমি তৈরি</a:t>
            </a:r>
            <a:endParaRPr lang="en-US" dirty="0">
              <a:latin typeface="SutonnyOMJ" panose="01010600010101010101" pitchFamily="2" charset="0"/>
              <a:cs typeface="SutonnyOMJ" panose="01010600010101010101" pitchFamily="2" charset="0"/>
            </a:endParaRPr>
          </a:p>
        </p:txBody>
      </p:sp>
      <p:pic>
        <p:nvPicPr>
          <p:cNvPr id="2" name="Picture 1" descr="দ্বিতীয় ছবিতে গরু দিয়ে জমিতে চাষ দেয়া হচ্ছে&#10;"/>
          <p:cNvPicPr>
            <a:picLocks noChangeAspect="1"/>
          </p:cNvPicPr>
          <p:nvPr/>
        </p:nvPicPr>
        <p:blipFill>
          <a:blip r:embed="rId3"/>
          <a:stretch>
            <a:fillRect/>
          </a:stretch>
        </p:blipFill>
        <p:spPr>
          <a:xfrm>
            <a:off x="4800600" y="1282908"/>
            <a:ext cx="4176584" cy="2971800"/>
          </a:xfrm>
          <a:prstGeom prst="roundRect">
            <a:avLst/>
          </a:prstGeom>
          <a:ln>
            <a:solidFill>
              <a:srgbClr val="7030A0"/>
            </a:solidFill>
          </a:ln>
        </p:spPr>
      </p:pic>
      <p:sp>
        <p:nvSpPr>
          <p:cNvPr id="9" name="Rectangle 8" hidden="1"/>
          <p:cNvSpPr/>
          <p:nvPr/>
        </p:nvSpPr>
        <p:spPr>
          <a:xfrm>
            <a:off x="2499156" y="48122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বীজ বপনের পূর্বে ৪-৫ টি চাষ দিয়ে জমি ঝুরঝুরা করতে হবে।</a:t>
            </a:r>
            <a:endParaRPr lang="en-US" sz="3200" dirty="0">
              <a:latin typeface="SutonnyOMJ" panose="01010600010101010101" pitchFamily="2" charset="0"/>
              <a:cs typeface="SutonnyOMJ" panose="01010600010101010101" pitchFamily="2" charset="0"/>
            </a:endParaRPr>
          </a:p>
        </p:txBody>
      </p:sp>
      <p:sp>
        <p:nvSpPr>
          <p:cNvPr id="8" name="Rectangle 7" hidden="1"/>
          <p:cNvSpPr/>
          <p:nvPr/>
        </p:nvSpPr>
        <p:spPr>
          <a:xfrm>
            <a:off x="2514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017839B3-B815-4A6F-BA83-2079644CC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447800"/>
            <a:ext cx="3779521"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95400" y="504111"/>
            <a:ext cx="6477000" cy="71508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a:latin typeface="SutonnyOMJ" panose="01010600010101010101" pitchFamily="2" charset="0"/>
                <a:cs typeface="SutonnyOMJ" panose="01010600010101010101" pitchFamily="2" charset="0"/>
              </a:rPr>
              <a:t>লালশাকের জমিতে সার প্রয়োগের পরিমান </a:t>
            </a:r>
            <a:endParaRPr lang="en-US" sz="3600" b="1" dirty="0">
              <a:latin typeface="SutonnyOMJ" panose="01010600010101010101" pitchFamily="2" charset="0"/>
              <a:cs typeface="SutonnyOMJ" panose="01010600010101010101"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56677260"/>
              </p:ext>
            </p:extLst>
          </p:nvPr>
        </p:nvGraphicFramePr>
        <p:xfrm>
          <a:off x="609600" y="1517244"/>
          <a:ext cx="8001001" cy="4426356"/>
        </p:xfrm>
        <a:graphic>
          <a:graphicData uri="http://schemas.openxmlformats.org/drawingml/2006/table">
            <a:tbl>
              <a:tblPr firstRow="1" firstCol="1" lastRow="1" lastCol="1" bandRow="1" bandCol="1">
                <a:tableStyleId>{5A111915-BE36-4E01-A7E5-04B1672EAD32}</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1">
                  <a:extLst>
                    <a:ext uri="{9D8B030D-6E8A-4147-A177-3AD203B41FA5}">
                      <a16:colId xmlns:a16="http://schemas.microsoft.com/office/drawing/2014/main" val="20002"/>
                    </a:ext>
                  </a:extLst>
                </a:gridCol>
              </a:tblGrid>
              <a:tr h="533399">
                <a:tc>
                  <a:txBody>
                    <a:bodyPr/>
                    <a:lstStyle/>
                    <a:p>
                      <a:pPr algn="ctr"/>
                      <a:r>
                        <a:rPr lang="bn-BD" sz="3200" b="1" dirty="0">
                          <a:solidFill>
                            <a:schemeClr val="tx1"/>
                          </a:solidFill>
                          <a:latin typeface="SutonnyOMJ" panose="01010600010101010101" pitchFamily="2" charset="0"/>
                          <a:cs typeface="SutonnyOMJ" panose="01010600010101010101" pitchFamily="2" charset="0"/>
                        </a:rPr>
                        <a:t>সারের নাম </a:t>
                      </a:r>
                      <a:endParaRPr lang="en-US" sz="3200" b="1" dirty="0">
                        <a:solidFill>
                          <a:schemeClr val="tx1"/>
                        </a:solidFill>
                        <a:latin typeface="SutonnyOMJ" panose="01010600010101010101" pitchFamily="2" charset="0"/>
                        <a:cs typeface="SutonnyOMJ" panose="01010600010101010101"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a:solidFill>
                            <a:schemeClr val="tx1"/>
                          </a:solidFill>
                          <a:latin typeface="SutonnyOMJ" panose="01010600010101010101" pitchFamily="2" charset="0"/>
                          <a:cs typeface="SutonnyOMJ" panose="01010600010101010101" pitchFamily="2" charset="0"/>
                        </a:rPr>
                        <a:t>সারের পরিমান / শতক</a:t>
                      </a:r>
                      <a:r>
                        <a:rPr lang="bn-BD" sz="3200" b="1" dirty="0">
                          <a:solidFill>
                            <a:schemeClr val="tx1"/>
                          </a:solidFill>
                          <a:latin typeface="SutonnyOMJ" panose="01010600010101010101" pitchFamily="2" charset="0"/>
                          <a:cs typeface="SutonnyOMJ" panose="01010600010101010101" pitchFamily="2" charset="0"/>
                        </a:rPr>
                        <a:t> </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a:solidFill>
                            <a:schemeClr val="tx1"/>
                          </a:solidFill>
                          <a:latin typeface="SutonnyOMJ" panose="01010600010101010101" pitchFamily="2" charset="0"/>
                          <a:cs typeface="SutonnyOMJ" panose="01010600010101010101" pitchFamily="2" charset="0"/>
                        </a:rPr>
                        <a:t>সময় </a:t>
                      </a:r>
                      <a:endParaRPr lang="en-US" sz="28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0"/>
                  </a:ext>
                </a:extLst>
              </a:tr>
              <a:tr h="563396">
                <a:tc>
                  <a:txBody>
                    <a:bodyPr/>
                    <a:lstStyle/>
                    <a:p>
                      <a:pPr algn="ctr"/>
                      <a:r>
                        <a:rPr lang="bn-BD" sz="3200" b="1" dirty="0">
                          <a:solidFill>
                            <a:schemeClr val="tx1"/>
                          </a:solidFill>
                          <a:latin typeface="SutonnyOMJ" panose="01010600010101010101" pitchFamily="2" charset="0"/>
                          <a:cs typeface="SutonnyOMJ" panose="01010600010101010101" pitchFamily="2" charset="0"/>
                        </a:rPr>
                        <a:t>গোবর সার</a:t>
                      </a:r>
                      <a:endParaRPr lang="en-US" sz="3200" b="1" dirty="0">
                        <a:solidFill>
                          <a:schemeClr val="tx1"/>
                        </a:solidFill>
                        <a:latin typeface="SutonnyOMJ" panose="01010600010101010101" pitchFamily="2" charset="0"/>
                        <a:cs typeface="SutonnyOMJ" panose="01010600010101010101"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a:solidFill>
                            <a:schemeClr val="tx1"/>
                          </a:solidFill>
                          <a:latin typeface="SutonnyOMJ" panose="01010600010101010101" pitchFamily="2" charset="0"/>
                          <a:cs typeface="SutonnyOMJ" panose="01010600010101010101" pitchFamily="2" charset="0"/>
                        </a:rPr>
                        <a:t>৪০ কেজি</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a:solidFill>
                            <a:schemeClr val="tx1"/>
                          </a:solidFill>
                          <a:latin typeface="SutonnyOMJ" panose="01010600010101010101" pitchFamily="2" charset="0"/>
                          <a:cs typeface="SutonnyOMJ" panose="01010600010101010101" pitchFamily="2" charset="0"/>
                        </a:rPr>
                        <a:t>শেষ</a:t>
                      </a:r>
                      <a:r>
                        <a:rPr lang="bn-BD" sz="3200" b="1" baseline="0" dirty="0">
                          <a:solidFill>
                            <a:schemeClr val="tx1"/>
                          </a:solidFill>
                          <a:latin typeface="SutonnyOMJ" panose="01010600010101010101" pitchFamily="2" charset="0"/>
                          <a:cs typeface="SutonnyOMJ" panose="01010600010101010101" pitchFamily="2" charset="0"/>
                        </a:rPr>
                        <a:t> চাষের সময়</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1"/>
                  </a:ext>
                </a:extLst>
              </a:tr>
              <a:tr h="563396">
                <a:tc>
                  <a:txBody>
                    <a:bodyPr/>
                    <a:lstStyle/>
                    <a:p>
                      <a:pPr algn="ctr"/>
                      <a:endParaRPr lang="bn-BD" sz="3200" b="1" dirty="0">
                        <a:solidFill>
                          <a:schemeClr val="tx1"/>
                        </a:solidFill>
                        <a:latin typeface="SutonnyOMJ" panose="01010600010101010101" pitchFamily="2" charset="0"/>
                        <a:cs typeface="SutonnyOMJ" panose="01010600010101010101" pitchFamily="2" charset="0"/>
                      </a:endParaRPr>
                    </a:p>
                    <a:p>
                      <a:pPr algn="ctr"/>
                      <a:r>
                        <a:rPr lang="bn-BD" sz="3200" b="1" dirty="0">
                          <a:solidFill>
                            <a:schemeClr val="tx1"/>
                          </a:solidFill>
                          <a:latin typeface="SutonnyOMJ" panose="01010600010101010101" pitchFamily="2" charset="0"/>
                          <a:cs typeface="SutonnyOMJ" panose="01010600010101010101" pitchFamily="2" charset="0"/>
                        </a:rPr>
                        <a:t>ইউরিয়া</a:t>
                      </a:r>
                      <a:endParaRPr lang="en-US" sz="3200" b="1" dirty="0">
                        <a:solidFill>
                          <a:schemeClr val="tx1"/>
                        </a:solidFill>
                        <a:latin typeface="SutonnyOMJ" panose="01010600010101010101" pitchFamily="2" charset="0"/>
                        <a:cs typeface="SutonnyOMJ" panose="01010600010101010101"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endParaRPr lang="bn-BD" sz="3200" b="1" dirty="0">
                        <a:solidFill>
                          <a:schemeClr val="tx1"/>
                        </a:solidFill>
                        <a:latin typeface="SutonnyOMJ" panose="01010600010101010101" pitchFamily="2" charset="0"/>
                        <a:cs typeface="SutonnyOMJ" panose="01010600010101010101" pitchFamily="2" charset="0"/>
                      </a:endParaRPr>
                    </a:p>
                    <a:p>
                      <a:pPr algn="ctr"/>
                      <a:r>
                        <a:rPr lang="bn-BD" sz="3200" b="1" dirty="0">
                          <a:solidFill>
                            <a:schemeClr val="tx1"/>
                          </a:solidFill>
                          <a:latin typeface="SutonnyOMJ" panose="01010600010101010101" pitchFamily="2" charset="0"/>
                          <a:cs typeface="SutonnyOMJ" panose="01010600010101010101" pitchFamily="2" charset="0"/>
                        </a:rPr>
                        <a:t>৪০০ গ্রাম</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a:solidFill>
                            <a:schemeClr val="tx1"/>
                          </a:solidFill>
                          <a:latin typeface="SutonnyOMJ" panose="01010600010101010101" pitchFamily="2" charset="0"/>
                          <a:cs typeface="SutonnyOMJ" panose="01010600010101010101" pitchFamily="2" charset="0"/>
                        </a:rPr>
                        <a:t>শেষ</a:t>
                      </a:r>
                      <a:r>
                        <a:rPr lang="bn-BD" sz="3200" b="1" baseline="0" dirty="0">
                          <a:solidFill>
                            <a:schemeClr val="tx1"/>
                          </a:solidFill>
                          <a:latin typeface="SutonnyOMJ" panose="01010600010101010101" pitchFamily="2" charset="0"/>
                          <a:cs typeface="SutonnyOMJ" panose="01010600010101010101" pitchFamily="2" charset="0"/>
                        </a:rPr>
                        <a:t> চাষের সময়</a:t>
                      </a:r>
                      <a:endParaRPr lang="en-US" sz="3200" b="1" dirty="0">
                        <a:solidFill>
                          <a:schemeClr val="tx1"/>
                        </a:solidFill>
                        <a:latin typeface="SutonnyOMJ" panose="01010600010101010101" pitchFamily="2" charset="0"/>
                        <a:cs typeface="SutonnyOMJ" panose="01010600010101010101" pitchFamily="2" charset="0"/>
                      </a:endParaRPr>
                    </a:p>
                    <a:p>
                      <a:pPr algn="ctr"/>
                      <a:r>
                        <a:rPr lang="bn-BD" sz="3200" b="1" dirty="0">
                          <a:solidFill>
                            <a:schemeClr val="tx1"/>
                          </a:solidFill>
                          <a:latin typeface="SutonnyOMJ" panose="01010600010101010101" pitchFamily="2" charset="0"/>
                          <a:cs typeface="SutonnyOMJ" panose="01010600010101010101" pitchFamily="2" charset="0"/>
                        </a:rPr>
                        <a:t>এবং</a:t>
                      </a:r>
                    </a:p>
                    <a:p>
                      <a:pPr algn="ctr"/>
                      <a:r>
                        <a:rPr lang="bn-BD" sz="3200" b="1" dirty="0">
                          <a:solidFill>
                            <a:schemeClr val="tx1"/>
                          </a:solidFill>
                          <a:latin typeface="SutonnyOMJ" panose="01010600010101010101" pitchFamily="2" charset="0"/>
                          <a:cs typeface="SutonnyOMJ" panose="01010600010101010101" pitchFamily="2" charset="0"/>
                        </a:rPr>
                        <a:t>চারা</a:t>
                      </a:r>
                      <a:r>
                        <a:rPr lang="bn-BD" sz="3200" b="1" baseline="0" dirty="0">
                          <a:solidFill>
                            <a:schemeClr val="tx1"/>
                          </a:solidFill>
                          <a:latin typeface="SutonnyOMJ" panose="01010600010101010101" pitchFamily="2" charset="0"/>
                          <a:cs typeface="SutonnyOMJ" panose="01010600010101010101" pitchFamily="2" charset="0"/>
                        </a:rPr>
                        <a:t> গজানোর ৭দিন পরপর </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2"/>
                  </a:ext>
                </a:extLst>
              </a:tr>
              <a:tr h="643458">
                <a:tc>
                  <a:txBody>
                    <a:bodyPr/>
                    <a:lstStyle/>
                    <a:p>
                      <a:pPr algn="ctr"/>
                      <a:r>
                        <a:rPr lang="bn-BD" sz="3200" b="1" dirty="0">
                          <a:solidFill>
                            <a:schemeClr val="tx1"/>
                          </a:solidFill>
                          <a:latin typeface="SutonnyOMJ" panose="01010600010101010101" pitchFamily="2" charset="0"/>
                          <a:cs typeface="SutonnyOMJ" panose="01010600010101010101" pitchFamily="2" charset="0"/>
                        </a:rPr>
                        <a:t>টিএসপি</a:t>
                      </a:r>
                      <a:r>
                        <a:rPr lang="bn-BD" sz="3200" b="1" baseline="0" dirty="0">
                          <a:solidFill>
                            <a:schemeClr val="tx1"/>
                          </a:solidFill>
                          <a:latin typeface="SutonnyOMJ" panose="01010600010101010101" pitchFamily="2" charset="0"/>
                          <a:cs typeface="SutonnyOMJ" panose="01010600010101010101" pitchFamily="2" charset="0"/>
                        </a:rPr>
                        <a:t> </a:t>
                      </a:r>
                      <a:endParaRPr lang="en-US" sz="3200" b="1" dirty="0">
                        <a:solidFill>
                          <a:schemeClr val="tx1"/>
                        </a:solidFill>
                        <a:latin typeface="SutonnyOMJ" panose="01010600010101010101" pitchFamily="2" charset="0"/>
                        <a:cs typeface="SutonnyOMJ" panose="01010600010101010101"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a:solidFill>
                            <a:schemeClr val="tx1"/>
                          </a:solidFill>
                          <a:latin typeface="SutonnyOMJ" panose="01010600010101010101" pitchFamily="2" charset="0"/>
                          <a:cs typeface="SutonnyOMJ" panose="01010600010101010101" pitchFamily="2" charset="0"/>
                        </a:rPr>
                        <a:t>৩০০ গ্রাম</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a:solidFill>
                            <a:schemeClr val="tx1"/>
                          </a:solidFill>
                          <a:latin typeface="SutonnyOMJ" panose="01010600010101010101" pitchFamily="2" charset="0"/>
                          <a:cs typeface="SutonnyOMJ" panose="01010600010101010101" pitchFamily="2" charset="0"/>
                        </a:rPr>
                        <a:t>শেষ</a:t>
                      </a:r>
                      <a:r>
                        <a:rPr lang="bn-BD" sz="3200" b="1" baseline="0" dirty="0">
                          <a:solidFill>
                            <a:schemeClr val="tx1"/>
                          </a:solidFill>
                          <a:latin typeface="SutonnyOMJ" panose="01010600010101010101" pitchFamily="2" charset="0"/>
                          <a:cs typeface="SutonnyOMJ" panose="01010600010101010101" pitchFamily="2" charset="0"/>
                        </a:rPr>
                        <a:t> চাষের সময়</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3"/>
                  </a:ext>
                </a:extLst>
              </a:tr>
              <a:tr h="643458">
                <a:tc>
                  <a:txBody>
                    <a:bodyPr/>
                    <a:lstStyle/>
                    <a:p>
                      <a:pPr algn="ctr"/>
                      <a:r>
                        <a:rPr lang="bn-BD" sz="3200" b="1" dirty="0">
                          <a:solidFill>
                            <a:schemeClr val="tx1"/>
                          </a:solidFill>
                          <a:latin typeface="SutonnyOMJ" panose="01010600010101010101" pitchFamily="2" charset="0"/>
                          <a:cs typeface="SutonnyOMJ" panose="01010600010101010101" pitchFamily="2" charset="0"/>
                        </a:rPr>
                        <a:t>এমপি</a:t>
                      </a:r>
                      <a:endParaRPr lang="en-US" sz="3200" b="1" dirty="0">
                        <a:solidFill>
                          <a:schemeClr val="tx1"/>
                        </a:solidFill>
                        <a:latin typeface="SutonnyOMJ" panose="01010600010101010101" pitchFamily="2" charset="0"/>
                        <a:cs typeface="SutonnyOMJ" panose="01010600010101010101"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a:solidFill>
                            <a:schemeClr val="tx1"/>
                          </a:solidFill>
                          <a:latin typeface="SutonnyOMJ" panose="01010600010101010101" pitchFamily="2" charset="0"/>
                          <a:cs typeface="SutonnyOMJ" panose="01010600010101010101" pitchFamily="2" charset="0"/>
                        </a:rPr>
                        <a:t>২৫০ গ্রাম</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a:solidFill>
                            <a:schemeClr val="tx1"/>
                          </a:solidFill>
                          <a:latin typeface="SutonnyOMJ" panose="01010600010101010101" pitchFamily="2" charset="0"/>
                          <a:cs typeface="SutonnyOMJ" panose="01010600010101010101" pitchFamily="2" charset="0"/>
                        </a:rPr>
                        <a:t>শেষ</a:t>
                      </a:r>
                      <a:r>
                        <a:rPr lang="bn-BD" sz="3200" b="1" baseline="0" dirty="0">
                          <a:solidFill>
                            <a:schemeClr val="tx1"/>
                          </a:solidFill>
                          <a:latin typeface="SutonnyOMJ" panose="01010600010101010101" pitchFamily="2" charset="0"/>
                          <a:cs typeface="SutonnyOMJ" panose="01010600010101010101" pitchFamily="2" charset="0"/>
                        </a:rPr>
                        <a:t> চাষের সময়</a:t>
                      </a:r>
                      <a:endParaRPr lang="en-US" sz="3200" b="1" dirty="0">
                        <a:solidFill>
                          <a:schemeClr val="tx1"/>
                        </a:solidFill>
                        <a:latin typeface="SutonnyOMJ" panose="01010600010101010101" pitchFamily="2" charset="0"/>
                        <a:cs typeface="SutonnyOMJ" panose="01010600010101010101"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4"/>
                  </a:ext>
                </a:extLst>
              </a:tr>
            </a:tbl>
          </a:graphicData>
        </a:graphic>
      </p:graphicFrame>
      <p:sp>
        <p:nvSpPr>
          <p:cNvPr id="3" name="Rectangle 2" hidden="1"/>
          <p:cNvSpPr/>
          <p:nvPr/>
        </p:nvSpPr>
        <p:spPr>
          <a:xfrm>
            <a:off x="22479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25000" lnSpcReduction="20000"/>
          </a:bodyPr>
          <a:lstStyle/>
          <a:p>
            <a:pPr algn="ctr">
              <a:spcBef>
                <a:spcPct val="0"/>
              </a:spcBef>
              <a:defRPr/>
            </a:pPr>
            <a:r>
              <a:rPr lang="bn-BD" sz="1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জোড়ায় </a:t>
            </a:r>
            <a:r>
              <a:rPr lang="en-US" sz="16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কাজ</a:t>
            </a:r>
            <a:endParaRPr lang="en-US" sz="1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a:latin typeface="SutonnyOMJ" panose="01010600010101010101" pitchFamily="2" charset="0"/>
                <a:cs typeface="SutonnyOMJ" panose="01010600010101010101" pitchFamily="2" charset="0"/>
              </a:rPr>
              <a:t> </a:t>
            </a:r>
          </a:p>
        </p:txBody>
      </p:sp>
      <p:sp>
        <p:nvSpPr>
          <p:cNvPr id="2" name="Rounded Rectangle 1"/>
          <p:cNvSpPr/>
          <p:nvPr/>
        </p:nvSpPr>
        <p:spPr>
          <a:xfrm>
            <a:off x="838200" y="2667000"/>
            <a:ext cx="7620000" cy="2057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4400" dirty="0">
                <a:solidFill>
                  <a:schemeClr val="tx1"/>
                </a:solidFill>
                <a:latin typeface="SutonnyOMJ" panose="01010600010101010101" pitchFamily="2" charset="0"/>
                <a:cs typeface="SutonnyOMJ" panose="01010600010101010101" pitchFamily="2" charset="0"/>
              </a:rPr>
              <a:t>লালশাকের জমি কীভাবে তৈরি করা হয়?</a:t>
            </a:r>
          </a:p>
        </p:txBody>
      </p:sp>
      <p:sp>
        <p:nvSpPr>
          <p:cNvPr id="5" name="Rectangle 4" hidden="1"/>
          <p:cNvSpPr/>
          <p:nvPr/>
        </p:nvSpPr>
        <p:spPr>
          <a:xfrm>
            <a:off x="2476500" y="5791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বীজ বপন</a:t>
            </a:r>
            <a:endParaRPr lang="en-US" sz="3200" dirty="0">
              <a:latin typeface="SutonnyOMJ" panose="01010600010101010101" pitchFamily="2" charset="0"/>
              <a:cs typeface="SutonnyOMJ" panose="01010600010101010101" pitchFamily="2" charset="0"/>
            </a:endParaRPr>
          </a:p>
        </p:txBody>
      </p:sp>
      <p:pic>
        <p:nvPicPr>
          <p:cNvPr id="3" name="Picture 2" descr="প্রথম ছবিতে একজন চাষী  জমিতে হাত দিয়ে বালতি থেকে বীজ ছিটিয়ে দিচ্ছেন"/>
          <p:cNvPicPr>
            <a:picLocks noChangeAspect="1"/>
          </p:cNvPicPr>
          <p:nvPr/>
        </p:nvPicPr>
        <p:blipFill>
          <a:blip r:embed="rId3"/>
          <a:stretch>
            <a:fillRect/>
          </a:stretch>
        </p:blipFill>
        <p:spPr>
          <a:xfrm>
            <a:off x="304800" y="1752600"/>
            <a:ext cx="4191000" cy="2971800"/>
          </a:xfrm>
          <a:prstGeom prst="roundRect">
            <a:avLst/>
          </a:prstGeom>
          <a:ln>
            <a:solidFill>
              <a:srgbClr val="7030A0"/>
            </a:solidFill>
          </a:ln>
        </p:spPr>
      </p:pic>
      <p:pic>
        <p:nvPicPr>
          <p:cNvPr id="2" name="Picture 1" descr="দ্বিটীয় ছবিতে সারিতে বীয বোনা হচ্ছে"/>
          <p:cNvPicPr>
            <a:picLocks noChangeAspect="1"/>
          </p:cNvPicPr>
          <p:nvPr/>
        </p:nvPicPr>
        <p:blipFill>
          <a:blip r:embed="rId4"/>
          <a:stretch>
            <a:fillRect/>
          </a:stretch>
        </p:blipFill>
        <p:spPr>
          <a:xfrm>
            <a:off x="4586416" y="1752600"/>
            <a:ext cx="4176584" cy="2971800"/>
          </a:xfrm>
          <a:prstGeom prst="roundRect">
            <a:avLst/>
          </a:prstGeom>
          <a:ln>
            <a:solidFill>
              <a:srgbClr val="7030A0"/>
            </a:solidFill>
          </a:ln>
        </p:spPr>
      </p:pic>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লালশাকের বীজ ছিটিয়ে বা সারিতে বপন করা যায় </a:t>
            </a:r>
            <a:endParaRPr lang="en-US" sz="3200" dirty="0">
              <a:latin typeface="SutonnyOMJ" panose="01010600010101010101" pitchFamily="2" charset="0"/>
              <a:cs typeface="SutonnyOMJ" panose="01010600010101010101" pitchFamily="2" charset="0"/>
            </a:endParaRPr>
          </a:p>
        </p:txBody>
      </p:sp>
      <p:sp>
        <p:nvSpPr>
          <p:cNvPr id="8" name="Rectangle 7" hidden="1"/>
          <p:cNvSpPr/>
          <p:nvPr/>
        </p:nvSpPr>
        <p:spPr>
          <a:xfrm>
            <a:off x="2071478"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বর্ষাকালে বীজ বপন</a:t>
            </a:r>
            <a:endParaRPr lang="en-US" sz="3200" dirty="0">
              <a:latin typeface="SutonnyOMJ" panose="01010600010101010101" pitchFamily="2" charset="0"/>
              <a:cs typeface="SutonnyOMJ" panose="01010600010101010101" pitchFamily="2" charset="0"/>
            </a:endParaRPr>
          </a:p>
        </p:txBody>
      </p:sp>
      <p:pic>
        <p:nvPicPr>
          <p:cNvPr id="2" name="Picture 1" descr="ছবিতে বর্ষাকালে বীজ বপন করার জন্য অনেকগুলো তৈরি বেড দেখা যাচ্ছে"/>
          <p:cNvPicPr>
            <a:picLocks noChangeAspect="1"/>
          </p:cNvPicPr>
          <p:nvPr/>
        </p:nvPicPr>
        <p:blipFill>
          <a:blip r:embed="rId3"/>
          <a:srcRect t="29925"/>
          <a:stretch>
            <a:fillRect/>
          </a:stretch>
        </p:blipFill>
        <p:spPr>
          <a:xfrm>
            <a:off x="878870" y="1676400"/>
            <a:ext cx="7350730" cy="3410340"/>
          </a:xfrm>
          <a:prstGeom prst="roundRect">
            <a:avLst/>
          </a:prstGeom>
          <a:ln>
            <a:solidFill>
              <a:srgbClr val="7030A0"/>
            </a:solidFill>
          </a:ln>
        </p:spPr>
      </p:pic>
      <p:sp>
        <p:nvSpPr>
          <p:cNvPr id="8" name="Rectangle 7" hidden="1"/>
          <p:cNvSpPr/>
          <p:nvPr/>
        </p:nvSpPr>
        <p:spPr>
          <a:xfrm>
            <a:off x="2481391" y="5093199"/>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4" name="TextBox 3"/>
          <p:cNvSpPr txBox="1"/>
          <p:nvPr/>
        </p:nvSpPr>
        <p:spPr>
          <a:xfrm>
            <a:off x="1447800" y="5449014"/>
            <a:ext cx="63246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বর্ষাকালে বেড তৈরি করে বীজ বপন করতে হয়।</a:t>
            </a:r>
            <a:endParaRPr lang="en-US" sz="3200" dirty="0">
              <a:latin typeface="SutonnyOMJ" panose="01010600010101010101" pitchFamily="2" charset="0"/>
              <a:cs typeface="SutonnyOMJ" panose="01010600010101010101" pitchFamily="2" charset="0"/>
            </a:endParaRPr>
          </a:p>
        </p:txBody>
      </p:sp>
      <p:sp>
        <p:nvSpPr>
          <p:cNvPr id="7" name="Rectangle 6" hidden="1"/>
          <p:cNvSpPr/>
          <p:nvPr/>
        </p:nvSpPr>
        <p:spPr>
          <a:xfrm>
            <a:off x="2667000" y="621454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0" y="800814"/>
            <a:ext cx="4525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বীজ বপনের বেড তৈরি</a:t>
            </a:r>
            <a:endParaRPr lang="en-US" sz="3200" dirty="0">
              <a:latin typeface="SutonnyOMJ" panose="01010600010101010101" pitchFamily="2" charset="0"/>
              <a:cs typeface="SutonnyOMJ" panose="01010600010101010101" pitchFamily="2" charset="0"/>
            </a:endParaRPr>
          </a:p>
        </p:txBody>
      </p:sp>
      <p:pic>
        <p:nvPicPr>
          <p:cNvPr id="1026" name="Picture 2" descr="বেডের উচ্চতা ১৫ সেন্টি মিটার হতে হবে। এবং দুই বেডের মাঝে ৩০ সেন্টি মিটার সেচ নালা থাকবে।প্রথম ছবিতে ১৫ সেন্টি মিটার উচুঁ বেড দেখানো হয়েছে।"/>
          <p:cNvPicPr>
            <a:picLocks noChangeAspect="1" noChangeArrowheads="1"/>
          </p:cNvPicPr>
          <p:nvPr/>
        </p:nvPicPr>
        <p:blipFill>
          <a:blip r:embed="rId3"/>
          <a:srcRect b="69799"/>
          <a:stretch>
            <a:fillRect/>
          </a:stretch>
        </p:blipFill>
        <p:spPr bwMode="auto">
          <a:xfrm>
            <a:off x="990600" y="3352800"/>
            <a:ext cx="3248025" cy="762000"/>
          </a:xfrm>
          <a:prstGeom prst="trapezoid">
            <a:avLst>
              <a:gd name="adj" fmla="val 62556"/>
            </a:avLst>
          </a:prstGeom>
          <a:noFill/>
        </p:spPr>
      </p:pic>
      <p:cxnSp>
        <p:nvCxnSpPr>
          <p:cNvPr id="12" name="Straight Arrow Connector 11"/>
          <p:cNvCxnSpPr/>
          <p:nvPr/>
        </p:nvCxnSpPr>
        <p:spPr>
          <a:xfrm rot="5400000" flipH="1" flipV="1">
            <a:off x="570706" y="3695700"/>
            <a:ext cx="838200" cy="158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3429000"/>
            <a:ext cx="990600" cy="707886"/>
          </a:xfrm>
          <a:prstGeom prst="rect">
            <a:avLst/>
          </a:prstGeom>
          <a:noFill/>
        </p:spPr>
        <p:txBody>
          <a:bodyPr wrap="square" rtlCol="0">
            <a:spAutoFit/>
          </a:bodyPr>
          <a:lstStyle/>
          <a:p>
            <a:pPr algn="ctr"/>
            <a:r>
              <a:rPr lang="bn-BD" sz="2000" b="1" dirty="0">
                <a:latin typeface="SutonnyOMJ" panose="01010600010101010101" pitchFamily="2" charset="0"/>
                <a:cs typeface="SutonnyOMJ" panose="01010600010101010101" pitchFamily="2" charset="0"/>
              </a:rPr>
              <a:t>১৫ সেমি </a:t>
            </a:r>
          </a:p>
          <a:p>
            <a:pPr algn="ctr"/>
            <a:r>
              <a:rPr lang="bn-BD" sz="2000" b="1" dirty="0">
                <a:latin typeface="SutonnyOMJ" panose="01010600010101010101" pitchFamily="2" charset="0"/>
                <a:cs typeface="SutonnyOMJ" panose="01010600010101010101" pitchFamily="2" charset="0"/>
              </a:rPr>
              <a:t>উঁচু </a:t>
            </a:r>
            <a:endParaRPr lang="en-US" sz="2000" b="1" dirty="0">
              <a:latin typeface="SutonnyOMJ" panose="01010600010101010101" pitchFamily="2" charset="0"/>
              <a:cs typeface="SutonnyOMJ" panose="01010600010101010101" pitchFamily="2" charset="0"/>
            </a:endParaRPr>
          </a:p>
        </p:txBody>
      </p:sp>
      <p:cxnSp>
        <p:nvCxnSpPr>
          <p:cNvPr id="3" name="Straight Connector 2"/>
          <p:cNvCxnSpPr/>
          <p:nvPr/>
        </p:nvCxnSpPr>
        <p:spPr>
          <a:xfrm>
            <a:off x="989012" y="4123428"/>
            <a:ext cx="7697788"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দ্বিতীয় ছবিতে  ১৫ সেন্টি মিটার উচুঁ আর একটি বেড দেখানো হয়েছে। প্রথম ও দ্বিতীয় বেডের মাঝে ৩০ সেন্তি মিটার সেচ নালা আছে&#10;"/>
          <p:cNvPicPr>
            <a:picLocks noChangeAspect="1" noChangeArrowheads="1"/>
          </p:cNvPicPr>
          <p:nvPr/>
        </p:nvPicPr>
        <p:blipFill>
          <a:blip r:embed="rId3"/>
          <a:srcRect b="69799"/>
          <a:stretch>
            <a:fillRect/>
          </a:stretch>
        </p:blipFill>
        <p:spPr bwMode="auto">
          <a:xfrm>
            <a:off x="5438775" y="3352800"/>
            <a:ext cx="3248025" cy="762000"/>
          </a:xfrm>
          <a:prstGeom prst="trapezoid">
            <a:avLst>
              <a:gd name="adj" fmla="val 62556"/>
            </a:avLst>
          </a:prstGeom>
          <a:noFill/>
        </p:spPr>
      </p:pic>
      <p:cxnSp>
        <p:nvCxnSpPr>
          <p:cNvPr id="16" name="Straight Arrow Connector 15"/>
          <p:cNvCxnSpPr/>
          <p:nvPr/>
        </p:nvCxnSpPr>
        <p:spPr>
          <a:xfrm>
            <a:off x="4191000" y="4038600"/>
            <a:ext cx="1295400" cy="1588"/>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80875" y="3277394"/>
            <a:ext cx="990600" cy="707886"/>
          </a:xfrm>
          <a:prstGeom prst="rect">
            <a:avLst/>
          </a:prstGeom>
          <a:noFill/>
        </p:spPr>
        <p:txBody>
          <a:bodyPr wrap="square" rtlCol="0">
            <a:spAutoFit/>
          </a:bodyPr>
          <a:lstStyle/>
          <a:p>
            <a:pPr algn="ctr"/>
            <a:r>
              <a:rPr lang="bn-BD" sz="2000" b="1" dirty="0">
                <a:latin typeface="SutonnyOMJ" panose="01010600010101010101" pitchFamily="2" charset="0"/>
                <a:cs typeface="SutonnyOMJ" panose="01010600010101010101" pitchFamily="2" charset="0"/>
              </a:rPr>
              <a:t>৩০ সেমি </a:t>
            </a:r>
          </a:p>
          <a:p>
            <a:pPr algn="ctr"/>
            <a:r>
              <a:rPr lang="bn-BD" sz="2000" b="1" dirty="0">
                <a:latin typeface="SutonnyOMJ" panose="01010600010101010101" pitchFamily="2" charset="0"/>
                <a:cs typeface="SutonnyOMJ" panose="01010600010101010101" pitchFamily="2" charset="0"/>
              </a:rPr>
              <a:t>সেচ নালা</a:t>
            </a:r>
            <a:r>
              <a:rPr lang="bn-BD" b="1" dirty="0">
                <a:latin typeface="SutonnyOMJ" panose="01010600010101010101" pitchFamily="2" charset="0"/>
                <a:cs typeface="SutonnyOMJ" panose="01010600010101010101" pitchFamily="2" charset="0"/>
              </a:rPr>
              <a:t> </a:t>
            </a:r>
            <a:endParaRPr lang="en-US" b="1" dirty="0">
              <a:latin typeface="SutonnyOMJ" panose="01010600010101010101" pitchFamily="2" charset="0"/>
              <a:cs typeface="SutonnyOMJ" panose="01010600010101010101" pitchFamily="2" charset="0"/>
            </a:endParaRPr>
          </a:p>
        </p:txBody>
      </p:sp>
      <p:sp>
        <p:nvSpPr>
          <p:cNvPr id="2" name="Rectangle 1" hidden="1"/>
          <p:cNvSpPr/>
          <p:nvPr/>
        </p:nvSpPr>
        <p:spPr>
          <a:xfrm>
            <a:off x="2286000" y="5410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সেচ প্রদান </a:t>
            </a:r>
            <a:endParaRPr lang="en-US" sz="3200" dirty="0">
              <a:latin typeface="SutonnyOMJ" panose="01010600010101010101" pitchFamily="2" charset="0"/>
              <a:cs typeface="SutonnyOMJ" panose="01010600010101010101" pitchFamily="2" charset="0"/>
            </a:endParaRPr>
          </a:p>
        </p:txBody>
      </p:sp>
      <p:sp>
        <p:nvSpPr>
          <p:cNvPr id="7" name="Rounded Rectangle 6"/>
          <p:cNvSpPr/>
          <p:nvPr/>
        </p:nvSpPr>
        <p:spPr>
          <a:xfrm>
            <a:off x="5486400" y="1676400"/>
            <a:ext cx="32004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a:latin typeface="SutonnyOMJ" panose="01010600010101010101" pitchFamily="2" charset="0"/>
                <a:cs typeface="SutonnyOMJ" panose="01010600010101010101" pitchFamily="2" charset="0"/>
              </a:rPr>
              <a:t>জমিতে পর্যাপ্ত জো বা রস না থাকলে বীজ বপনের পর সেচ দিতে হবে। </a:t>
            </a:r>
            <a:endParaRPr lang="en-US" sz="3600" dirty="0">
              <a:latin typeface="SutonnyOMJ" panose="01010600010101010101" pitchFamily="2" charset="0"/>
              <a:cs typeface="SutonnyOMJ" panose="01010600010101010101" pitchFamily="2" charset="0"/>
            </a:endParaRPr>
          </a:p>
        </p:txBody>
      </p:sp>
      <p:sp>
        <p:nvSpPr>
          <p:cNvPr id="4" name="Rectangle 3"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5DC86B4E-50D0-4511-A3E7-FABBBA0D6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5029201" cy="3848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দুইজন  কৃষক লাল শাকের চারা গজানোর পর আগাছা তুলে ফেলছেন"/>
          <p:cNvPicPr>
            <a:picLocks noChangeAspect="1"/>
          </p:cNvPicPr>
          <p:nvPr/>
        </p:nvPicPr>
        <p:blipFill rotWithShape="1">
          <a:blip r:embed="rId3"/>
          <a:srcRect l="23227" r="13472"/>
          <a:stretch/>
        </p:blipFill>
        <p:spPr>
          <a:xfrm>
            <a:off x="2362200" y="1066800"/>
            <a:ext cx="4876800" cy="3810000"/>
          </a:xfrm>
          <a:prstGeom prst="roundRect">
            <a:avLst/>
          </a:prstGeom>
          <a:ln>
            <a:solidFill>
              <a:srgbClr val="7030A0"/>
            </a:solidFill>
          </a:ln>
        </p:spPr>
      </p:pic>
      <p:sp>
        <p:nvSpPr>
          <p:cNvPr id="7" name="Rectangle 6" hidden="1"/>
          <p:cNvSpPr/>
          <p:nvPr/>
        </p:nvSpPr>
        <p:spPr>
          <a:xfrm>
            <a:off x="2285999" y="49444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171182"/>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চারা পাতলা করা </a:t>
            </a:r>
            <a:endParaRPr lang="en-US" sz="3200" dirty="0">
              <a:latin typeface="SutonnyOMJ" panose="01010600010101010101" pitchFamily="2" charset="0"/>
              <a:cs typeface="SutonnyOMJ" panose="01010600010101010101" pitchFamily="2" charset="0"/>
            </a:endParaRPr>
          </a:p>
        </p:txBody>
      </p:sp>
      <p:sp>
        <p:nvSpPr>
          <p:cNvPr id="4" name="TextBox 3"/>
          <p:cNvSpPr txBox="1"/>
          <p:nvPr/>
        </p:nvSpPr>
        <p:spPr>
          <a:xfrm>
            <a:off x="624254" y="5360020"/>
            <a:ext cx="78486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বীজ গজানোর এক সপ্তাহ পর ৫সেমি অন্তর অন্তর গাছ রেখে অন্যান্য গাছ তুলে ফেলতে হবে। </a:t>
            </a:r>
            <a:endParaRPr lang="en-US" sz="3200" dirty="0">
              <a:latin typeface="SutonnyOMJ" panose="01010600010101010101" pitchFamily="2" charset="0"/>
              <a:cs typeface="SutonnyOMJ" panose="01010600010101010101" pitchFamily="2" charset="0"/>
            </a:endParaRPr>
          </a:p>
        </p:txBody>
      </p:sp>
      <p:sp>
        <p:nvSpPr>
          <p:cNvPr id="8" name="Rectangle 7" hidden="1"/>
          <p:cNvSpPr/>
          <p:nvPr/>
        </p:nvSpPr>
        <p:spPr>
          <a:xfrm>
            <a:off x="2362200" y="6586742"/>
            <a:ext cx="4572000" cy="276999"/>
          </a:xfrm>
          <a:prstGeom prst="rect">
            <a:avLst/>
          </a:prstGeom>
        </p:spPr>
        <p:txBody>
          <a:bodyPr>
            <a:spAutoFit/>
          </a:bodyPr>
          <a:lstStyle/>
          <a:p>
            <a:r>
              <a:rPr lang="bn-BD" sz="1200" dirty="0"/>
              <a:t>পরের </a:t>
            </a:r>
            <a:r>
              <a:rPr lang="en-US" sz="1200" dirty="0"/>
              <a:t>Slide </a:t>
            </a:r>
            <a:r>
              <a:rPr lang="bn-BD" sz="1200" dirty="0"/>
              <a:t> এর জন্য একবার </a:t>
            </a:r>
            <a:r>
              <a:rPr lang="en-US" sz="1200" dirty="0"/>
              <a:t> spacebar </a:t>
            </a:r>
            <a:r>
              <a:rPr lang="bn-BD" sz="1200" dirty="0"/>
              <a:t> চাপুন</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আগাছা পরিষ্কার</a:t>
            </a:r>
            <a:endParaRPr lang="en-US" sz="3200" dirty="0">
              <a:latin typeface="NikoshBAN" pitchFamily="2" charset="0"/>
              <a:cs typeface="NikoshBAN" pitchFamily="2" charset="0"/>
            </a:endParaRPr>
          </a:p>
        </p:txBody>
      </p:sp>
      <p:pic>
        <p:nvPicPr>
          <p:cNvPr id="3" name="Picture 2" descr="নিড়ানির ছবি"/>
          <p:cNvPicPr>
            <a:picLocks noChangeAspect="1"/>
          </p:cNvPicPr>
          <p:nvPr/>
        </p:nvPicPr>
        <p:blipFill>
          <a:blip r:embed="rId2"/>
          <a:stretch>
            <a:fillRect/>
          </a:stretch>
        </p:blipFill>
        <p:spPr>
          <a:xfrm rot="5400000">
            <a:off x="-420349" y="2401548"/>
            <a:ext cx="3431495" cy="1371600"/>
          </a:xfrm>
          <a:prstGeom prst="roundRect">
            <a:avLst/>
          </a:prstGeom>
          <a:ln>
            <a:noFill/>
          </a:ln>
        </p:spPr>
      </p:pic>
      <p:pic>
        <p:nvPicPr>
          <p:cNvPr id="2" name="Picture 1" descr="মাঠে বসে কৃষকেরা জমি পরিস্কার করছেন"/>
          <p:cNvPicPr>
            <a:picLocks noChangeAspect="1"/>
          </p:cNvPicPr>
          <p:nvPr/>
        </p:nvPicPr>
        <p:blipFill>
          <a:blip r:embed="rId3"/>
          <a:stretch>
            <a:fillRect/>
          </a:stretch>
        </p:blipFill>
        <p:spPr>
          <a:xfrm>
            <a:off x="2514600" y="1435308"/>
            <a:ext cx="5729416" cy="3353616"/>
          </a:xfrm>
          <a:prstGeom prst="roundRect">
            <a:avLst/>
          </a:prstGeom>
          <a:ln>
            <a:solidFill>
              <a:srgbClr val="7030A0"/>
            </a:solidFill>
          </a:ln>
        </p:spPr>
      </p:pic>
      <p:sp>
        <p:nvSpPr>
          <p:cNvPr id="5" name="TextBox 4"/>
          <p:cNvSpPr txBox="1"/>
          <p:nvPr/>
        </p:nvSpPr>
        <p:spPr>
          <a:xfrm>
            <a:off x="533400" y="5029200"/>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নিড়ানি দিয়ে আগাছা পরিষ্কার করতে হবে এবং সেচের পর মাটির চটা ভেঙ্গে দিতে হবে। </a:t>
            </a:r>
            <a:endParaRPr lang="en-US" sz="3200" dirty="0">
              <a:latin typeface="NikoshBAN" pitchFamily="2" charset="0"/>
              <a:cs typeface="NikoshBAN" pitchFamily="2" charset="0"/>
            </a:endParaRPr>
          </a:p>
        </p:txBody>
      </p:sp>
      <p:sp>
        <p:nvSpPr>
          <p:cNvPr id="8" name="Rectangle 7"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4267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3" name="TextBox 2"/>
          <p:cNvSpPr txBox="1"/>
          <p:nvPr/>
        </p:nvSpPr>
        <p:spPr>
          <a:xfrm>
            <a:off x="5181600" y="278547"/>
            <a:ext cx="32004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a:latin typeface="NikoshBAN" pitchFamily="2" charset="0"/>
                <a:cs typeface="NikoshBAN" pitchFamily="2" charset="0"/>
              </a:rPr>
              <a:t>পাঠ পরিচিতি</a:t>
            </a:r>
            <a:endParaRPr lang="en-US" sz="4000" dirty="0">
              <a:latin typeface="NikoshBAN" pitchFamily="2" charset="0"/>
              <a:cs typeface="NikoshBAN" pitchFamily="2" charset="0"/>
            </a:endParaRPr>
          </a:p>
        </p:txBody>
      </p:sp>
      <p:pic>
        <p:nvPicPr>
          <p:cNvPr id="5" name="Picture 4" descr="বইয়ের ছবি"/>
          <p:cNvPicPr>
            <a:picLocks noChangeAspect="1"/>
          </p:cNvPicPr>
          <p:nvPr/>
        </p:nvPicPr>
        <p:blipFill>
          <a:blip r:embed="rId3" cstate="print"/>
          <a:stretch>
            <a:fillRect/>
          </a:stretch>
        </p:blipFill>
        <p:spPr>
          <a:xfrm>
            <a:off x="5949736" y="1495751"/>
            <a:ext cx="1898864" cy="2390449"/>
          </a:xfrm>
          <a:prstGeom prst="rect">
            <a:avLst/>
          </a:prstGeom>
        </p:spPr>
      </p:pic>
      <p:sp>
        <p:nvSpPr>
          <p:cNvPr id="4" name="TextBox 3"/>
          <p:cNvSpPr txBox="1"/>
          <p:nvPr/>
        </p:nvSpPr>
        <p:spPr>
          <a:xfrm>
            <a:off x="5105400" y="41910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কৃষি শিক্ষা</a:t>
            </a:r>
          </a:p>
          <a:p>
            <a:pPr algn="ctr"/>
            <a:r>
              <a:rPr lang="bn-BD" sz="2400" dirty="0">
                <a:latin typeface="SutonnyOMJ" panose="01010600010101010101" pitchFamily="2" charset="0"/>
                <a:cs typeface="SutonnyOMJ" panose="01010600010101010101" pitchFamily="2" charset="0"/>
              </a:rPr>
              <a:t>ষষ্ঠ শ্রেণি</a:t>
            </a:r>
            <a:endParaRPr lang="bn-BD" sz="1400" dirty="0">
              <a:latin typeface="SutonnyOMJ" panose="01010600010101010101" pitchFamily="2" charset="0"/>
              <a:cs typeface="SutonnyOMJ" panose="01010600010101010101" pitchFamily="2" charset="0"/>
            </a:endParaRPr>
          </a:p>
          <a:p>
            <a:pPr algn="ctr"/>
            <a:r>
              <a:rPr lang="bn-BD" sz="2400" dirty="0">
                <a:latin typeface="SutonnyOMJ" panose="01010600010101010101" pitchFamily="2" charset="0"/>
                <a:cs typeface="SutonnyOMJ" panose="01010600010101010101" pitchFamily="2" charset="0"/>
              </a:rPr>
              <a:t>পঞ্চম অধ্যায় </a:t>
            </a:r>
          </a:p>
          <a:p>
            <a:pPr algn="ctr"/>
            <a:r>
              <a:rPr lang="bn-BD" sz="2400" dirty="0">
                <a:latin typeface="SutonnyOMJ" panose="01010600010101010101" pitchFamily="2" charset="0"/>
                <a:cs typeface="SutonnyOMJ" panose="01010600010101010101" pitchFamily="2" charset="0"/>
              </a:rPr>
              <a:t>কৃষিজ উৎপাদন</a:t>
            </a:r>
          </a:p>
          <a:p>
            <a:pPr algn="ctr"/>
            <a:r>
              <a:rPr lang="en-US" sz="2400" dirty="0">
                <a:latin typeface="SutonnyOMJ" panose="01010600010101010101" pitchFamily="2" charset="0"/>
                <a:cs typeface="SutonnyOMJ" panose="01010600010101010101" pitchFamily="2" charset="0"/>
              </a:rPr>
              <a:t>পাঠ-৩</a:t>
            </a:r>
          </a:p>
        </p:txBody>
      </p:sp>
      <p:sp>
        <p:nvSpPr>
          <p:cNvPr id="8" name="Rectangle 7" hidden="1"/>
          <p:cNvSpPr/>
          <p:nvPr/>
        </p:nvSpPr>
        <p:spPr>
          <a:xfrm>
            <a:off x="2819400" y="6532389"/>
            <a:ext cx="5867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11" name="Picture 10">
            <a:extLst>
              <a:ext uri="{FF2B5EF4-FFF2-40B4-BE49-F238E27FC236}">
                <a16:creationId xmlns:a16="http://schemas.microsoft.com/office/drawing/2014/main" id="{F9486B17-4C5D-45C5-95B4-06B31060F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805" y="1234261"/>
            <a:ext cx="2122996" cy="2337702"/>
          </a:xfrm>
          <a:prstGeom prst="rect">
            <a:avLst/>
          </a:prstGeom>
        </p:spPr>
      </p:pic>
      <p:sp>
        <p:nvSpPr>
          <p:cNvPr id="12" name="TextBox 11">
            <a:extLst>
              <a:ext uri="{FF2B5EF4-FFF2-40B4-BE49-F238E27FC236}">
                <a16:creationId xmlns:a16="http://schemas.microsoft.com/office/drawing/2014/main" id="{332EB751-873F-47EC-94F6-6F96E9F1F248}"/>
              </a:ext>
            </a:extLst>
          </p:cNvPr>
          <p:cNvSpPr txBox="1"/>
          <p:nvPr/>
        </p:nvSpPr>
        <p:spPr>
          <a:xfrm>
            <a:off x="533401" y="3571963"/>
            <a:ext cx="4267200" cy="5262979"/>
          </a:xfrm>
          <a:prstGeom prst="rect">
            <a:avLst/>
          </a:prstGeom>
          <a:noFill/>
        </p:spPr>
        <p:txBody>
          <a:bodyPr wrap="square" rtlCol="0">
            <a:spAutoFit/>
          </a:bodyPr>
          <a:lstStyle/>
          <a:p>
            <a:pPr>
              <a:lnSpc>
                <a:spcPct val="150000"/>
              </a:lnSpc>
            </a:pPr>
            <a:r>
              <a:rPr lang="en-US" sz="3200" dirty="0" err="1">
                <a:latin typeface="SutonnyOMJ" panose="01010600010101010101" pitchFamily="2" charset="0"/>
                <a:cs typeface="SutonnyOMJ" panose="01010600010101010101" pitchFamily="2" charset="0"/>
              </a:rPr>
              <a:t>বিনয়</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কুমা</a:t>
            </a:r>
            <a:r>
              <a:rPr lang="as-IN" sz="3200" dirty="0">
                <a:latin typeface="SutonnyOMJ" panose="01010600010101010101" pitchFamily="2" charset="0"/>
                <a:cs typeface="SutonnyOMJ" panose="01010600010101010101" pitchFamily="2" charset="0"/>
              </a:rPr>
              <a:t>র</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পান্ডে</a:t>
            </a:r>
            <a:endParaRPr lang="en-US" sz="3200" dirty="0">
              <a:latin typeface="SutonnyOMJ" panose="01010600010101010101" pitchFamily="2" charset="0"/>
              <a:cs typeface="SutonnyOMJ" panose="01010600010101010101" pitchFamily="2" charset="0"/>
            </a:endParaRPr>
          </a:p>
          <a:p>
            <a:pPr>
              <a:lnSpc>
                <a:spcPct val="150000"/>
              </a:lnSpc>
            </a:pPr>
            <a:r>
              <a:rPr lang="en-US" sz="3200" dirty="0" err="1">
                <a:latin typeface="SutonnyOMJ" panose="01010600010101010101" pitchFamily="2" charset="0"/>
                <a:cs typeface="SutonnyOMJ" panose="01010600010101010101" pitchFamily="2" charset="0"/>
              </a:rPr>
              <a:t>সহকারী</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শিক্ষক</a:t>
            </a:r>
            <a:endParaRPr lang="en-US" sz="3200" dirty="0">
              <a:latin typeface="SutonnyOMJ" panose="01010600010101010101" pitchFamily="2" charset="0"/>
              <a:cs typeface="SutonnyOMJ" panose="01010600010101010101" pitchFamily="2" charset="0"/>
            </a:endParaRPr>
          </a:p>
          <a:p>
            <a:pPr>
              <a:lnSpc>
                <a:spcPct val="150000"/>
              </a:lnSpc>
            </a:pPr>
            <a:r>
              <a:rPr lang="en-US" sz="3200" dirty="0" err="1">
                <a:latin typeface="SutonnyOMJ" panose="01010600010101010101" pitchFamily="2" charset="0"/>
                <a:cs typeface="SutonnyOMJ" panose="01010600010101010101" pitchFamily="2" charset="0"/>
              </a:rPr>
              <a:t>ননীক্ষীর</a:t>
            </a:r>
            <a:r>
              <a:rPr lang="en-US" sz="3200" dirty="0">
                <a:latin typeface="SutonnyOMJ" panose="01010600010101010101" pitchFamily="2" charset="0"/>
                <a:cs typeface="SutonnyOMJ" panose="01010600010101010101" pitchFamily="2" charset="0"/>
              </a:rPr>
              <a:t> </a:t>
            </a:r>
            <a:r>
              <a:rPr lang="as-IN" sz="3200" dirty="0">
                <a:latin typeface="SutonnyOMJ" panose="01010600010101010101" pitchFamily="2" charset="0"/>
                <a:cs typeface="SutonnyOMJ" panose="01010600010101010101" pitchFamily="2" charset="0"/>
              </a:rPr>
              <a:t>উ</a:t>
            </a:r>
            <a:r>
              <a:rPr lang="en-US" sz="3200" dirty="0" err="1">
                <a:latin typeface="SutonnyOMJ" panose="01010600010101010101" pitchFamily="2" charset="0"/>
                <a:cs typeface="SutonnyOMJ" panose="01010600010101010101" pitchFamily="2" charset="0"/>
              </a:rPr>
              <a:t>চ্চ</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বিদ্যালয়</a:t>
            </a:r>
            <a:endParaRPr lang="en-US" sz="3200" dirty="0">
              <a:latin typeface="SutonnyOMJ" panose="01010600010101010101" pitchFamily="2" charset="0"/>
              <a:cs typeface="SutonnyOMJ" panose="01010600010101010101" pitchFamily="2" charset="0"/>
            </a:endParaRPr>
          </a:p>
          <a:p>
            <a:pPr>
              <a:lnSpc>
                <a:spcPct val="150000"/>
              </a:lnSpc>
            </a:pPr>
            <a:r>
              <a:rPr lang="en-US" sz="3200" dirty="0" err="1">
                <a:latin typeface="SutonnyOMJ" panose="01010600010101010101" pitchFamily="2" charset="0"/>
                <a:cs typeface="SutonnyOMJ" panose="01010600010101010101" pitchFamily="2" charset="0"/>
              </a:rPr>
              <a:t>মুকসুদপুর</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গোপালঞ্জ</a:t>
            </a:r>
            <a:r>
              <a:rPr lang="en-US" sz="3200" dirty="0">
                <a:latin typeface="SutonnyOMJ" panose="01010600010101010101" pitchFamily="2" charset="0"/>
                <a:cs typeface="SutonnyOMJ" panose="01010600010101010101" pitchFamily="2" charset="0"/>
              </a:rPr>
              <a:t>।</a:t>
            </a:r>
          </a:p>
          <a:p>
            <a:pPr>
              <a:lnSpc>
                <a:spcPct val="150000"/>
              </a:lnSpc>
            </a:pPr>
            <a:endParaRPr lang="en-US" sz="3200" dirty="0">
              <a:latin typeface="SutonnyOMJ" panose="01010600010101010101" pitchFamily="2" charset="0"/>
              <a:cs typeface="SutonnyOMJ" panose="01010600010101010101" pitchFamily="2" charset="0"/>
            </a:endParaRPr>
          </a:p>
          <a:p>
            <a:pPr>
              <a:lnSpc>
                <a:spcPct val="150000"/>
              </a:lnSpc>
            </a:pPr>
            <a:endParaRPr lang="en-US" sz="3200" dirty="0">
              <a:latin typeface="SutonnyOMJ" panose="01010600010101010101" pitchFamily="2" charset="0"/>
              <a:cs typeface="SutonnyOMJ" panose="01010600010101010101" pitchFamily="2" charset="0"/>
            </a:endParaRPr>
          </a:p>
          <a:p>
            <a:pPr>
              <a:lnSpc>
                <a:spcPct val="150000"/>
              </a:lnSpc>
            </a:pPr>
            <a:r>
              <a:rPr lang="en-US" sz="3200" dirty="0">
                <a:latin typeface="SutonnyOMJ" panose="01010600010101010101" pitchFamily="2" charset="0"/>
                <a:cs typeface="SutonnyOMJ" panose="01010600010101010101" pitchFamily="2" charset="0"/>
              </a:rPr>
              <a:t> </a:t>
            </a:r>
          </a:p>
        </p:txBody>
      </p:sp>
    </p:spTree>
    <p:extLst>
      <p:ext uri="{BB962C8B-B14F-4D97-AF65-F5344CB8AC3E}">
        <p14:creationId xmlns:p14="http://schemas.microsoft.com/office/powerpoint/2010/main" val="1408350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1+#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মাঠ থেকে চারজন কৃষক  ফসল সংগ্রহ করছেন।ফসল সংগ্রহ করার জন্য  লাল শাকের গোড়া সহ মাটি থেকে তুলতে হবে। তারপর পানিতে ভালো করে ধুয়ে মাটি আলাদা করে  পরিস্কার  পানি দিয়ে  ধুয়ে  বাজারে বিক্রি করার ব্যবস্থা করতে হবে। "/>
          <p:cNvPicPr>
            <a:picLocks noChangeAspect="1"/>
          </p:cNvPicPr>
          <p:nvPr/>
        </p:nvPicPr>
        <p:blipFill>
          <a:blip r:embed="rId3"/>
          <a:stretch>
            <a:fillRect/>
          </a:stretch>
        </p:blipFill>
        <p:spPr>
          <a:xfrm>
            <a:off x="1126760" y="990600"/>
            <a:ext cx="7482549" cy="4991488"/>
          </a:xfrm>
          <a:prstGeom prst="roundRect">
            <a:avLst/>
          </a:prstGeom>
          <a:ln>
            <a:solidFill>
              <a:srgbClr val="7030A0"/>
            </a:solidFill>
          </a:ln>
        </p:spPr>
      </p:pic>
      <p:sp>
        <p:nvSpPr>
          <p:cNvPr id="4" name="Rectangle 3" hidden="1"/>
          <p:cNvSpPr/>
          <p:nvPr/>
        </p:nvSpPr>
        <p:spPr>
          <a:xfrm>
            <a:off x="381631" y="6172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20121"/>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ফসল সংগ্রহ</a:t>
            </a:r>
            <a:endParaRPr lang="en-US" sz="3200" dirty="0">
              <a:latin typeface="NikoshBAN" pitchFamily="2" charset="0"/>
              <a:cs typeface="NikoshBAN" pitchFamily="2" charset="0"/>
            </a:endParaRPr>
          </a:p>
        </p:txBody>
      </p:sp>
      <p:sp>
        <p:nvSpPr>
          <p:cNvPr id="6" name="Rectangle 5" hidden="1"/>
          <p:cNvSpPr/>
          <p:nvPr/>
        </p:nvSpPr>
        <p:spPr>
          <a:xfrm>
            <a:off x="2133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p:cNvSpPr/>
          <p:nvPr/>
        </p:nvSpPr>
        <p:spPr>
          <a:xfrm>
            <a:off x="1524000" y="6027003"/>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533400"/>
            <a:ext cx="3001108"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SutonnyOMJ" panose="01010600010101010101" pitchFamily="2" charset="0"/>
                <a:cs typeface="SutonnyOMJ" panose="01010600010101010101" pitchFamily="2" charset="0"/>
              </a:rPr>
              <a:t>ফলন</a:t>
            </a:r>
            <a:endParaRPr lang="en-US" sz="4400" dirty="0">
              <a:latin typeface="SutonnyOMJ" panose="01010600010101010101" pitchFamily="2" charset="0"/>
              <a:cs typeface="SutonnyOMJ" panose="01010600010101010101" pitchFamily="2" charset="0"/>
            </a:endParaRPr>
          </a:p>
        </p:txBody>
      </p:sp>
      <p:sp>
        <p:nvSpPr>
          <p:cNvPr id="4" name="TextBox 3"/>
          <p:cNvSpPr txBox="1"/>
          <p:nvPr/>
        </p:nvSpPr>
        <p:spPr>
          <a:xfrm>
            <a:off x="5334000" y="1905000"/>
            <a:ext cx="3429000" cy="378059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SutonnyOMJ" panose="01010600010101010101" pitchFamily="2" charset="0"/>
                <a:cs typeface="SutonnyOMJ" panose="01010600010101010101" pitchFamily="2" charset="0"/>
              </a:rPr>
              <a:t>উন্নত পদ্ধতিতে চাষ করলে শতক প্রতি ৪৫-৫৫ কেজি লালশাক পাওয়া যায়। </a:t>
            </a:r>
            <a:endParaRPr lang="en-US" sz="4400" dirty="0">
              <a:latin typeface="SutonnyOMJ" panose="01010600010101010101" pitchFamily="2" charset="0"/>
              <a:cs typeface="SutonnyOMJ" panose="01010600010101010101" pitchFamily="2" charset="0"/>
            </a:endParaRPr>
          </a:p>
        </p:txBody>
      </p:sp>
      <p:sp>
        <p:nvSpPr>
          <p:cNvPr id="7" name="Rectangle 6" hidden="1"/>
          <p:cNvSpPr/>
          <p:nvPr/>
        </p:nvSpPr>
        <p:spPr>
          <a:xfrm>
            <a:off x="1981200" y="6396335"/>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465F8B6B-9B95-4583-BC08-2803950AD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 y="2519235"/>
            <a:ext cx="3571682" cy="296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দলগত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utonnyOMJ" panose="01010600010101010101" pitchFamily="2" charset="0"/>
                <a:cs typeface="SutonnyOMJ" panose="01010600010101010101" pitchFamily="2" charset="0"/>
              </a:rPr>
              <a:t> কাজ</a:t>
            </a:r>
          </a:p>
        </p:txBody>
      </p:sp>
      <p:pic>
        <p:nvPicPr>
          <p:cNvPr id="3" name="Picture 2" descr="শিক্ষার্থীরা দলগত কাজের উত্তর খাতায়  লিখছে"/>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a:latin typeface="SutonnyOMJ" panose="01010600010101010101" pitchFamily="2" charset="0"/>
                <a:cs typeface="SutonnyOMJ" panose="01010600010101010101" pitchFamily="2" charset="0"/>
              </a:rPr>
              <a:t>লালশাকের বীজ বপন করার জন্য আলোচনা করা হয়েছে এই পদ্ধতি ছাড়া আর কোন উপায়ে বীজ বপন করা যায়? পোস্টার কাগজে লিখে শ্রেণিতে উপস্থাপন কর। </a:t>
            </a:r>
          </a:p>
        </p:txBody>
      </p:sp>
      <p:sp>
        <p:nvSpPr>
          <p:cNvPr id="5" name="Rectangle 4" hidden="1"/>
          <p:cNvSpPr/>
          <p:nvPr/>
        </p:nvSpPr>
        <p:spPr>
          <a:xfrm>
            <a:off x="2400300" y="6524389"/>
            <a:ext cx="61341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SutonnyOMJ" panose="01010600010101010101" pitchFamily="2" charset="0"/>
                <a:cs typeface="SutonnyOMJ" panose="01010600010101010101" pitchFamily="2" charset="0"/>
              </a:rPr>
              <a:t>মূল্যায়ন  </a:t>
            </a:r>
            <a:endParaRPr lang="en-US" sz="3600" dirty="0">
              <a:latin typeface="SutonnyOMJ" panose="01010600010101010101" pitchFamily="2" charset="0"/>
              <a:cs typeface="SutonnyOMJ" panose="01010600010101010101"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as-IN" sz="2400" dirty="0">
                <a:latin typeface="SutonnyOMJ" panose="01010600010101010101" pitchFamily="2" charset="0"/>
                <a:cs typeface="SutonnyOMJ" panose="01010600010101010101" pitchFamily="2" charset="0"/>
              </a:rPr>
              <a:t>১</a:t>
            </a:r>
            <a:r>
              <a:rPr lang="bn-BD" sz="2400" dirty="0">
                <a:latin typeface="SutonnyOMJ" panose="01010600010101010101" pitchFamily="2" charset="0"/>
                <a:cs typeface="SutonnyOMJ" panose="01010600010101010101" pitchFamily="2" charset="0"/>
              </a:rPr>
              <a:t>। লালশাকের জমিপ্রস্তুতের সময় শতক প্রতি কত কেজি গোবর দিতে হয়? </a:t>
            </a:r>
            <a:endParaRPr lang="en-US" sz="2400" dirty="0">
              <a:latin typeface="SutonnyOMJ" panose="01010600010101010101" pitchFamily="2" charset="0"/>
              <a:cs typeface="SutonnyOMJ" panose="01010600010101010101" pitchFamily="2" charset="0"/>
            </a:endParaRPr>
          </a:p>
        </p:txBody>
      </p:sp>
      <p:sp>
        <p:nvSpPr>
          <p:cNvPr id="21" name="TextBox 20"/>
          <p:cNvSpPr txBox="1"/>
          <p:nvPr/>
        </p:nvSpPr>
        <p:spPr>
          <a:xfrm>
            <a:off x="990600" y="2055167"/>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latin typeface="SutonnyOMJ" panose="01010600010101010101" pitchFamily="2" charset="0"/>
                <a:cs typeface="SutonnyOMJ" panose="01010600010101010101" pitchFamily="2" charset="0"/>
              </a:rPr>
              <a:t>২। বর্ষাকালে লালশাকের বেড কত সেমি উঁচু করতে হয়? </a:t>
            </a:r>
            <a:endParaRPr lang="en-US" sz="2400" dirty="0">
              <a:latin typeface="SutonnyOMJ" panose="01010600010101010101" pitchFamily="2" charset="0"/>
              <a:cs typeface="SutonnyOMJ" panose="01010600010101010101" pitchFamily="2" charset="0"/>
            </a:endParaRPr>
          </a:p>
        </p:txBody>
      </p:sp>
      <p:sp>
        <p:nvSpPr>
          <p:cNvPr id="20" name="TextBox 19"/>
          <p:cNvSpPr txBox="1"/>
          <p:nvPr/>
        </p:nvSpPr>
        <p:spPr>
          <a:xfrm>
            <a:off x="955623" y="2762815"/>
            <a:ext cx="716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latin typeface="SutonnyOMJ" panose="01010600010101010101" pitchFamily="2" charset="0"/>
                <a:cs typeface="SutonnyOMJ" panose="01010600010101010101" pitchFamily="2" charset="0"/>
              </a:rPr>
              <a:t>৩। লালশাকের বীজ বপনের সময় বালির সাথে মিশিয়ে বীজ বপন করা হয় কেন?</a:t>
            </a:r>
          </a:p>
        </p:txBody>
      </p:sp>
      <p:sp>
        <p:nvSpPr>
          <p:cNvPr id="26" name="TextBox 25"/>
          <p:cNvSpPr txBox="1"/>
          <p:nvPr/>
        </p:nvSpPr>
        <p:spPr>
          <a:xfrm>
            <a:off x="998095" y="3812498"/>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latin typeface="SutonnyOMJ" panose="01010600010101010101" pitchFamily="2" charset="0"/>
                <a:cs typeface="SutonnyOMJ" panose="01010600010101010101" pitchFamily="2" charset="0"/>
              </a:rPr>
              <a:t>৪। লালশাক চাষের জন্য কোন মাটি উত্তম?</a:t>
            </a:r>
            <a:endParaRPr lang="en-US" sz="2400" dirty="0">
              <a:latin typeface="SutonnyOMJ" panose="01010600010101010101" pitchFamily="2" charset="0"/>
              <a:cs typeface="SutonnyOMJ" panose="01010600010101010101" pitchFamily="2" charset="0"/>
            </a:endParaRPr>
          </a:p>
        </p:txBody>
      </p:sp>
      <p:sp>
        <p:nvSpPr>
          <p:cNvPr id="3" name="Rectangle 2" hidden="1"/>
          <p:cNvSpPr/>
          <p:nvPr/>
        </p:nvSpPr>
        <p:spPr>
          <a:xfrm>
            <a:off x="2218544" y="58674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421702692"/>
      </p:ext>
    </p:extLst>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798" y="982820"/>
            <a:ext cx="8680966" cy="48488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utonnyOMJ" panose="01010600010101010101" pitchFamily="2" charset="0"/>
              <a:cs typeface="SutonnyOMJ" panose="01010600010101010101"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43000"/>
            <a:ext cx="8153400" cy="4495800"/>
          </a:xfrm>
          <a:prstGeom prst="rect">
            <a:avLst/>
          </a:prstGeom>
        </p:spPr>
      </p:pic>
      <p:sp>
        <p:nvSpPr>
          <p:cNvPr id="4" name="TextBox 3"/>
          <p:cNvSpPr txBox="1"/>
          <p:nvPr/>
        </p:nvSpPr>
        <p:spPr>
          <a:xfrm>
            <a:off x="3612525" y="2460670"/>
            <a:ext cx="3225597" cy="2308324"/>
          </a:xfrm>
          <a:prstGeom prst="rect">
            <a:avLst/>
          </a:prstGeom>
          <a:noFill/>
        </p:spPr>
        <p:txBody>
          <a:bodyPr wrap="square" rtlCol="0">
            <a:spAutoFit/>
          </a:bodyPr>
          <a:lstStyle/>
          <a:p>
            <a:r>
              <a:rPr lang="en-US" sz="7200" dirty="0" err="1">
                <a:latin typeface="SutonnyOMJ" panose="01010600010101010101" pitchFamily="2" charset="0"/>
                <a:cs typeface="SutonnyOMJ" panose="01010600010101010101" pitchFamily="2" charset="0"/>
              </a:rPr>
              <a:t>ধন্যবাদ</a:t>
            </a:r>
            <a:endParaRPr lang="en-US" sz="7200" dirty="0">
              <a:latin typeface="SutonnyOMJ" panose="01010600010101010101" pitchFamily="2" charset="0"/>
              <a:cs typeface="SutonnyOMJ" panose="01010600010101010101" pitchFamily="2" charset="0"/>
            </a:endParaRPr>
          </a:p>
          <a:p>
            <a:r>
              <a:rPr lang="en-US" sz="7200" dirty="0" err="1">
                <a:latin typeface="SutonnyOMJ" panose="01010600010101010101" pitchFamily="2" charset="0"/>
                <a:cs typeface="SutonnyOMJ" panose="01010600010101010101" pitchFamily="2" charset="0"/>
              </a:rPr>
              <a:t>সবাইকে</a:t>
            </a:r>
            <a:endParaRPr lang="en-US" sz="72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80117843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p:cNvSpPr/>
          <p:nvPr/>
        </p:nvSpPr>
        <p:spPr>
          <a:xfrm>
            <a:off x="2499156" y="4648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209800" y="411718"/>
            <a:ext cx="4800600" cy="57888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bn-BD" sz="2800" dirty="0">
                <a:latin typeface="SutonnyOMJ" panose="01010600010101010101" pitchFamily="2" charset="0"/>
                <a:cs typeface="SutonnyOMJ" panose="01010600010101010101" pitchFamily="2" charset="0"/>
              </a:rPr>
              <a:t>ছবিগুলো দেখে আমরা কী বুঝতে পারছি </a:t>
            </a:r>
            <a:endParaRPr lang="en-US" sz="2800" dirty="0">
              <a:latin typeface="SutonnyOMJ" panose="01010600010101010101" pitchFamily="2" charset="0"/>
              <a:cs typeface="SutonnyOMJ" panose="01010600010101010101" pitchFamily="2" charset="0"/>
            </a:endParaRPr>
          </a:p>
        </p:txBody>
      </p:sp>
      <p:sp>
        <p:nvSpPr>
          <p:cNvPr id="4" name="Rectangle 3" hidden="1"/>
          <p:cNvSpPr/>
          <p:nvPr/>
        </p:nvSpPr>
        <p:spPr>
          <a:xfrm>
            <a:off x="25908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8" name="Picture 7">
            <a:extLst>
              <a:ext uri="{FF2B5EF4-FFF2-40B4-BE49-F238E27FC236}">
                <a16:creationId xmlns:a16="http://schemas.microsoft.com/office/drawing/2014/main" id="{282233E5-2D7C-402C-A92C-C5DC2BF6FEB6}"/>
              </a:ext>
            </a:extLst>
          </p:cNvPr>
          <p:cNvPicPr>
            <a:picLocks noChangeAspect="1"/>
          </p:cNvPicPr>
          <p:nvPr/>
        </p:nvPicPr>
        <p:blipFill>
          <a:blip r:embed="rId3"/>
          <a:stretch>
            <a:fillRect/>
          </a:stretch>
        </p:blipFill>
        <p:spPr>
          <a:xfrm>
            <a:off x="4567237" y="2986025"/>
            <a:ext cx="9526" cy="885949"/>
          </a:xfrm>
          <a:prstGeom prst="rect">
            <a:avLst/>
          </a:prstGeom>
        </p:spPr>
      </p:pic>
      <p:pic>
        <p:nvPicPr>
          <p:cNvPr id="10" name="Picture 9">
            <a:extLst>
              <a:ext uri="{FF2B5EF4-FFF2-40B4-BE49-F238E27FC236}">
                <a16:creationId xmlns:a16="http://schemas.microsoft.com/office/drawing/2014/main" id="{E7AAB898-9755-44F9-AD7D-723BD9F26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94" y="2409682"/>
            <a:ext cx="7421011" cy="2038635"/>
          </a:xfrm>
          <a:prstGeom prst="rect">
            <a:avLst/>
          </a:prstGeom>
        </p:spPr>
      </p:pic>
      <p:pic>
        <p:nvPicPr>
          <p:cNvPr id="12" name="Picture 11">
            <a:extLst>
              <a:ext uri="{FF2B5EF4-FFF2-40B4-BE49-F238E27FC236}">
                <a16:creationId xmlns:a16="http://schemas.microsoft.com/office/drawing/2014/main" id="{3041F0C2-67EC-43C9-9149-0BED72A03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814" y="4694441"/>
            <a:ext cx="5096586" cy="1829055"/>
          </a:xfrm>
          <a:prstGeom prst="rect">
            <a:avLst/>
          </a:prstGeom>
        </p:spPr>
      </p:pic>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style>
          <a:lnRef idx="1">
            <a:schemeClr val="accent3"/>
          </a:lnRef>
          <a:fillRef idx="2">
            <a:schemeClr val="accent3"/>
          </a:fillRef>
          <a:effectRef idx="1">
            <a:schemeClr val="accent3"/>
          </a:effectRef>
          <a:fontRef idx="minor">
            <a:schemeClr val="dk1"/>
          </a:fontRef>
        </p:style>
        <p:txBody>
          <a:bodyPr>
            <a:noAutofit/>
          </a:bodyPr>
          <a:lstStyle/>
          <a:p>
            <a:br>
              <a:rPr lang="bn-BD" dirty="0">
                <a:latin typeface="SutonnyOMJ" panose="01010600010101010101" pitchFamily="2" charset="0"/>
                <a:cs typeface="SutonnyOMJ" panose="01010600010101010101" pitchFamily="2" charset="0"/>
              </a:rPr>
            </a:br>
            <a:r>
              <a:rPr lang="bn-BD" dirty="0">
                <a:latin typeface="SutonnyOMJ" panose="01010600010101010101" pitchFamily="2" charset="0"/>
                <a:cs typeface="SutonnyOMJ" panose="01010600010101010101" pitchFamily="2" charset="0"/>
              </a:rPr>
              <a:t>এই  ছবিগুলো দেখে আমরা কী বুঝতে পারছি </a:t>
            </a:r>
            <a:br>
              <a:rPr lang="en-US" dirty="0">
                <a:latin typeface="SutonnyOMJ" panose="01010600010101010101" pitchFamily="2" charset="0"/>
                <a:cs typeface="SutonnyOMJ" panose="01010600010101010101" pitchFamily="2" charset="0"/>
              </a:rPr>
            </a:br>
            <a:endParaRPr lang="en-US" dirty="0">
              <a:latin typeface="SutonnyOMJ" panose="01010600010101010101" pitchFamily="2" charset="0"/>
              <a:cs typeface="SutonnyOMJ" panose="01010600010101010101" pitchFamily="2" charset="0"/>
            </a:endParaRPr>
          </a:p>
        </p:txBody>
      </p:sp>
      <p:sp>
        <p:nvSpPr>
          <p:cNvPr id="2" name="Rectangle 1" hidden="1"/>
          <p:cNvSpPr/>
          <p:nvPr/>
        </p:nvSpPr>
        <p:spPr>
          <a:xfrm>
            <a:off x="2270556" y="43434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1143000" y="48768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a:latin typeface="SutonnyOMJ" panose="01010600010101010101" pitchFamily="2" charset="0"/>
                <a:cs typeface="SutonnyOMJ" panose="01010600010101010101" pitchFamily="2" charset="0"/>
              </a:rPr>
              <a:t> </a:t>
            </a:r>
            <a:r>
              <a:rPr lang="bn-BD" sz="4800" dirty="0">
                <a:latin typeface="SutonnyOMJ" panose="01010600010101010101" pitchFamily="2" charset="0"/>
                <a:cs typeface="SutonnyOMJ" panose="01010600010101010101" pitchFamily="2" charset="0"/>
              </a:rPr>
              <a:t>লালশাক উৎপাদন</a:t>
            </a:r>
            <a:endParaRPr lang="en-US" sz="4800" dirty="0">
              <a:latin typeface="SutonnyOMJ" panose="01010600010101010101" pitchFamily="2" charset="0"/>
              <a:cs typeface="SutonnyOMJ" panose="01010600010101010101" pitchFamily="2" charset="0"/>
            </a:endParaRPr>
          </a:p>
        </p:txBody>
      </p:sp>
      <p:sp>
        <p:nvSpPr>
          <p:cNvPr id="13" name="Rectangle 12" hidden="1"/>
          <p:cNvSpPr/>
          <p:nvPr/>
        </p:nvSpPr>
        <p:spPr>
          <a:xfrm>
            <a:off x="23622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10" name="Picture 9">
            <a:extLst>
              <a:ext uri="{FF2B5EF4-FFF2-40B4-BE49-F238E27FC236}">
                <a16:creationId xmlns:a16="http://schemas.microsoft.com/office/drawing/2014/main" id="{29A30367-C069-4970-8E96-1C3D822DA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3019846" cy="1743318"/>
          </a:xfrm>
          <a:prstGeom prst="rect">
            <a:avLst/>
          </a:prstGeom>
        </p:spPr>
      </p:pic>
      <p:pic>
        <p:nvPicPr>
          <p:cNvPr id="15" name="Picture 14">
            <a:extLst>
              <a:ext uri="{FF2B5EF4-FFF2-40B4-BE49-F238E27FC236}">
                <a16:creationId xmlns:a16="http://schemas.microsoft.com/office/drawing/2014/main" id="{503602CC-830F-4F1C-A5E7-DC8F72EFE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65" y="2785687"/>
            <a:ext cx="8182575" cy="1914792"/>
          </a:xfrm>
          <a:prstGeom prst="rect">
            <a:avLst/>
          </a:prstGeom>
        </p:spPr>
      </p:pic>
      <p:pic>
        <p:nvPicPr>
          <p:cNvPr id="17" name="Picture 16">
            <a:extLst>
              <a:ext uri="{FF2B5EF4-FFF2-40B4-BE49-F238E27FC236}">
                <a16:creationId xmlns:a16="http://schemas.microsoft.com/office/drawing/2014/main" id="{00D1BF3C-9279-4702-A560-D7D646DB4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381" y="1122158"/>
            <a:ext cx="2705478" cy="1762371"/>
          </a:xfrm>
          <a:prstGeom prst="rect">
            <a:avLst/>
          </a:prstGeom>
        </p:spPr>
      </p:pic>
      <p:pic>
        <p:nvPicPr>
          <p:cNvPr id="19" name="Picture 18">
            <a:extLst>
              <a:ext uri="{FF2B5EF4-FFF2-40B4-BE49-F238E27FC236}">
                <a16:creationId xmlns:a16="http://schemas.microsoft.com/office/drawing/2014/main" id="{87313EEB-8E96-45D3-802B-3BD70C549D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234" y="1219201"/>
            <a:ext cx="2067213" cy="1390165"/>
          </a:xfrm>
          <a:prstGeom prst="rect">
            <a:avLst/>
          </a:prstGeom>
        </p:spPr>
      </p:pic>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a:ln w="18415" cmpd="sng">
                  <a:solidFill>
                    <a:srgbClr val="7030A0"/>
                  </a:solidFill>
                  <a:prstDash val="solid"/>
                </a:ln>
                <a:solidFill>
                  <a:srgbClr val="7030A0"/>
                </a:solidFill>
                <a:latin typeface="SutonnyOMJ" panose="01010600010101010101" pitchFamily="2" charset="0"/>
                <a:cs typeface="SutonnyOMJ" panose="01010600010101010101" pitchFamily="2" charset="0"/>
              </a:rPr>
              <a:t>আজকের পাঠ </a:t>
            </a:r>
            <a:endParaRPr lang="en-US" sz="6000" dirty="0">
              <a:ln w="18415" cmpd="sng">
                <a:solidFill>
                  <a:srgbClr val="7030A0"/>
                </a:solidFill>
                <a:prstDash val="solid"/>
              </a:ln>
              <a:solidFill>
                <a:srgbClr val="7030A0"/>
              </a:solidFill>
              <a:latin typeface="SutonnyOMJ" panose="01010600010101010101" pitchFamily="2" charset="0"/>
              <a:cs typeface="SutonnyOMJ" panose="01010600010101010101" pitchFamily="2" charset="0"/>
            </a:endParaRPr>
          </a:p>
        </p:txBody>
      </p:sp>
      <p:sp>
        <p:nvSpPr>
          <p:cNvPr id="2" name="TextBox 1"/>
          <p:cNvSpPr txBox="1"/>
          <p:nvPr/>
        </p:nvSpPr>
        <p:spPr>
          <a:xfrm>
            <a:off x="762000" y="3505200"/>
            <a:ext cx="7620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a:latin typeface="SutonnyOMJ" panose="01010600010101010101" pitchFamily="2" charset="0"/>
                <a:cs typeface="SutonnyOMJ" panose="01010600010101010101" pitchFamily="2" charset="0"/>
              </a:rPr>
              <a:t>লালশাক উৎপাদন পদ্ধতি </a:t>
            </a:r>
            <a:endParaRPr lang="en-US" sz="6600" dirty="0">
              <a:solidFill>
                <a:schemeClr val="tx1"/>
              </a:solidFill>
              <a:latin typeface="SutonnyOMJ" panose="01010600010101010101" pitchFamily="2" charset="0"/>
              <a:cs typeface="SutonnyOMJ" panose="01010600010101010101" pitchFamily="2" charset="0"/>
            </a:endParaRPr>
          </a:p>
        </p:txBody>
      </p:sp>
      <p:sp>
        <p:nvSpPr>
          <p:cNvPr id="3" name="Rectangle 2" hidden="1"/>
          <p:cNvSpPr/>
          <p:nvPr/>
        </p:nvSpPr>
        <p:spPr>
          <a:xfrm>
            <a:off x="1828800" y="6198220"/>
            <a:ext cx="5867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br>
              <a:rPr lang="bn-BD" dirty="0">
                <a:latin typeface="SutonnyOMJ" panose="01010600010101010101" pitchFamily="2" charset="0"/>
                <a:cs typeface="SutonnyOMJ" panose="01010600010101010101" pitchFamily="2" charset="0"/>
              </a:rPr>
            </a:br>
            <a:r>
              <a:rPr lang="bn-BD" dirty="0">
                <a:latin typeface="SutonnyOMJ" panose="01010600010101010101" pitchFamily="2" charset="0"/>
                <a:cs typeface="SutonnyOMJ" panose="01010600010101010101" pitchFamily="2" charset="0"/>
              </a:rPr>
              <a:t>শিখনফল </a:t>
            </a:r>
            <a:br>
              <a:rPr lang="en-US" dirty="0">
                <a:latin typeface="SutonnyOMJ" panose="01010600010101010101" pitchFamily="2" charset="0"/>
                <a:cs typeface="SutonnyOMJ" panose="01010600010101010101" pitchFamily="2" charset="0"/>
              </a:rPr>
            </a:br>
            <a:endParaRPr lang="en-US" dirty="0">
              <a:latin typeface="SutonnyOMJ" panose="01010600010101010101" pitchFamily="2" charset="0"/>
              <a:cs typeface="SutonnyOMJ" panose="01010600010101010101" pitchFamily="2" charset="0"/>
            </a:endParaRPr>
          </a:p>
        </p:txBody>
      </p:sp>
      <p:sp>
        <p:nvSpPr>
          <p:cNvPr id="11" name="Content Placeholder 10"/>
          <p:cNvSpPr>
            <a:spLocks noGrp="1"/>
          </p:cNvSpPr>
          <p:nvPr>
            <p:ph idx="1"/>
          </p:nvPr>
        </p:nvSpPr>
        <p:spPr/>
        <p:txBody>
          <a:bodyPr>
            <a:normAutofit/>
          </a:bodyPr>
          <a:lstStyle/>
          <a:p>
            <a:pPr marL="0" indent="0">
              <a:buNone/>
            </a:pPr>
            <a:r>
              <a:rPr lang="en-US" dirty="0" err="1">
                <a:solidFill>
                  <a:srgbClr val="002060"/>
                </a:solidFill>
                <a:latin typeface="SutonnyOMJ" panose="01010600010101010101" pitchFamily="2" charset="0"/>
                <a:cs typeface="SutonnyOMJ" panose="01010600010101010101" pitchFamily="2" charset="0"/>
              </a:rPr>
              <a:t>এই</a:t>
            </a:r>
            <a:r>
              <a:rPr lang="en-US" dirty="0">
                <a:solidFill>
                  <a:srgbClr val="002060"/>
                </a:solidFill>
                <a:latin typeface="SutonnyOMJ" panose="01010600010101010101" pitchFamily="2" charset="0"/>
                <a:cs typeface="SutonnyOMJ" panose="01010600010101010101" pitchFamily="2" charset="0"/>
              </a:rPr>
              <a:t> </a:t>
            </a:r>
            <a:r>
              <a:rPr lang="en-US" dirty="0" err="1">
                <a:solidFill>
                  <a:srgbClr val="002060"/>
                </a:solidFill>
                <a:latin typeface="SutonnyOMJ" panose="01010600010101010101" pitchFamily="2" charset="0"/>
                <a:cs typeface="SutonnyOMJ" panose="01010600010101010101" pitchFamily="2" charset="0"/>
              </a:rPr>
              <a:t>পাঠ</a:t>
            </a:r>
            <a:r>
              <a:rPr lang="en-US" dirty="0">
                <a:solidFill>
                  <a:srgbClr val="002060"/>
                </a:solidFill>
                <a:latin typeface="SutonnyOMJ" panose="01010600010101010101" pitchFamily="2" charset="0"/>
                <a:cs typeface="SutonnyOMJ" panose="01010600010101010101" pitchFamily="2" charset="0"/>
              </a:rPr>
              <a:t> </a:t>
            </a:r>
            <a:r>
              <a:rPr lang="en-US" dirty="0" err="1">
                <a:solidFill>
                  <a:srgbClr val="002060"/>
                </a:solidFill>
                <a:latin typeface="SutonnyOMJ" panose="01010600010101010101" pitchFamily="2" charset="0"/>
                <a:cs typeface="SutonnyOMJ" panose="01010600010101010101" pitchFamily="2" charset="0"/>
              </a:rPr>
              <a:t>শেষে</a:t>
            </a:r>
            <a:r>
              <a:rPr lang="en-US" dirty="0">
                <a:solidFill>
                  <a:srgbClr val="002060"/>
                </a:solidFill>
                <a:latin typeface="SutonnyOMJ" panose="01010600010101010101" pitchFamily="2" charset="0"/>
                <a:cs typeface="SutonnyOMJ" panose="01010600010101010101" pitchFamily="2" charset="0"/>
              </a:rPr>
              <a:t> </a:t>
            </a:r>
            <a:r>
              <a:rPr lang="en-US" dirty="0" err="1">
                <a:solidFill>
                  <a:srgbClr val="002060"/>
                </a:solidFill>
                <a:latin typeface="SutonnyOMJ" panose="01010600010101010101" pitchFamily="2" charset="0"/>
                <a:cs typeface="SutonnyOMJ" panose="01010600010101010101" pitchFamily="2" charset="0"/>
              </a:rPr>
              <a:t>শিক্ষার্থীরা</a:t>
            </a:r>
            <a:r>
              <a:rPr lang="bn-BD" dirty="0">
                <a:solidFill>
                  <a:srgbClr val="002060"/>
                </a:solidFill>
                <a:latin typeface="SutonnyOMJ" panose="01010600010101010101" pitchFamily="2" charset="0"/>
                <a:cs typeface="SutonnyOMJ" panose="01010600010101010101" pitchFamily="2" charset="0"/>
              </a:rPr>
              <a:t> -</a:t>
            </a:r>
            <a:endParaRPr lang="en-US" dirty="0">
              <a:solidFill>
                <a:srgbClr val="002060"/>
              </a:solidFill>
              <a:latin typeface="SutonnyOMJ" panose="01010600010101010101" pitchFamily="2" charset="0"/>
              <a:cs typeface="SutonnyOMJ" panose="01010600010101010101" pitchFamily="2" charset="0"/>
            </a:endParaRPr>
          </a:p>
          <a:p>
            <a:pPr marL="0" indent="0">
              <a:buNone/>
            </a:pPr>
            <a:r>
              <a:rPr lang="en-US" dirty="0">
                <a:solidFill>
                  <a:srgbClr val="7030A0"/>
                </a:solidFill>
                <a:latin typeface="SutonnyOMJ" panose="01010600010101010101" pitchFamily="2" charset="0"/>
                <a:cs typeface="SutonnyOMJ" panose="01010600010101010101" pitchFamily="2" charset="0"/>
              </a:rPr>
              <a:t>১।</a:t>
            </a:r>
            <a:r>
              <a:rPr lang="bn-BD" dirty="0">
                <a:solidFill>
                  <a:srgbClr val="7030A0"/>
                </a:solidFill>
                <a:latin typeface="SutonnyOMJ" panose="01010600010101010101" pitchFamily="2" charset="0"/>
                <a:cs typeface="SutonnyOMJ" panose="01010600010101010101" pitchFamily="2" charset="0"/>
              </a:rPr>
              <a:t> লালশাক উৎপাদনের মাটি ও জাত সম্পর্কে বলতে পারবে।  </a:t>
            </a:r>
          </a:p>
          <a:p>
            <a:pPr marL="0" indent="0">
              <a:buNone/>
            </a:pPr>
            <a:r>
              <a:rPr lang="bn-BD" dirty="0">
                <a:solidFill>
                  <a:srgbClr val="7030A0"/>
                </a:solidFill>
                <a:latin typeface="SutonnyOMJ" panose="01010600010101010101" pitchFamily="2" charset="0"/>
                <a:cs typeface="SutonnyOMJ" panose="01010600010101010101" pitchFamily="2" charset="0"/>
              </a:rPr>
              <a:t>২।</a:t>
            </a:r>
            <a:r>
              <a:rPr lang="en-US" dirty="0">
                <a:solidFill>
                  <a:srgbClr val="7030A0"/>
                </a:solidFill>
                <a:latin typeface="SutonnyOMJ" panose="01010600010101010101" pitchFamily="2" charset="0"/>
                <a:cs typeface="SutonnyOMJ" panose="01010600010101010101" pitchFamily="2" charset="0"/>
              </a:rPr>
              <a:t> </a:t>
            </a:r>
            <a:r>
              <a:rPr lang="bn-BD" dirty="0">
                <a:solidFill>
                  <a:srgbClr val="7030A0"/>
                </a:solidFill>
                <a:latin typeface="SutonnyOMJ" panose="01010600010101010101" pitchFamily="2" charset="0"/>
                <a:cs typeface="SutonnyOMJ" panose="01010600010101010101" pitchFamily="2" charset="0"/>
              </a:rPr>
              <a:t>ইহা উৎপাদনে জমি তৈরি সম্পর্কে বর্ণনা করতে  পারবে। </a:t>
            </a:r>
          </a:p>
          <a:p>
            <a:pPr marL="0" indent="0">
              <a:buNone/>
            </a:pPr>
            <a:r>
              <a:rPr lang="bn-BD" dirty="0">
                <a:solidFill>
                  <a:srgbClr val="7030A0"/>
                </a:solidFill>
                <a:latin typeface="SutonnyOMJ" panose="01010600010101010101" pitchFamily="2" charset="0"/>
                <a:cs typeface="SutonnyOMJ" panose="01010600010101010101" pitchFamily="2" charset="0"/>
              </a:rPr>
              <a:t>৩।</a:t>
            </a:r>
            <a:r>
              <a:rPr lang="en-US" dirty="0">
                <a:solidFill>
                  <a:srgbClr val="7030A0"/>
                </a:solidFill>
                <a:latin typeface="SutonnyOMJ" panose="01010600010101010101" pitchFamily="2" charset="0"/>
                <a:cs typeface="SutonnyOMJ" panose="01010600010101010101" pitchFamily="2" charset="0"/>
              </a:rPr>
              <a:t> </a:t>
            </a:r>
            <a:r>
              <a:rPr lang="bn-BD" dirty="0">
                <a:solidFill>
                  <a:srgbClr val="7030A0"/>
                </a:solidFill>
                <a:latin typeface="SutonnyOMJ" panose="01010600010101010101" pitchFamily="2" charset="0"/>
                <a:cs typeface="SutonnyOMJ" panose="01010600010101010101" pitchFamily="2" charset="0"/>
              </a:rPr>
              <a:t>ইহার </a:t>
            </a:r>
            <a:r>
              <a:rPr lang="en-US" dirty="0">
                <a:solidFill>
                  <a:srgbClr val="7030A0"/>
                </a:solidFill>
                <a:latin typeface="SutonnyOMJ" panose="01010600010101010101" pitchFamily="2" charset="0"/>
                <a:cs typeface="SutonnyOMJ" panose="01010600010101010101" pitchFamily="2" charset="0"/>
              </a:rPr>
              <a:t> </a:t>
            </a:r>
            <a:r>
              <a:rPr lang="bn-BD" dirty="0">
                <a:solidFill>
                  <a:srgbClr val="7030A0"/>
                </a:solidFill>
                <a:latin typeface="SutonnyOMJ" panose="01010600010101010101" pitchFamily="2" charset="0"/>
                <a:cs typeface="SutonnyOMJ" panose="01010600010101010101" pitchFamily="2" charset="0"/>
              </a:rPr>
              <a:t>বীজ বপন ও আন্তঃপরিচর্যা পদ্ধতি সম্পর্কে ব্যাখ্যা করতে পারবে।</a:t>
            </a:r>
          </a:p>
          <a:p>
            <a:pPr marL="0" indent="0">
              <a:buNone/>
            </a:pPr>
            <a:r>
              <a:rPr lang="bn-BD" dirty="0">
                <a:solidFill>
                  <a:srgbClr val="7030A0"/>
                </a:solidFill>
                <a:latin typeface="SutonnyOMJ" panose="01010600010101010101" pitchFamily="2" charset="0"/>
                <a:cs typeface="SutonnyOMJ" panose="01010600010101010101" pitchFamily="2" charset="0"/>
              </a:rPr>
              <a:t>৪।</a:t>
            </a:r>
            <a:r>
              <a:rPr lang="en-US" dirty="0">
                <a:solidFill>
                  <a:srgbClr val="7030A0"/>
                </a:solidFill>
                <a:latin typeface="SutonnyOMJ" panose="01010600010101010101" pitchFamily="2" charset="0"/>
                <a:cs typeface="SutonnyOMJ" panose="01010600010101010101" pitchFamily="2" charset="0"/>
              </a:rPr>
              <a:t> </a:t>
            </a:r>
            <a:r>
              <a:rPr lang="bn-BD" dirty="0">
                <a:solidFill>
                  <a:srgbClr val="7030A0"/>
                </a:solidFill>
                <a:latin typeface="SutonnyOMJ" panose="01010600010101010101" pitchFamily="2" charset="0"/>
                <a:cs typeface="SutonnyOMJ" panose="01010600010101010101" pitchFamily="2" charset="0"/>
              </a:rPr>
              <a:t>লাল শাকের ফসল সংগ্রহ ও ফলন সম্পর্কে বর্ণনা করতে  পারবে।   </a:t>
            </a:r>
          </a:p>
          <a:p>
            <a:endParaRPr lang="en-US" dirty="0">
              <a:latin typeface="SutonnyOMJ" panose="01010600010101010101" pitchFamily="2" charset="0"/>
              <a:cs typeface="SutonnyOMJ" panose="01010600010101010101" pitchFamily="2" charset="0"/>
            </a:endParaRPr>
          </a:p>
        </p:txBody>
      </p:sp>
      <p:sp>
        <p:nvSpPr>
          <p:cNvPr id="12" name="Rectangle 11" hidden="1"/>
          <p:cNvSpPr/>
          <p:nvPr/>
        </p:nvSpPr>
        <p:spPr>
          <a:xfrm>
            <a:off x="2669498" y="6324600"/>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313250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br>
              <a:rPr lang="bn-BD" b="1" dirty="0">
                <a:latin typeface="NikoshBAN" pitchFamily="2" charset="0"/>
                <a:cs typeface="NikoshBAN" pitchFamily="2" charset="0"/>
              </a:rPr>
            </a:br>
            <a:r>
              <a:rPr lang="bn-BD" b="1" dirty="0">
                <a:latin typeface="NikoshBAN" pitchFamily="2" charset="0"/>
                <a:cs typeface="NikoshBAN" pitchFamily="2" charset="0"/>
              </a:rPr>
              <a:t>লালশাক</a:t>
            </a:r>
            <a:br>
              <a:rPr lang="en-US" b="1" dirty="0">
                <a:latin typeface="NikoshBAN" pitchFamily="2" charset="0"/>
                <a:cs typeface="NikoshBAN" pitchFamily="2" charset="0"/>
              </a:rPr>
            </a:br>
            <a:endParaRPr lang="en-US" dirty="0"/>
          </a:p>
        </p:txBody>
      </p:sp>
      <p:sp>
        <p:nvSpPr>
          <p:cNvPr id="3" name="Rectangle 2" hidden="1"/>
          <p:cNvSpPr/>
          <p:nvPr/>
        </p:nvSpPr>
        <p:spPr>
          <a:xfrm>
            <a:off x="2478716" y="4937931"/>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9" name="TextBox 8"/>
          <p:cNvSpPr txBox="1"/>
          <p:nvPr/>
        </p:nvSpPr>
        <p:spPr>
          <a:xfrm>
            <a:off x="507167" y="5307263"/>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লালশাক আমাদের দেশের একটি জনপ্রিয় শাক। এতে প্রচুর ভিটামিন আছে। </a:t>
            </a:r>
            <a:endParaRPr lang="en-US" sz="3200" dirty="0">
              <a:latin typeface="NikoshBAN" pitchFamily="2" charset="0"/>
              <a:cs typeface="NikoshBAN" pitchFamily="2" charset="0"/>
            </a:endParaRPr>
          </a:p>
        </p:txBody>
      </p:sp>
      <p:sp>
        <p:nvSpPr>
          <p:cNvPr id="10" name="Rectangle 9" hidden="1"/>
          <p:cNvSpPr/>
          <p:nvPr/>
        </p:nvSpPr>
        <p:spPr>
          <a:xfrm>
            <a:off x="2052403" y="6501577"/>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pic>
        <p:nvPicPr>
          <p:cNvPr id="15" name="Picture 14">
            <a:extLst>
              <a:ext uri="{FF2B5EF4-FFF2-40B4-BE49-F238E27FC236}">
                <a16:creationId xmlns:a16="http://schemas.microsoft.com/office/drawing/2014/main" id="{591D9EF1-ABAF-4D98-83F4-82EF4D956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24000"/>
            <a:ext cx="7696199" cy="3783263"/>
          </a:xfrm>
          <a:prstGeom prst="rect">
            <a:avLst/>
          </a:prstGeom>
        </p:spPr>
      </p:pic>
    </p:spTree>
    <p:extLst>
      <p:ext uri="{BB962C8B-B14F-4D97-AF65-F5344CB8AC3E}">
        <p14:creationId xmlns:p14="http://schemas.microsoft.com/office/powerpoint/2010/main" val="2118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bn-BD" dirty="0">
                <a:latin typeface="SutonnyOMJ" panose="01010600010101010101" pitchFamily="2" charset="0"/>
                <a:cs typeface="SutonnyOMJ" panose="01010600010101010101" pitchFamily="2" charset="0"/>
              </a:rPr>
            </a:br>
            <a:r>
              <a:rPr lang="bn-BD" dirty="0">
                <a:latin typeface="SutonnyOMJ" panose="01010600010101010101" pitchFamily="2" charset="0"/>
                <a:cs typeface="SutonnyOMJ" panose="01010600010101010101" pitchFamily="2" charset="0"/>
              </a:rPr>
              <a:t>লালশাক চাষের মাটি </a:t>
            </a:r>
            <a:br>
              <a:rPr lang="en-US" dirty="0">
                <a:latin typeface="SutonnyOMJ" panose="01010600010101010101" pitchFamily="2" charset="0"/>
                <a:cs typeface="SutonnyOMJ" panose="01010600010101010101" pitchFamily="2" charset="0"/>
              </a:rPr>
            </a:br>
            <a:endParaRPr lang="en-US" dirty="0">
              <a:latin typeface="SutonnyOMJ" panose="01010600010101010101" pitchFamily="2" charset="0"/>
              <a:cs typeface="SutonnyOMJ" panose="01010600010101010101" pitchFamily="2" charset="0"/>
            </a:endParaRPr>
          </a:p>
        </p:txBody>
      </p:sp>
      <p:sp>
        <p:nvSpPr>
          <p:cNvPr id="13" name="Rectangle 12" hidden="1"/>
          <p:cNvSpPr/>
          <p:nvPr/>
        </p:nvSpPr>
        <p:spPr>
          <a:xfrm>
            <a:off x="2203554" y="4712732"/>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10" name="TextBox 9" descr="প্রথম ছবিতে কিছু দোঁআশ মাটি দেখা যাচ্ছে&#10;"/>
          <p:cNvSpPr txBox="1"/>
          <p:nvPr/>
        </p:nvSpPr>
        <p:spPr>
          <a:xfrm>
            <a:off x="1060554" y="5130247"/>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a:latin typeface="SutonnyOMJ" panose="01010600010101010101" pitchFamily="2" charset="0"/>
                <a:cs typeface="SutonnyOMJ" panose="01010600010101010101" pitchFamily="2" charset="0"/>
              </a:rPr>
              <a:t>দোঁআশ মাটি </a:t>
            </a:r>
            <a:endParaRPr lang="en-US" sz="2400" dirty="0">
              <a:latin typeface="SutonnyOMJ" panose="01010600010101010101" pitchFamily="2" charset="0"/>
              <a:cs typeface="SutonnyOMJ" panose="01010600010101010101" pitchFamily="2" charset="0"/>
            </a:endParaRPr>
          </a:p>
        </p:txBody>
      </p:sp>
      <p:sp>
        <p:nvSpPr>
          <p:cNvPr id="11" name="TextBox 10"/>
          <p:cNvSpPr txBox="1"/>
          <p:nvPr/>
        </p:nvSpPr>
        <p:spPr>
          <a:xfrm>
            <a:off x="5476407" y="514829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a:latin typeface="SutonnyOMJ" panose="01010600010101010101" pitchFamily="2" charset="0"/>
                <a:cs typeface="SutonnyOMJ" panose="01010600010101010101" pitchFamily="2" charset="0"/>
              </a:rPr>
              <a:t>বেলে-দোঁআশ মাটি </a:t>
            </a:r>
            <a:endParaRPr lang="en-US" sz="2400" dirty="0">
              <a:latin typeface="SutonnyOMJ" panose="01010600010101010101" pitchFamily="2" charset="0"/>
              <a:cs typeface="SutonnyOMJ" panose="01010600010101010101" pitchFamily="2" charset="0"/>
            </a:endParaRPr>
          </a:p>
        </p:txBody>
      </p:sp>
      <p:sp>
        <p:nvSpPr>
          <p:cNvPr id="9" name="TextBox 8"/>
          <p:cNvSpPr txBox="1"/>
          <p:nvPr/>
        </p:nvSpPr>
        <p:spPr>
          <a:xfrm>
            <a:off x="497174" y="5921115"/>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SutonnyOMJ" panose="01010600010101010101" pitchFamily="2" charset="0"/>
                <a:cs typeface="SutonnyOMJ" panose="01010600010101010101" pitchFamily="2" charset="0"/>
              </a:rPr>
              <a:t>দোঁআশ ও বেলে-দোঁআশ মাটি লালশাক চাষের জন্য উত্তম</a:t>
            </a:r>
            <a:endParaRPr lang="en-US" sz="3200" dirty="0">
              <a:latin typeface="SutonnyOMJ" panose="01010600010101010101" pitchFamily="2" charset="0"/>
              <a:cs typeface="SutonnyOMJ" panose="01010600010101010101" pitchFamily="2" charset="0"/>
            </a:endParaRPr>
          </a:p>
        </p:txBody>
      </p:sp>
      <p:sp>
        <p:nvSpPr>
          <p:cNvPr id="12" name="Rectangle 11" hidden="1"/>
          <p:cNvSpPr/>
          <p:nvPr/>
        </p:nvSpPr>
        <p:spPr>
          <a:xfrm>
            <a:off x="2819400" y="6585962"/>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069C0194-3C95-4391-A566-9ACDB7CE8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27752"/>
            <a:ext cx="3886200" cy="3072847"/>
          </a:xfrm>
          <a:prstGeom prst="rect">
            <a:avLst/>
          </a:prstGeom>
        </p:spPr>
      </p:pic>
      <p:pic>
        <p:nvPicPr>
          <p:cNvPr id="17" name="Picture 16">
            <a:extLst>
              <a:ext uri="{FF2B5EF4-FFF2-40B4-BE49-F238E27FC236}">
                <a16:creationId xmlns:a16="http://schemas.microsoft.com/office/drawing/2014/main" id="{A0CEDFDF-53B0-4202-A1FA-A41C4AF1F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27753"/>
            <a:ext cx="4459574" cy="3072846"/>
          </a:xfrm>
          <a:prstGeom prst="rect">
            <a:avLst/>
          </a:prstGeom>
        </p:spPr>
      </p:pic>
    </p:spTree>
    <p:extLst>
      <p:ext uri="{BB962C8B-B14F-4D97-AF65-F5344CB8AC3E}">
        <p14:creationId xmlns:p14="http://schemas.microsoft.com/office/powerpoint/2010/main" val="8188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দ্বিতীয় ছবিতে বারি  লাল শাক আছে। বারি  লালশাকের পাতা ও কান্ড লাল হয়। &#10;"/>
          <p:cNvPicPr>
            <a:picLocks noChangeAspect="1"/>
          </p:cNvPicPr>
          <p:nvPr/>
        </p:nvPicPr>
        <p:blipFill>
          <a:blip r:embed="rId3"/>
          <a:stretch>
            <a:fillRect/>
          </a:stretch>
        </p:blipFill>
        <p:spPr>
          <a:xfrm>
            <a:off x="4909690" y="3657600"/>
            <a:ext cx="3768958" cy="2819400"/>
          </a:xfrm>
          <a:prstGeom prst="roundRect">
            <a:avLst/>
          </a:prstGeom>
          <a:ln w="28575">
            <a:solidFill>
              <a:srgbClr val="7030A0"/>
            </a:solidFill>
          </a:ln>
        </p:spPr>
      </p:pic>
      <p:sp>
        <p:nvSpPr>
          <p:cNvPr id="2" name="Rectangle 1" hidden="1"/>
          <p:cNvSpPr/>
          <p:nvPr/>
        </p:nvSpPr>
        <p:spPr>
          <a:xfrm>
            <a:off x="2499156" y="3244334"/>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23" name="TextBox 22"/>
          <p:cNvSpPr txBox="1"/>
          <p:nvPr/>
        </p:nvSpPr>
        <p:spPr>
          <a:xfrm>
            <a:off x="1054431"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a:solidFill>
                  <a:schemeClr val="tx2">
                    <a:lumMod val="50000"/>
                  </a:schemeClr>
                </a:solidFill>
                <a:latin typeface="SutonnyOMJ" panose="01010600010101010101" pitchFamily="2" charset="0"/>
                <a:cs typeface="SutonnyOMJ" panose="01010600010101010101" pitchFamily="2" charset="0"/>
              </a:rPr>
              <a:t>আলতাপাটি   </a:t>
            </a:r>
            <a:endParaRPr lang="en-US" sz="2800" b="1" dirty="0">
              <a:solidFill>
                <a:schemeClr val="tx2">
                  <a:lumMod val="50000"/>
                </a:schemeClr>
              </a:solidFill>
              <a:latin typeface="SutonnyOMJ" panose="01010600010101010101" pitchFamily="2" charset="0"/>
              <a:cs typeface="SutonnyOMJ" panose="01010600010101010101" pitchFamily="2" charset="0"/>
            </a:endParaRPr>
          </a:p>
        </p:txBody>
      </p:sp>
      <p:sp>
        <p:nvSpPr>
          <p:cNvPr id="17" name="TextBox 16"/>
          <p:cNvSpPr txBox="1"/>
          <p:nvPr/>
        </p:nvSpPr>
        <p:spPr>
          <a:xfrm>
            <a:off x="5410200"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a:solidFill>
                  <a:schemeClr val="tx2">
                    <a:lumMod val="50000"/>
                  </a:schemeClr>
                </a:solidFill>
                <a:latin typeface="SutonnyOMJ" panose="01010600010101010101" pitchFamily="2" charset="0"/>
                <a:cs typeface="SutonnyOMJ" panose="01010600010101010101" pitchFamily="2" charset="0"/>
              </a:rPr>
              <a:t>বারি লালশাক ১ </a:t>
            </a:r>
            <a:endParaRPr lang="en-US" sz="2800" b="1" dirty="0">
              <a:solidFill>
                <a:schemeClr val="tx2">
                  <a:lumMod val="50000"/>
                </a:schemeClr>
              </a:solidFill>
              <a:latin typeface="SutonnyOMJ" panose="01010600010101010101" pitchFamily="2" charset="0"/>
              <a:cs typeface="SutonnyOMJ" panose="01010600010101010101" pitchFamily="2" charset="0"/>
            </a:endParaRPr>
          </a:p>
        </p:txBody>
      </p:sp>
      <p:sp>
        <p:nvSpPr>
          <p:cNvPr id="3" name="TextBox 2"/>
          <p:cNvSpPr txBox="1"/>
          <p:nvPr/>
        </p:nvSpPr>
        <p:spPr>
          <a:xfrm>
            <a:off x="2209800" y="838200"/>
            <a:ext cx="4852658" cy="783193"/>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a:latin typeface="SutonnyOMJ" panose="01010600010101010101" pitchFamily="2" charset="0"/>
                <a:cs typeface="SutonnyOMJ" panose="01010600010101010101" pitchFamily="2" charset="0"/>
              </a:rPr>
              <a:t>লালশাকের উন্নত জাত </a:t>
            </a:r>
          </a:p>
        </p:txBody>
      </p:sp>
      <p:sp>
        <p:nvSpPr>
          <p:cNvPr id="7" name="Rectangle 6" hidden="1"/>
          <p:cNvSpPr/>
          <p:nvPr/>
        </p:nvSpPr>
        <p:spPr>
          <a:xfrm>
            <a:off x="2623690" y="6477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0B8EC8A7-7522-4350-8F38-0B73CAC02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 y="3573748"/>
            <a:ext cx="3768958"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2000"/>
                                        <p:tgtEl>
                                          <p:spTgt spid="23"/>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2000"/>
                                        <p:tgtEl>
                                          <p:spTgt spid="17"/>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TotalTime>
  <Words>726</Words>
  <Application>Microsoft Office PowerPoint</Application>
  <PresentationFormat>On-screen Show (4:3)</PresentationFormat>
  <Paragraphs>146</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SutonnyOMJ</vt:lpstr>
      <vt:lpstr>Office Theme</vt:lpstr>
      <vt:lpstr>PowerPoint Presentation</vt:lpstr>
      <vt:lpstr>শিক্ষক পরিচিতি </vt:lpstr>
      <vt:lpstr>PowerPoint Presentation</vt:lpstr>
      <vt:lpstr> এই  ছবিগুলো দেখে আমরা কী বুঝতে পারছি  </vt:lpstr>
      <vt:lpstr>PowerPoint Presentation</vt:lpstr>
      <vt:lpstr> শিখনফল  </vt:lpstr>
      <vt:lpstr> লালশাক </vt:lpstr>
      <vt:lpstr> লালশাক চাষের মাটি  </vt:lpstr>
      <vt:lpstr>PowerPoint Presentation</vt:lpstr>
      <vt:lpstr>PowerPoint Presentation</vt:lpstr>
      <vt:lpstr>জমি তৈরি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BINAY</cp:lastModifiedBy>
  <cp:revision>131</cp:revision>
  <dcterms:created xsi:type="dcterms:W3CDTF">2015-05-26T10:31:38Z</dcterms:created>
  <dcterms:modified xsi:type="dcterms:W3CDTF">2020-03-14T01:39:09Z</dcterms:modified>
</cp:coreProperties>
</file>