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5" r:id="rId2"/>
    <p:sldId id="436" r:id="rId3"/>
    <p:sldId id="419" r:id="rId4"/>
    <p:sldId id="423" r:id="rId5"/>
    <p:sldId id="424" r:id="rId6"/>
    <p:sldId id="422" r:id="rId7"/>
    <p:sldId id="425" r:id="rId8"/>
    <p:sldId id="418" r:id="rId9"/>
    <p:sldId id="426" r:id="rId10"/>
    <p:sldId id="427" r:id="rId11"/>
    <p:sldId id="428" r:id="rId12"/>
    <p:sldId id="429" r:id="rId13"/>
    <p:sldId id="430" r:id="rId14"/>
    <p:sldId id="434" r:id="rId15"/>
    <p:sldId id="358" r:id="rId16"/>
    <p:sldId id="359" r:id="rId17"/>
    <p:sldId id="4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 showGuides="1">
      <p:cViewPr>
        <p:scale>
          <a:sx n="59" d="100"/>
          <a:sy n="59" d="100"/>
        </p:scale>
        <p:origin x="1152" y="318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3580591" y="1059220"/>
            <a:ext cx="4817660" cy="4925055"/>
            <a:chOff x="3580591" y="1059220"/>
            <a:chExt cx="4817660" cy="4925055"/>
          </a:xfrm>
        </p:grpSpPr>
        <p:sp>
          <p:nvSpPr>
            <p:cNvPr id="6" name="Flowchart: Punched Tape 5"/>
            <p:cNvSpPr/>
            <p:nvPr/>
          </p:nvSpPr>
          <p:spPr>
            <a:xfrm>
              <a:off x="3580591" y="1059220"/>
              <a:ext cx="4817660" cy="1342786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91" y="2176197"/>
              <a:ext cx="4817660" cy="380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839" y="3455964"/>
            <a:ext cx="10336046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স্বাধীন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গৌড়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রাজ্যঃ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পতনের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ষষ্ঠ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উপাধিধারী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রাজাগণ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উত্তরাংশ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মগধে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ষষ্ঠ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মাঝামাঝি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জনপদ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সামন্তরাজা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৫৯৪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গোড়ার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গৌড়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গৌড়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584" y="688769"/>
            <a:ext cx="2599711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5034" y="787268"/>
            <a:ext cx="9908534" cy="2478446"/>
            <a:chOff x="1235034" y="787268"/>
            <a:chExt cx="9908534" cy="3348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854" y="787268"/>
              <a:ext cx="4730714" cy="31147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1235034" y="1532094"/>
              <a:ext cx="3109992" cy="2603792"/>
              <a:chOff x="1235034" y="1449593"/>
              <a:chExt cx="3693226" cy="3158033"/>
            </a:xfrm>
          </p:grpSpPr>
          <p:pic>
            <p:nvPicPr>
              <p:cNvPr id="5" name="Picture 4" descr="শশাংকের রাজ্য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35034" y="1449593"/>
                <a:ext cx="3693226" cy="315803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35034" y="3223554"/>
                <a:ext cx="2293424" cy="75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শশাংকের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</a:t>
                </a:r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0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1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2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36" y="3368174"/>
            <a:ext cx="10143451" cy="3231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শশাংকঃ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শাসককে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মহাসামন্ত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মহাসেনগুপ্তের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মহাসামন্ত</a:t>
            </a:r>
            <a:r>
              <a:rPr lang="en-US" sz="28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ভ্রাতুষ্পুত্র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কর্ণসুবর্ণ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গৌড়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দন্ডভুক্তি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মেদিনীপুর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উড়িষ্যার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উৎকল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উড়িষ্যা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কঙ্গোদ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উড়িষ্যা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মগধ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রাজ্যসীমা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বারাণসী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বিস্তৃত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কামরুপের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আসাম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রাজ্যও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907" y="274560"/>
            <a:ext cx="2470327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17" y="836429"/>
            <a:ext cx="3916175" cy="2214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047712" y="915784"/>
            <a:ext cx="3176030" cy="2233163"/>
            <a:chOff x="1235034" y="1449593"/>
            <a:chExt cx="3693226" cy="3430165"/>
          </a:xfrm>
        </p:grpSpPr>
        <p:pic>
          <p:nvPicPr>
            <p:cNvPr id="6" name="Picture 5" descr="শশাংকের রাজ্য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034" y="1449593"/>
              <a:ext cx="3693226" cy="31580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2117" y="4076086"/>
              <a:ext cx="2519254" cy="80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শশাংকের</a:t>
              </a:r>
              <a:r>
                <a:rPr lang="en-US" sz="2800" b="1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রাজ্য</a:t>
              </a:r>
              <a:endParaRPr lang="en-US" sz="2800" b="1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-538843"/>
            <a:ext cx="12192000" cy="8098972"/>
            <a:chOff x="0" y="0"/>
            <a:chExt cx="12192000" cy="6858000"/>
          </a:xfrm>
        </p:grpSpPr>
        <p:grpSp>
          <p:nvGrpSpPr>
            <p:cNvPr id="9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0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1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2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195" y="3091210"/>
            <a:ext cx="10440368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জয়ের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শক্তিশালী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পুষ্যভুতি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অধীনে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থানেশ্বর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মৌখরী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অধীনে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কান্যকুব্জ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কনৌজ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মৌখরী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গ্রহবর্মা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পুষ্যভুতিরাজ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প্রভাকরবর্মনের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কন্যা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রাজশ্রীকে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বন্ধুত্ব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রাজ্যবর্ধন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হর্ষবর্ধন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রাজশ্রীর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চিরশত্রূ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মৌখরীদের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উৎখাত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সংকল্প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মালবরাজ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দেবগুপ্তের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তৈত্রী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চুক্তিতে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পৌছার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পূর্বেই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দেবগুপ্তের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গ্রহবর্মন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নিহত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রাজশ্রীকে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বন্দী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দেবগুপ্ত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থানেশ্বরের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থানেশ্বরের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রাজ্যবর্ধন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পথিমধ্যে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দেবগুপ্তকে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বাধা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দেবগুপ্ত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যুদ্ধে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নিহত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হন।রাজ্যবর্ধন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কনৌজের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পথিমধ্যে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মুখোমুখি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যুদ্ধে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রাজ্যবর্ধন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বন্দী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0617" y="762565"/>
            <a:ext cx="2283396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3188" y="191272"/>
            <a:ext cx="10360889" cy="2553250"/>
            <a:chOff x="1039458" y="797274"/>
            <a:chExt cx="9808658" cy="2095284"/>
          </a:xfrm>
        </p:grpSpPr>
        <p:grpSp>
          <p:nvGrpSpPr>
            <p:cNvPr id="11" name="Group 10"/>
            <p:cNvGrpSpPr/>
            <p:nvPr/>
          </p:nvGrpSpPr>
          <p:grpSpPr>
            <a:xfrm>
              <a:off x="6692894" y="797274"/>
              <a:ext cx="4155222" cy="2018923"/>
              <a:chOff x="6117709" y="1334490"/>
              <a:chExt cx="4934012" cy="2358736"/>
            </a:xfrm>
          </p:grpSpPr>
          <p:pic>
            <p:nvPicPr>
              <p:cNvPr id="4" name="Picture 3" descr="শশাংশ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86452" y="1334490"/>
                <a:ext cx="3665269" cy="2358736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7148865" y="3117086"/>
                <a:ext cx="902525" cy="15261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6117709" y="3020238"/>
                <a:ext cx="1587214" cy="50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শশাংক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39458" y="900877"/>
              <a:ext cx="2787488" cy="1991681"/>
              <a:chOff x="4063670" y="1545108"/>
              <a:chExt cx="1914525" cy="2237445"/>
            </a:xfrm>
          </p:grpSpPr>
          <p:pic>
            <p:nvPicPr>
              <p:cNvPr id="12" name="Picture 11" descr="হর্ষবর্ধন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63670" y="1545108"/>
                <a:ext cx="1914525" cy="2237445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185958" y="2844855"/>
                <a:ext cx="1377537" cy="595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হর্ষবর্ধন</a:t>
                </a:r>
                <a:endParaRPr lang="en-US" sz="3600" dirty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0" y="-702129"/>
            <a:ext cx="12192000" cy="8507191"/>
            <a:chOff x="0" y="0"/>
            <a:chExt cx="12192000" cy="6858005"/>
          </a:xfrm>
        </p:grpSpPr>
        <p:grpSp>
          <p:nvGrpSpPr>
            <p:cNvPr id="17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2" name="Picture 31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8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9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20" name="Group 32"/>
            <p:cNvGrpSpPr/>
            <p:nvPr/>
          </p:nvGrpSpPr>
          <p:grpSpPr>
            <a:xfrm rot="5400000">
              <a:off x="5806960" y="1276528"/>
              <a:ext cx="487038" cy="10675916"/>
              <a:chOff x="591136" y="-113175"/>
              <a:chExt cx="487038" cy="7204895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591136" y="4640238"/>
                <a:ext cx="487035" cy="2451482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591137" y="2333767"/>
                <a:ext cx="487037" cy="2549543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4" cstate="print"/>
              <a:srcRect b="5970"/>
              <a:stretch>
                <a:fillRect/>
              </a:stretch>
            </p:blipFill>
            <p:spPr>
              <a:xfrm>
                <a:off x="591138" y="-113175"/>
                <a:ext cx="487035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621" y="3325040"/>
            <a:ext cx="10014354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রাজ্যবর্ধনের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মুতুর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হর্ষবর্ধন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কনৌজ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থানেশ্বরের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অধিপতি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প্রতিশোধ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নেওয়ার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বিরাট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সৈন্যবাহিনী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অগ্রসর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আসামের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কামরূপ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ভস্কর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বর্মনের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মিত্রতা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সংঘর্ষের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আদৌ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সংঘর্ষ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কি-না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সঠিকভাবে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৬৩৭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541" y="155675"/>
            <a:ext cx="2630915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6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5220" y="311485"/>
            <a:ext cx="4326070" cy="2535926"/>
            <a:chOff x="6711643" y="1408988"/>
            <a:chExt cx="3930175" cy="3618387"/>
          </a:xfrm>
        </p:grpSpPr>
        <p:pic>
          <p:nvPicPr>
            <p:cNvPr id="8" name="Picture 7" descr="কনৌজ হর্ষবর্ধন রাজ্য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1643" y="1408988"/>
              <a:ext cx="3930175" cy="361838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8485" y="3967623"/>
              <a:ext cx="1294410" cy="79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কনৌজ</a:t>
              </a:r>
              <a:endParaRPr lang="en-US" sz="36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7375690" y="2685090"/>
              <a:ext cx="1150223" cy="12825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0" y="-620486"/>
            <a:ext cx="12192000" cy="8343900"/>
            <a:chOff x="0" y="0"/>
            <a:chExt cx="12192000" cy="6858000"/>
          </a:xfrm>
        </p:grpSpPr>
        <p:grpSp>
          <p:nvGrpSpPr>
            <p:cNvPr id="1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744" y="975399"/>
            <a:ext cx="706854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উপাসক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         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                    </a:t>
            </a:r>
            <a:endParaRPr lang="en-US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গুপ্তদের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                  </a:t>
            </a:r>
            <a:endParaRPr lang="en-US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প্রতিষ্ঠাতা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7628" y="195313"/>
            <a:ext cx="2416952" cy="76944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মূল্যায়ন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47057"/>
            <a:ext cx="12192000" cy="8670471"/>
            <a:chOff x="0" y="0"/>
            <a:chExt cx="12192000" cy="6858000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8842201" y="1022984"/>
            <a:ext cx="182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শৈব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4232" y="1987369"/>
            <a:ext cx="180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৬৩৭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2201" y="2947049"/>
            <a:ext cx="180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কর্ণসুকর্ন</a:t>
            </a:r>
            <a:endParaRPr lang="bn-BD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54231" y="3808866"/>
            <a:ext cx="180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পুন্ড্রনগর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4230" y="4884762"/>
            <a:ext cx="180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৩২০ খ্রীঃ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80070" y="5960658"/>
            <a:ext cx="1801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চন্দ্রগুপ্ত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8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1011" y="961769"/>
            <a:ext cx="5845485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002" y="3295339"/>
            <a:ext cx="10797211" cy="646331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ইতিহাসে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গৌড় জনপদ দুটোর ঐতিহাসিক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30629" y="0"/>
            <a:ext cx="12752615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1953" y="726437"/>
            <a:ext cx="39243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3"/>
            <a:chOff x="0" y="0"/>
            <a:chExt cx="12192000" cy="6858003"/>
          </a:xfrm>
          <a:solidFill>
            <a:srgbClr val="00B050"/>
          </a:solidFill>
        </p:grpSpPr>
        <p:grpSp>
          <p:nvGrpSpPr>
            <p:cNvPr id="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  <a:grpFill/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  <a:grpFill/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  <a:grpFill/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  <a:grpFill/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32"/>
            <p:cNvGrpSpPr/>
            <p:nvPr/>
          </p:nvGrpSpPr>
          <p:grpSpPr>
            <a:xfrm rot="5400000">
              <a:off x="5685312" y="1154878"/>
              <a:ext cx="730334" cy="10675915"/>
              <a:chOff x="347840" y="-113175"/>
              <a:chExt cx="730334" cy="7204894"/>
            </a:xfrm>
            <a:grpFill/>
          </p:grpSpPr>
          <p:pic>
            <p:nvPicPr>
              <p:cNvPr id="8" name="Picture 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4" y="4640237"/>
                <a:ext cx="730330" cy="2451482"/>
              </a:xfrm>
              <a:prstGeom prst="rect">
                <a:avLst/>
              </a:prstGeom>
              <a:grpFill/>
            </p:spPr>
          </p:pic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7" y="2182400"/>
            <a:ext cx="8213271" cy="34290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4601399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9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571500"/>
            <a:ext cx="12192000" cy="7429500"/>
            <a:chOff x="0" y="0"/>
            <a:chExt cx="12192000" cy="6858000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1650531" y="704820"/>
            <a:ext cx="25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7833" y="3747435"/>
            <a:ext cx="4419600" cy="2215991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মজিদ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ঈদগাহ্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ঈদগাঁও,কক্‌সবাজার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৮৭২১১২২১১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500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abdulmajid201973@gmail.com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0" y="1483874"/>
            <a:ext cx="2005028" cy="2214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7461020" y="444618"/>
            <a:ext cx="3069733" cy="26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০৯/০৪/২০২০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20" y="3049763"/>
            <a:ext cx="2548991" cy="26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58" y="1454001"/>
            <a:ext cx="4345556" cy="242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24223" y="4041001"/>
            <a:ext cx="11109277" cy="1795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গুপ্ত যুগের পূর্বে প্রাচীন বাংলার ধারাবাহিক ইতিহাস রচনা করার তেমন কোনো উপাদান পাওয়া যায়নি। খ্রিঃপূঃ ৩২৭-৩২৬ অব্দে গ্রিক বীর আলেকজান্ডারের ভারত আক্রমণের সময় হতে প্রকৃত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রুপ পরিগ্রহ করে।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651" y="790705"/>
            <a:ext cx="978544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বীরের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আক্রমণের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হয়নি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361" y="2327764"/>
            <a:ext cx="297697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বীর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আলেকজান্ডার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9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0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1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538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528" y="1201003"/>
            <a:ext cx="2812473" cy="830997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ঘোষণা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13" y="3194615"/>
            <a:ext cx="8591171" cy="76944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গুপ্ত-পরবর্তী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8118" y="1201003"/>
            <a:ext cx="2671272" cy="1015663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909" y="2701246"/>
            <a:ext cx="10287000" cy="2062103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--------------</a:t>
            </a:r>
          </a:p>
          <a:p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প্রাক-পাল যুগের (মৌর্য, গুপ্ত-পরবর্তী  যুগের ) সময়কাল সম্পর্কে বলতে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মৌর্য, গুপ্ত-পরবর্তী যুগের বাংলার রাজনৈতিক অবস্থা ব্যাখ্যা করতে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</a:p>
          <a:p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618" y="3539826"/>
            <a:ext cx="10451881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৩২৭-২৬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খ্রিস্টপূর্বাব্দে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গ্রিক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বীর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আলেকজান্ডারের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আক্রমণের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গ্রিক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লেখকদের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গঙ্গারিডিই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গঙ্গা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স্রোত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ভাগীরথী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পদ্মা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-এ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উভয়ের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গঙ্গারিডই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বাসস্থান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গ্রিক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গ্রন্থাকারগণ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গঙ্গারিডই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ছাড়াও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প্রাসিঅয়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পালিবোথরা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পাটলিপুত্র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4348" y="635515"/>
            <a:ext cx="2202783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2538" y="-359229"/>
            <a:ext cx="12192000" cy="7217229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2" y="-4946073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2360261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1" y="1154877"/>
              <a:ext cx="730332" cy="10675914"/>
              <a:chOff x="347840" y="-113174"/>
              <a:chExt cx="730332" cy="7204893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4"/>
                <a:ext cx="730331" cy="276832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615269" y="635516"/>
            <a:ext cx="4286191" cy="2590888"/>
            <a:chOff x="6377049" y="971178"/>
            <a:chExt cx="4494315" cy="3149559"/>
          </a:xfrm>
        </p:grpSpPr>
        <p:pic>
          <p:nvPicPr>
            <p:cNvPr id="21" name="Picture 20" descr="আলেকজান্ড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7049" y="971178"/>
              <a:ext cx="4494315" cy="314955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702022" y="2804947"/>
              <a:ext cx="2061047" cy="636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আলেকজান্ডারের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5034" y="896927"/>
            <a:ext cx="2142995" cy="64633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522" y="3596465"/>
            <a:ext cx="10329377" cy="27392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3200" u="sng" dirty="0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3200" u="sng" dirty="0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শাসনঃ</a:t>
            </a:r>
            <a:r>
              <a:rPr lang="en-US" sz="3200" u="sng" dirty="0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আলেকজান্ডারের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ত্যাগের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৩২১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খ্রিস্টপূর্বাব্দে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চন্দ্রগুপ্ত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প্রভুত্ব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অশোকের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(২৬৯-২৩২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খ্রিস্টপূর্ব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অঞ্চলটি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প্রদেশে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পুন্ড্রনগর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প্রদেশের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বঙ্গ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ছাড়াও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কর্ণসুবর্ণ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মুর্শিদাবাদ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তাম্রলিপ্ত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(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হুগলি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সমতট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দক্ষিণ-পূর্ব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5435" y="871340"/>
            <a:ext cx="10271971" cy="2583647"/>
            <a:chOff x="875435" y="860558"/>
            <a:chExt cx="10271971" cy="3124176"/>
          </a:xfrm>
        </p:grpSpPr>
        <p:grpSp>
          <p:nvGrpSpPr>
            <p:cNvPr id="9" name="Group 8"/>
            <p:cNvGrpSpPr/>
            <p:nvPr/>
          </p:nvGrpSpPr>
          <p:grpSpPr>
            <a:xfrm>
              <a:off x="7872573" y="860558"/>
              <a:ext cx="3274833" cy="3124176"/>
              <a:chOff x="7650229" y="900600"/>
              <a:chExt cx="3274833" cy="31241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5622" y="900600"/>
                <a:ext cx="3189440" cy="312417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 rot="5400000">
                <a:off x="6698929" y="2121621"/>
                <a:ext cx="2487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সম্রাট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অশোক</a:t>
                </a:r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055092" y="1784044"/>
              <a:ext cx="2561482" cy="2162175"/>
              <a:chOff x="537978" y="1053503"/>
              <a:chExt cx="2561482" cy="2162175"/>
            </a:xfrm>
          </p:grpSpPr>
          <p:pic>
            <p:nvPicPr>
              <p:cNvPr id="6" name="Picture 5" descr="চন্দ্রগুপ্ত মৌর্য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7978" y="1053503"/>
                <a:ext cx="2561482" cy="216217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88367" y="2623892"/>
                <a:ext cx="13324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চন্দ্রগুপ্ত</a:t>
                </a:r>
                <a:r>
                  <a:rPr lang="en-US" sz="32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35" y="922874"/>
              <a:ext cx="4025735" cy="30163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0" y="167465"/>
            <a:ext cx="12192000" cy="6858000"/>
            <a:chOff x="0" y="0"/>
            <a:chExt cx="12192000" cy="6858000"/>
          </a:xfrm>
        </p:grpSpPr>
        <p:grpSp>
          <p:nvGrpSpPr>
            <p:cNvPr id="1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6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7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5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362" y="99658"/>
            <a:ext cx="2506372" cy="92333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80" y="3533672"/>
            <a:ext cx="10440425" cy="3231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শাসনঃ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মৌর্য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৩২০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উত্থান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এগুলোর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দক্ষিণ-পূর্ব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সমতট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পুষ্করণ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চন্দ্রগুপ্তের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রাজত্বকালেই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বঙ্গের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সমুদ্রগুপ্তের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সমগ্র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সমতট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করদ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সমুদ্রগুপ্তের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মাঝামাঝি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বঙ্গ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অধীনস্থ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ভুক্তি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পরিগণিত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মৌর্যদের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এদেশে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গুপ্তদের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মহাস্থানগড়ের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পুন্ড্রনগর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17763" y="811795"/>
            <a:ext cx="10179742" cy="2437491"/>
            <a:chOff x="1087813" y="1327873"/>
            <a:chExt cx="10179742" cy="2091420"/>
          </a:xfrm>
        </p:grpSpPr>
        <p:grpSp>
          <p:nvGrpSpPr>
            <p:cNvPr id="2" name="Group 1"/>
            <p:cNvGrpSpPr/>
            <p:nvPr/>
          </p:nvGrpSpPr>
          <p:grpSpPr>
            <a:xfrm>
              <a:off x="1087813" y="1450773"/>
              <a:ext cx="5305204" cy="1914275"/>
              <a:chOff x="1095566" y="1477345"/>
              <a:chExt cx="5305204" cy="225915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95566" y="1527588"/>
                <a:ext cx="2561482" cy="2208912"/>
                <a:chOff x="537978" y="1053503"/>
                <a:chExt cx="2561482" cy="2208912"/>
              </a:xfrm>
            </p:grpSpPr>
            <p:pic>
              <p:nvPicPr>
                <p:cNvPr id="7" name="Picture 6" descr="চন্দ্রগুপ্ত মৌর্য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537978" y="1053503"/>
                  <a:ext cx="2561482" cy="2162175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814406" y="2739195"/>
                  <a:ext cx="1456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FF00"/>
                      </a:solidFill>
                      <a:latin typeface="NikoshBAN" panose="02000000000000000000" pitchFamily="2" charset="0"/>
                      <a:ea typeface="Verdana" pitchFamily="34" charset="0"/>
                      <a:cs typeface="NikoshBAN" panose="02000000000000000000" pitchFamily="2" charset="0"/>
                    </a:rPr>
                    <a:t>চন্দ্রগুপ্ত</a:t>
                  </a:r>
                  <a:r>
                    <a:rPr lang="en-US" sz="2800" dirty="0" smtClean="0">
                      <a:latin typeface="NikoshBAN" panose="02000000000000000000" pitchFamily="2" charset="0"/>
                      <a:ea typeface="Verdana" pitchFamily="34" charset="0"/>
                      <a:cs typeface="NikoshBAN" panose="02000000000000000000" pitchFamily="2" charset="0"/>
                    </a:rPr>
                    <a:t> </a:t>
                  </a:r>
                  <a:endParaRPr lang="en-US" sz="2800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149096" y="1477345"/>
                <a:ext cx="2251674" cy="2199990"/>
                <a:chOff x="4149096" y="1504641"/>
                <a:chExt cx="2251674" cy="2199990"/>
              </a:xfrm>
            </p:grpSpPr>
            <p:pic>
              <p:nvPicPr>
                <p:cNvPr id="10" name="Picture 9" descr="সমুদ্রগুপ্ত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149096" y="1504641"/>
                  <a:ext cx="2251674" cy="2178132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195089" y="3181411"/>
                  <a:ext cx="1306286" cy="52322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FF00"/>
                      </a:solidFill>
                      <a:latin typeface="NikoshBAN" panose="02000000000000000000" pitchFamily="2" charset="0"/>
                      <a:ea typeface="Verdana" pitchFamily="34" charset="0"/>
                      <a:cs typeface="NikoshBAN" panose="02000000000000000000" pitchFamily="2" charset="0"/>
                    </a:rPr>
                    <a:t>সমুদ্রগুপ্ত</a:t>
                  </a:r>
                  <a:endPara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6481883" y="1327873"/>
              <a:ext cx="4785672" cy="2091420"/>
              <a:chOff x="6481883" y="1327873"/>
              <a:chExt cx="4785672" cy="20914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481883" y="1327873"/>
                <a:ext cx="4785672" cy="2091420"/>
                <a:chOff x="6481883" y="1327873"/>
                <a:chExt cx="4785672" cy="20914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2238" y="1493346"/>
                  <a:ext cx="2055317" cy="180304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3" name="Picture 12" descr="সম্রদ্রগুপ্তের রাজ্য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481883" y="1327873"/>
                  <a:ext cx="2763788" cy="2091420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6619456" y="2946552"/>
                <a:ext cx="20183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সমুদ্রগুপ্তের</a:t>
                </a:r>
                <a:r>
                  <a:rPr lang="en-US" sz="20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0" y="-620486"/>
            <a:ext cx="12192000" cy="8229600"/>
            <a:chOff x="0" y="0"/>
            <a:chExt cx="12192000" cy="6858000"/>
          </a:xfrm>
        </p:grpSpPr>
        <p:grpSp>
          <p:nvGrpSpPr>
            <p:cNvPr id="18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2" name="Picture 31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3" name="Picture 32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9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20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21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6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175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019" y="-73002"/>
            <a:ext cx="2512572" cy="76944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718457"/>
            <a:ext cx="12192000" cy="7576457"/>
            <a:chOff x="0" y="0"/>
            <a:chExt cx="12192000" cy="6858000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926608" y="760856"/>
            <a:ext cx="10207118" cy="5016758"/>
            <a:chOff x="926608" y="760856"/>
            <a:chExt cx="10207118" cy="5016758"/>
          </a:xfrm>
        </p:grpSpPr>
        <p:grpSp>
          <p:nvGrpSpPr>
            <p:cNvPr id="24" name="Group 23"/>
            <p:cNvGrpSpPr/>
            <p:nvPr/>
          </p:nvGrpSpPr>
          <p:grpSpPr>
            <a:xfrm>
              <a:off x="926608" y="760856"/>
              <a:ext cx="10207118" cy="5016758"/>
              <a:chOff x="926608" y="760856"/>
              <a:chExt cx="10207118" cy="501675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26608" y="760856"/>
                <a:ext cx="10207118" cy="501675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গুপ্ত-পরবর্তী</a:t>
                </a:r>
                <a:r>
                  <a:rPr lang="en-US" sz="3600" u="sng" dirty="0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600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বাংলা</a:t>
                </a:r>
                <a:endParaRPr lang="en-US" sz="3600" u="sng" dirty="0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পঞ্চম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শতকে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দূর্ধর্ষ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পাহাড়ি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জাতি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হুন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ষষ্ঠ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শতকে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মারবের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যশোবর্মণের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আক্রমণের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ষষ্ঠ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শতকের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প্রথমার্ধেই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গুপ্ত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শাসনের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পরিসমাপ্তি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ঘটে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বিশাল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গুপ্ত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সাম্রাজ্যের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পতনের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সারা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ভারতে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রাজবংশের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উদ্ভব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এ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সময়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সৃষ্ট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/>
                <a:endParaRPr lang="bn-BD" sz="280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3200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3200" u="sng" dirty="0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বঙ্গ</a:t>
                </a:r>
                <a:r>
                  <a:rPr lang="en-US" sz="3200" u="sng" dirty="0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রাজ্যঃ</a:t>
                </a:r>
                <a:r>
                  <a:rPr lang="en-US" sz="3200" u="sng" dirty="0" smtClean="0">
                    <a:solidFill>
                      <a:srgbClr val="FF00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গুপ্ত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সাম্রজ্যের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দুর্বলতার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সুযোগে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বঙ্গ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জনপদে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উদ্ভব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ঘটে</a:t>
                </a:r>
                <a:r>
                  <a:rPr lang="en-US" sz="2800" dirty="0" smtClean="0">
                    <a:solidFill>
                      <a:srgbClr val="92D05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তাম্র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শাসন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জানা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গোচন্দ্র,ধর্মাদিত্য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সমাচারদের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নামে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তিনজন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বঙ্গরাজ্য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শাসন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করতেন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তাঁরা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সবাই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‘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মহারাজাধিরাজ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’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উপাধি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করেছিলেন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তাঁদের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রাজত্বকাল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ছিল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(৫২৫-৬০০)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খ্রিস্টাব্দের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ধারণা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দাক্ষিণাত্যের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চালুক্য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বংশের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রাজা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কীর্তি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বর্মনের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হাতে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বঙ্গ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রাজ্যের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পতন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ঘটেছিল</a:t>
                </a:r>
                <a:r>
                  <a:rPr lang="en-US" sz="28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।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28773" y="2754423"/>
                <a:ext cx="7674428" cy="58477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তামার</a:t>
                </a:r>
                <a:r>
                  <a:rPr lang="en-US" sz="3200" b="1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পাতে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খোদাই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রাজার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ঘোষণা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নির্দেশ</a:t>
                </a:r>
                <a:endParaRPr lang="en-US" sz="3200" b="1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3526971" y="3339198"/>
              <a:ext cx="457879" cy="80825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964</Words>
  <Application>Microsoft Office PowerPoint</Application>
  <PresentationFormat>Widescreen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User</cp:lastModifiedBy>
  <cp:revision>422</cp:revision>
  <dcterms:created xsi:type="dcterms:W3CDTF">2017-09-17T19:00:17Z</dcterms:created>
  <dcterms:modified xsi:type="dcterms:W3CDTF">2020-04-13T17:11:12Z</dcterms:modified>
</cp:coreProperties>
</file>