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95" r:id="rId2"/>
    <p:sldId id="433" r:id="rId3"/>
    <p:sldId id="419" r:id="rId4"/>
    <p:sldId id="423" r:id="rId5"/>
    <p:sldId id="424" r:id="rId6"/>
    <p:sldId id="422" r:id="rId7"/>
    <p:sldId id="425" r:id="rId8"/>
    <p:sldId id="418" r:id="rId9"/>
    <p:sldId id="426" r:id="rId10"/>
    <p:sldId id="427" r:id="rId11"/>
    <p:sldId id="428" r:id="rId12"/>
    <p:sldId id="429" r:id="rId13"/>
    <p:sldId id="430" r:id="rId14"/>
    <p:sldId id="432" r:id="rId15"/>
    <p:sldId id="435" r:id="rId16"/>
    <p:sldId id="358" r:id="rId17"/>
    <p:sldId id="359" r:id="rId18"/>
    <p:sldId id="43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 showGuides="1">
      <p:cViewPr varScale="1">
        <p:scale>
          <a:sx n="71" d="100"/>
          <a:sy n="71" d="100"/>
        </p:scale>
        <p:origin x="672" y="78"/>
      </p:cViewPr>
      <p:guideLst>
        <p:guide orient="horz" pos="20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7302-4AFC-406F-AC1A-05673ED0EC7B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BCF12-5A71-4647-99F5-C47A8009CC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0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5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BCF12-5A71-4647-99F5-C47A8009CC9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8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0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5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7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0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4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7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3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8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59C22-3B18-4357-BD87-A7AC92EF295C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59C22-3B18-4357-BD87-A7AC92EF295C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9F585-25EB-465E-AF23-967C63351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unched Tape 5"/>
          <p:cNvSpPr/>
          <p:nvPr/>
        </p:nvSpPr>
        <p:spPr>
          <a:xfrm>
            <a:off x="3474593" y="1670111"/>
            <a:ext cx="4276164" cy="2037979"/>
          </a:xfrm>
          <a:prstGeom prst="flowChartPunchedTap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5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15" name="Picture 14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16" name="Picture 15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17" name="Picture 16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7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12" name="Picture 11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13" name="Picture 1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14" name="Picture 13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8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9" name="Picture 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10" name="Picture 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11" name="Picture 1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90722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8559018">
            <a:off x="4563348" y="1628586"/>
            <a:ext cx="2238231" cy="923330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5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9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22" name="Picture 21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23" name="Picture 2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24" name="Picture 23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10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21" name="Picture 2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11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16" name="Picture 15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17" name="Picture 16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12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13" name="Picture 1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14" name="Picture 13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15" name="Picture 14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  <p:sp>
        <p:nvSpPr>
          <p:cNvPr id="25" name="TextBox 24"/>
          <p:cNvSpPr txBox="1"/>
          <p:nvPr/>
        </p:nvSpPr>
        <p:spPr>
          <a:xfrm>
            <a:off x="903409" y="3387322"/>
            <a:ext cx="10354779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u="sng" dirty="0" err="1" smtClean="0">
                <a:solidFill>
                  <a:srgbClr val="FF000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প্রথম</a:t>
            </a:r>
            <a:r>
              <a:rPr lang="en-US" sz="3200" u="sng" dirty="0" smtClean="0">
                <a:solidFill>
                  <a:srgbClr val="FF000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বিগ্রহপালঃ</a:t>
            </a:r>
            <a:r>
              <a:rPr lang="en-US" sz="3200" u="sng" dirty="0" smtClean="0">
                <a:solidFill>
                  <a:srgbClr val="FF000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দেবপালের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পুত্র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বিগ্রহপা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দ্বিতীয়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বিগ্রহপালের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রাজত্বকাল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(৮৬১-৯৮৯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খ্রিঃ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পুর্যন্ত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বিগ্রহপালের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পুত্র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নারায়নপাল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দীর্ঘ্যকাল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৮৬৬-৯২০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খ্রিঃ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রাজত্ব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নারায়নপালের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একে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একে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পাল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সিংহাসনে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বসেন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রাজ্যপাল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দ্বিতীয়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গোপাল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দ্বিতীয়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বিগ্রহপাল।তারা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আনুমানিক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৯২০-৯৯৫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খ্রিঃ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পর্যন্ত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রাজত্ব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করেন।এরা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সবাই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দুর্বল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শাসক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ছিলেন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এসময়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পাল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সাম্রাজ্য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ছোট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আসে</a:t>
            </a:r>
            <a:r>
              <a:rPr lang="en-US" sz="2800" dirty="0" smtClean="0">
                <a:latin typeface="NikoshBAN" panose="02000000000000000000" pitchFamily="2" charset="0"/>
                <a:ea typeface="Tahoma" pitchFamily="34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ea typeface="Tahoma" pitchFamily="34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882091" y="793180"/>
            <a:ext cx="10426410" cy="2513322"/>
            <a:chOff x="187993" y="116312"/>
            <a:chExt cx="11832683" cy="3617313"/>
          </a:xfrm>
        </p:grpSpPr>
        <p:pic>
          <p:nvPicPr>
            <p:cNvPr id="26" name="Picture 25" descr="দেবপার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7993" y="232631"/>
              <a:ext cx="4228999" cy="3500994"/>
            </a:xfrm>
            <a:prstGeom prst="rect">
              <a:avLst/>
            </a:prstGeom>
          </p:spPr>
        </p:pic>
        <p:pic>
          <p:nvPicPr>
            <p:cNvPr id="27" name="Picture 26" descr="পাল সাম্রাজ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4281" y="116312"/>
              <a:ext cx="5296395" cy="3550723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2451" y="2974124"/>
            <a:ext cx="10402782" cy="38472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প্রথম</a:t>
            </a:r>
            <a:r>
              <a:rPr lang="en-US" sz="2800" u="sng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মহীপালঃ</a:t>
            </a:r>
            <a:r>
              <a:rPr lang="en-US" sz="2800" u="sng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সাম্রাজ্য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যখন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ধবংসের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মুখে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তখন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আশার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এগিয়ে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দ্বিতীয়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বিগ্রহপালের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সুযোগ্য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পুত্র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মহীপাল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আনুমানিক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৯৯৫-১০৪৩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খ্রিঃ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জীবনের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সবচেয়ে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উল্লেখযোগ্য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কীর্তি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কম্বোজ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জাতির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বিতাড়ন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পূর্ববঙ্গ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অধিকার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সাম্রাজ্যের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পুনঃপ্রতিষ্ঠা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সাম্রজ্য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পূর্ব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বঙ্গ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বারণসী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মিথিলা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পর্যন্ত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বিস্তার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লাভ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করেছিল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মহীপাল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বৌদ্ধ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ধর্মাবলম্বী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নালন্দায়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বিশাল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বৌদ্ধ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মন্দির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নির্মাণ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করেন।তিনি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অসংখ্য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শহর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প্রতিষ্ঠা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দীঘি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খনন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করেন।শহরগুলো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রংপুর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জেলার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মাহীগঞ্জ,বগুড়া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জেলার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মহীপুর,দিনাজপুর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জেলার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মহীসন্তোষ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মুর্শিদাবাদ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জেলার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মহীপাল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নগরী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দিঘীগুলোর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মধ্যে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দিনাজপুরের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মহীপাল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দীঘি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মুর্শিদাবাদের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মহীপালের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সাগর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দীঘি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বিখ্যাত।মহীপালের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৫০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বছরের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রাজত্বকালে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বংশের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সৌভাগ্য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রবি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আবার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উদিত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হয়েছিল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এজন্যই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ইতিহাসে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চিরস্মরণীয়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থাকবেন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6602" y="1128413"/>
            <a:ext cx="1931742" cy="769441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4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6849" y="-36670"/>
            <a:ext cx="12192000" cy="7597529"/>
            <a:chOff x="0" y="0"/>
            <a:chExt cx="12192000" cy="6858000"/>
          </a:xfrm>
        </p:grpSpPr>
        <p:grpSp>
          <p:nvGrpSpPr>
            <p:cNvPr id="9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22" name="Picture 21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23" name="Picture 2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24" name="Picture 23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10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21" name="Picture 2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11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16" name="Picture 15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17" name="Picture 16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12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13" name="Picture 1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14" name="Picture 13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15" name="Picture 14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  <p:grpSp>
        <p:nvGrpSpPr>
          <p:cNvPr id="30" name="Group 29"/>
          <p:cNvGrpSpPr/>
          <p:nvPr/>
        </p:nvGrpSpPr>
        <p:grpSpPr>
          <a:xfrm>
            <a:off x="849624" y="712517"/>
            <a:ext cx="10321512" cy="2327565"/>
            <a:chOff x="876919" y="712517"/>
            <a:chExt cx="10321512" cy="2327565"/>
          </a:xfrm>
        </p:grpSpPr>
        <p:pic>
          <p:nvPicPr>
            <p:cNvPr id="27" name="Picture 26" descr="পাল সাম্রাজ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10597" y="712517"/>
              <a:ext cx="3787834" cy="2327565"/>
            </a:xfrm>
            <a:prstGeom prst="rect">
              <a:avLst/>
            </a:prstGeom>
          </p:spPr>
        </p:pic>
        <p:pic>
          <p:nvPicPr>
            <p:cNvPr id="28" name="Picture 27" descr="সাগর দিঘী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919" y="773813"/>
              <a:ext cx="3722259" cy="2135642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267259" y="893522"/>
              <a:ext cx="15319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FFFF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মহীপাল</a:t>
              </a:r>
              <a:r>
                <a:rPr lang="en-US" sz="2400" dirty="0" smtClean="0">
                  <a:solidFill>
                    <a:srgbClr val="FFFF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FFFF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দিঘী</a:t>
              </a:r>
              <a:endParaRPr lang="en-US" sz="2400" dirty="0">
                <a:solidFill>
                  <a:srgbClr val="FFFF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0373" y="3374392"/>
            <a:ext cx="10332456" cy="267765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মহীপালের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মৃত্যুর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সঙ্গে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সঙ্গে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সাম্রাজ্য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ভেঙ্গে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যেতে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শুরু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প্রথম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মহীপালের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পুত্র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ন্যায়পাল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 (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আনুঃ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১০৪৩-১০৫৮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খ্রিঃ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পৌত্র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তৃতীয়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বিগ্রহপাল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আনু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. ১০৫৮-১০৭৫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খ্রিঃ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সিংহাসনে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বসেন।এদের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দুর্বলতার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সুযোগে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অংশে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ছোট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ছোট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স্বাধীন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সৃষ্টি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হয়।বাংলার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বাইরে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বিহার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রাজাদের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হাতছাড়া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যায়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এরপর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সিংহাসনে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বসেন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তৃতীয়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বিগ্রহপালের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পুত্র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দ্বিতীয়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মহীপাল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সময়ে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রাজত্বের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দুর্যোগ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আরও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ঘণিভূত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এ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বঙ্গের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বরেন্দ্র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অঞ্চলের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সামন্তবর্গ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প্রকাশ্যে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বিদ্রোহ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ঘোষণা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ইতিহাসে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কৈবর্ত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বিদ্রোহ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নামে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পরিচিত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এ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বিদ্রোহের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নেতা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কৈবর্ত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নায়ক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দিব্যোক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দিব্য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দ্বিতীয়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মহীপালকে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হত্যা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বরেন্দ্র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দখল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নিজ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শাসন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প্রতিষ্ঠা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83868" y="576103"/>
            <a:ext cx="251416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48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7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30" name="Picture 2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31" name="Picture 3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32" name="Picture 31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18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27" name="Picture 26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28" name="Picture 27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29" name="Picture 2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19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24" name="Picture 23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25" name="Picture 24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26" name="Picture 25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20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21" name="Picture 2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22" name="Picture 21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23" name="Picture 2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913298" y="838028"/>
            <a:ext cx="10227674" cy="2519322"/>
            <a:chOff x="913298" y="838027"/>
            <a:chExt cx="10227674" cy="3009701"/>
          </a:xfrm>
        </p:grpSpPr>
        <p:pic>
          <p:nvPicPr>
            <p:cNvPr id="33" name="Picture 32" descr="জনপদ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82691" y="908585"/>
              <a:ext cx="4158281" cy="2879643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34" name="Picture 33" descr="কৈবর্ত নেতা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2865" y="1466478"/>
              <a:ext cx="2850449" cy="2381250"/>
            </a:xfrm>
            <a:prstGeom prst="rect">
              <a:avLst/>
            </a:prstGeom>
          </p:spPr>
        </p:pic>
        <p:pic>
          <p:nvPicPr>
            <p:cNvPr id="35" name="Picture 34" descr="কৈবর্ত বিদ্রোহ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298" y="838027"/>
              <a:ext cx="3076811" cy="2950202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202032" y="3259576"/>
              <a:ext cx="2113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FF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কৈবর্ত</a:t>
              </a:r>
              <a:r>
                <a:rPr lang="bn-BD" sz="2800" dirty="0" smtClean="0">
                  <a:solidFill>
                    <a:srgbClr val="FFFF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্য</a:t>
              </a:r>
              <a:r>
                <a:rPr lang="en-US" sz="2800" dirty="0" smtClean="0">
                  <a:solidFill>
                    <a:srgbClr val="FFFF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বিদ্রোহ</a:t>
              </a:r>
              <a:endParaRPr lang="en-US" sz="2800" dirty="0">
                <a:solidFill>
                  <a:srgbClr val="FFFF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83868" y="1386620"/>
              <a:ext cx="16506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FF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কৈবর্ত</a:t>
              </a:r>
              <a:r>
                <a:rPr lang="bn-BD" sz="2800" dirty="0" smtClean="0">
                  <a:solidFill>
                    <a:srgbClr val="FFFF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্য</a:t>
              </a:r>
              <a:r>
                <a:rPr lang="en-US" sz="2800" dirty="0" smtClean="0">
                  <a:solidFill>
                    <a:srgbClr val="FFFF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নেতা</a:t>
              </a:r>
              <a:endParaRPr lang="en-US" sz="2800" dirty="0">
                <a:solidFill>
                  <a:srgbClr val="FFFF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233" y="2957418"/>
            <a:ext cx="10225130" cy="31085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রামপালঃ</a:t>
            </a:r>
            <a:r>
              <a:rPr lang="en-US" sz="2400" u="sng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বরেন্দ্র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অঞ্চল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যখন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কৈবর্ত্যদের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দখলে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তখন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সিংহাসনে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আরোহণ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দ্বিতীয়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মহীপালের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ছোট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দ্বিতীয়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শুরপাল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(আনু.১০৮০-১০৮২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খ্রিঃ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তারপর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কনিষ্ঠ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ভ্রাতা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রামপাল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(১০৮২-১১২৪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খ্রিঃ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সিংহাসনে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বসেন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বংশের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সর্বশেষ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সফল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শাসক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রামপাল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রাজ্যভার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গ্রহণ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বরেন্দ্র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উদ্ধার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সচেষ্ট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এ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বিষয়ে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রামপালকে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সৈন্য,অস্ত্র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অর্থ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সাহায্যে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এগিয়ে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আসেন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রাষ্ট্রকুট,মগধ,রাঢ়দেশসহ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চৌদ্দটি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অঞ্চলের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রাজারা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যুদ্ধে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কৈবর্তরাজ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ভীম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পরাজিত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নিহত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এরপর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বর্তমান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মালদহের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কাছাকাছি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রামাবতী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নামে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রাজধানী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স্থাপন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পিতৃভুমি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বরেন্দ্রে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কর্তৃত্ব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প্রতিষ্ঠার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সাম্রাজ্যের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হারানো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গৌরব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ফিরিয়ে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আনার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মগধ,উড়িষ্যা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কামরূপের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ওপর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কর্তৃত্ব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প্রতিষ্ঠা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7638" y="1024616"/>
            <a:ext cx="2656546" cy="923330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5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6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29" name="Picture 2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30" name="Picture 2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31" name="Picture 3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17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26" name="Picture 25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27" name="Picture 26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28" name="Picture 27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18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23" name="Picture 2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24" name="Picture 23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25" name="Picture 24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19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21" name="Picture 2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22" name="Picture 21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1446663" y="790527"/>
            <a:ext cx="9694309" cy="2083937"/>
            <a:chOff x="1446663" y="790527"/>
            <a:chExt cx="9694309" cy="2556921"/>
          </a:xfrm>
        </p:grpSpPr>
        <p:pic>
          <p:nvPicPr>
            <p:cNvPr id="33" name="Picture 32" descr="জনপদ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4662" y="908586"/>
              <a:ext cx="2566310" cy="243886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grpSp>
          <p:nvGrpSpPr>
            <p:cNvPr id="4" name="Group 3"/>
            <p:cNvGrpSpPr/>
            <p:nvPr/>
          </p:nvGrpSpPr>
          <p:grpSpPr>
            <a:xfrm>
              <a:off x="1446663" y="790527"/>
              <a:ext cx="2620515" cy="2512682"/>
              <a:chOff x="1446663" y="790527"/>
              <a:chExt cx="2620515" cy="2512682"/>
            </a:xfrm>
          </p:grpSpPr>
          <p:pic>
            <p:nvPicPr>
              <p:cNvPr id="35" name="Picture 34" descr="কৈবর্ত বিদ্রোহ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46663" y="790527"/>
                <a:ext cx="2620515" cy="2512682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2395077" y="2402006"/>
                <a:ext cx="1589773" cy="566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কৈবর্ত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্য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FFFF00"/>
                    </a:solidFill>
                    <a:latin typeface="NikoshBAN" panose="02000000000000000000" pitchFamily="2" charset="0"/>
                    <a:ea typeface="Verdana" pitchFamily="34" charset="0"/>
                    <a:cs typeface="NikoshBAN" panose="02000000000000000000" pitchFamily="2" charset="0"/>
                  </a:rPr>
                  <a:t>বিদ্রোহ</a:t>
                </a:r>
                <a:endParaRPr lang="en-US" sz="2400" dirty="0">
                  <a:solidFill>
                    <a:srgbClr val="FFFF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8654" y="3214127"/>
            <a:ext cx="10249468" cy="22467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রামপালের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পরবর্তী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শাসকগণ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ছিলেন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অত্যন্ত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দুর্বল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তাঁদের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পক্ষে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বংশের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হাল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শক্ত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হাতে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ধরা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সম্ভব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রামপালের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কুমার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আনু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. ১১২৪-১১২৯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খ্রিঃ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),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তৃতীয়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গোপাল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(১১২৯-১১৪৩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খ্রিঃ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 ও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মদনপাল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. ১১৪৩-১১৬১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খ্রিঃ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সিংহাসনে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বসেন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এ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যুদ্ধ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বিগ্রহ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লেগেই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থাকতো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অবশেষে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বারো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শতকের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দ্বিতীয়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ভাগে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বিজয়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সাম্রাজ্যের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বিলুপ্তি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ঘটিয়ে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সেন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বংশের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শাসন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প্রতিষ্ঠা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7539" y="888670"/>
            <a:ext cx="2607312" cy="1015663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60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4" name="Group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29" name="Picture 2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30" name="Picture 2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31" name="Picture 3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6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26" name="Picture 25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27" name="Picture 26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28" name="Picture 27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7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23" name="Picture 2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24" name="Picture 23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25" name="Picture 24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8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21" name="Picture 2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22" name="Picture 21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  <p:pic>
        <p:nvPicPr>
          <p:cNvPr id="32" name="Picture 31" descr="পাল সাম্রাজ ২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2719" y="769372"/>
            <a:ext cx="3472727" cy="2330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2193" y="1597380"/>
            <a:ext cx="7068540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পালবংশের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প্রতিষ্টাতা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?</a:t>
            </a:r>
          </a:p>
          <a:p>
            <a:endParaRPr lang="en-US" sz="2800" dirty="0" smtClean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২।পালবংশের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শ্রেষ্ট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?</a:t>
            </a:r>
            <a:endParaRPr lang="bn-BD" sz="2800" dirty="0" smtClean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৩।মহীপাল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ধর্মের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অনুসারী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?</a:t>
            </a:r>
            <a:endParaRPr lang="bn-BD" sz="2800" dirty="0" smtClean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                     </a:t>
            </a:r>
            <a:endParaRPr lang="en-US" sz="2800" dirty="0" smtClean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৪।পালবংশ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কত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রাজত্ব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?</a:t>
            </a:r>
            <a:endParaRPr lang="bn-BD" sz="2800" dirty="0" smtClean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                   </a:t>
            </a:r>
            <a:endParaRPr lang="en-US" sz="2800" dirty="0" smtClean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৫।</a:t>
            </a:r>
            <a:r>
              <a:rPr lang="bn-BD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ধর্মপালের পুত্রের নাম কি 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?</a:t>
            </a:r>
            <a:endParaRPr lang="bn-BD" sz="2800" dirty="0" smtClean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৬।</a:t>
            </a:r>
            <a:r>
              <a:rPr lang="bn-BD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পালবংশের পতন কোন রাজার হাতে হয় 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? 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  <a:p>
            <a:endParaRPr lang="en-US" sz="2800" dirty="0" smtClean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96983" y="874838"/>
            <a:ext cx="2416952" cy="923330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7192370"/>
            <a:chOff x="0" y="0"/>
            <a:chExt cx="12192000" cy="6858000"/>
          </a:xfrm>
        </p:grpSpPr>
        <p:grpSp>
          <p:nvGrpSpPr>
            <p:cNvPr id="6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21" name="Picture 2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7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16" name="Picture 15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17" name="Picture 16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8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13" name="Picture 1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14" name="Picture 13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15" name="Picture 14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9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10" name="Picture 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11" name="Picture 1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12" name="Picture 11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  <p:sp>
        <p:nvSpPr>
          <p:cNvPr id="22" name="TextBox 21"/>
          <p:cNvSpPr txBox="1"/>
          <p:nvPr/>
        </p:nvSpPr>
        <p:spPr>
          <a:xfrm>
            <a:off x="5576618" y="1613433"/>
            <a:ext cx="1460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গোপাল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6618" y="2447553"/>
            <a:ext cx="1801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6617" y="3341261"/>
            <a:ext cx="1801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95582" y="4181186"/>
            <a:ext cx="1801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৪০০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বছর</a:t>
            </a:r>
            <a:endParaRPr lang="en-US" sz="2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76617" y="5012128"/>
            <a:ext cx="1801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দেবপাল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88611" y="5887155"/>
            <a:ext cx="1920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বিজয় সেনের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73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51011" y="994306"/>
            <a:ext cx="584548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28773" y="3292139"/>
            <a:ext cx="6709352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ধর্মপালই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পালবংশের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শ্রেষ্ট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শাসক-ব্যাখ্যা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21" name="Picture 20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22" name="Picture 21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6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16" name="Picture 15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7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13" name="Picture 12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14" name="Picture 13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15" name="Picture 14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8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9" name="Picture 8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10" name="Picture 9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12" name="Picture 11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776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4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5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15" name="Picture 14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16" name="Picture 15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17" name="Picture 16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6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12" name="Picture 11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13" name="Picture 12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14" name="Picture 13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7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8" name="Picture 7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9" name="Picture 8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10" name="Picture 9" descr="bangladesh-7-priyostatus.jpg"/>
              <p:cNvPicPr>
                <a:picLocks noChangeAspect="1"/>
              </p:cNvPicPr>
              <p:nvPr/>
            </p:nvPicPr>
            <p:blipFill>
              <a:blip r:embed="rId3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2528773" y="531250"/>
            <a:ext cx="6543960" cy="5217868"/>
            <a:chOff x="2528773" y="531250"/>
            <a:chExt cx="6543960" cy="5217868"/>
          </a:xfrm>
        </p:grpSpPr>
        <p:sp>
          <p:nvSpPr>
            <p:cNvPr id="11" name="Rectangle 10"/>
            <p:cNvSpPr/>
            <p:nvPr/>
          </p:nvSpPr>
          <p:spPr>
            <a:xfrm>
              <a:off x="4332260" y="531250"/>
              <a:ext cx="39243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9600" dirty="0"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9600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8773" y="1964476"/>
              <a:ext cx="6543960" cy="37846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0139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896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6982" y="76200"/>
            <a:ext cx="9144000" cy="67818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8" rIns="64294" bIns="32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66"/>
          </a:p>
        </p:txBody>
      </p:sp>
      <p:sp>
        <p:nvSpPr>
          <p:cNvPr id="3" name="TextBox 2"/>
          <p:cNvSpPr txBox="1"/>
          <p:nvPr/>
        </p:nvSpPr>
        <p:spPr>
          <a:xfrm>
            <a:off x="2638223" y="739225"/>
            <a:ext cx="2587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8218" y="3749188"/>
            <a:ext cx="4765353" cy="2215991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আবদুল মজিদ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endParaRPr lang="bn-IN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ঈদগাহ্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r>
              <a:rPr lang="en-US" sz="2100" dirty="0" err="1">
                <a:latin typeface="NikoshBAN" panose="02000000000000000000" pitchFamily="2" charset="0"/>
                <a:cs typeface="NikoshBAN" panose="02000000000000000000" pitchFamily="2" charset="0"/>
              </a:rPr>
              <a:t>ঈদগাঁও,কক্‌সবাজার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৮৭২১১২২১১</a:t>
            </a:r>
            <a:endParaRPr lang="bn-IN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1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1500" dirty="0">
                <a:solidFill>
                  <a:srgbClr val="002060"/>
                </a:solidFill>
                <a:latin typeface="Arial Black" panose="020B0A04020102020204" pitchFamily="34" charset="0"/>
                <a:cs typeface="NikoshBAN" panose="02000000000000000000" pitchFamily="2" charset="0"/>
              </a:rPr>
              <a:t>abdulmajid201973@gmail.com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3813" y="819796"/>
            <a:ext cx="3069733" cy="332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বিশ্বসভ্যতা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০৯/০৪/২০২০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ইং</a:t>
            </a:r>
            <a:r>
              <a:rPr lang="bn-BD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bn-IN" sz="21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1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49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68" y="1170374"/>
            <a:ext cx="2620200" cy="4579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759" y="1426918"/>
            <a:ext cx="2005028" cy="22141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25" y="3565546"/>
            <a:ext cx="2548991" cy="26445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340" y="1181803"/>
            <a:ext cx="2620200" cy="457937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625" y="1385805"/>
            <a:ext cx="2620200" cy="457937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7110609"/>
            <a:chOff x="137823" y="-88171"/>
            <a:chExt cx="12048115" cy="7110609"/>
          </a:xfrm>
        </p:grpSpPr>
        <p:pic>
          <p:nvPicPr>
            <p:cNvPr id="9" name="Picture 8" descr="bangladesh-7-priyostatus.jpg"/>
            <p:cNvPicPr>
              <a:picLocks noChangeAspect="1"/>
            </p:cNvPicPr>
            <p:nvPr/>
          </p:nvPicPr>
          <p:blipFill>
            <a:blip r:embed="rId5" cstate="print"/>
            <a:srcRect b="5970"/>
            <a:stretch>
              <a:fillRect/>
            </a:stretch>
          </p:blipFill>
          <p:spPr>
            <a:xfrm rot="5400000">
              <a:off x="2256722" y="-1514368"/>
              <a:ext cx="688770" cy="3574397"/>
            </a:xfrm>
            <a:prstGeom prst="rect">
              <a:avLst/>
            </a:prstGeom>
          </p:spPr>
        </p:pic>
        <p:pic>
          <p:nvPicPr>
            <p:cNvPr id="16" name="Picture 15" descr="bangladesh-7-priyostatus.jpg"/>
            <p:cNvPicPr>
              <a:picLocks noChangeAspect="1"/>
            </p:cNvPicPr>
            <p:nvPr/>
          </p:nvPicPr>
          <p:blipFill>
            <a:blip r:embed="rId5" cstate="print"/>
            <a:srcRect b="5970"/>
            <a:stretch>
              <a:fillRect/>
            </a:stretch>
          </p:blipFill>
          <p:spPr>
            <a:xfrm rot="10800000">
              <a:off x="143527" y="-88171"/>
              <a:ext cx="688770" cy="3574397"/>
            </a:xfrm>
            <a:prstGeom prst="rect">
              <a:avLst/>
            </a:prstGeom>
          </p:spPr>
        </p:pic>
        <p:pic>
          <p:nvPicPr>
            <p:cNvPr id="80" name="Picture 79" descr="bangladesh-7-priyostatus.jpg"/>
            <p:cNvPicPr>
              <a:picLocks noChangeAspect="1"/>
            </p:cNvPicPr>
            <p:nvPr/>
          </p:nvPicPr>
          <p:blipFill>
            <a:blip r:embed="rId5" cstate="print"/>
            <a:srcRect b="5970"/>
            <a:stretch>
              <a:fillRect/>
            </a:stretch>
          </p:blipFill>
          <p:spPr>
            <a:xfrm rot="5400000">
              <a:off x="5803109" y="-1502619"/>
              <a:ext cx="688770" cy="3574397"/>
            </a:xfrm>
            <a:prstGeom prst="rect">
              <a:avLst/>
            </a:prstGeom>
          </p:spPr>
        </p:pic>
        <p:pic>
          <p:nvPicPr>
            <p:cNvPr id="81" name="Picture 80" descr="bangladesh-7-priyostatus.jpg"/>
            <p:cNvPicPr>
              <a:picLocks noChangeAspect="1"/>
            </p:cNvPicPr>
            <p:nvPr/>
          </p:nvPicPr>
          <p:blipFill>
            <a:blip r:embed="rId5" cstate="print"/>
            <a:srcRect b="5970"/>
            <a:stretch>
              <a:fillRect/>
            </a:stretch>
          </p:blipFill>
          <p:spPr>
            <a:xfrm rot="5400000">
              <a:off x="9349496" y="-1513711"/>
              <a:ext cx="688770" cy="3574397"/>
            </a:xfrm>
            <a:prstGeom prst="rect">
              <a:avLst/>
            </a:prstGeom>
          </p:spPr>
        </p:pic>
        <p:pic>
          <p:nvPicPr>
            <p:cNvPr id="82" name="Picture 81" descr="bangladesh-7-priyostatus.jpg"/>
            <p:cNvPicPr>
              <a:picLocks noChangeAspect="1"/>
            </p:cNvPicPr>
            <p:nvPr/>
          </p:nvPicPr>
          <p:blipFill>
            <a:blip r:embed="rId5" cstate="print"/>
            <a:srcRect b="5970"/>
            <a:stretch>
              <a:fillRect/>
            </a:stretch>
          </p:blipFill>
          <p:spPr>
            <a:xfrm rot="10800000">
              <a:off x="143528" y="3395812"/>
              <a:ext cx="688770" cy="3574397"/>
            </a:xfrm>
            <a:prstGeom prst="rect">
              <a:avLst/>
            </a:prstGeom>
          </p:spPr>
        </p:pic>
        <p:pic>
          <p:nvPicPr>
            <p:cNvPr id="83" name="Picture 82" descr="bangladesh-7-priyostatus.jpg"/>
            <p:cNvPicPr>
              <a:picLocks noChangeAspect="1"/>
            </p:cNvPicPr>
            <p:nvPr/>
          </p:nvPicPr>
          <p:blipFill>
            <a:blip r:embed="rId5" cstate="print"/>
            <a:srcRect b="5970"/>
            <a:stretch>
              <a:fillRect/>
            </a:stretch>
          </p:blipFill>
          <p:spPr>
            <a:xfrm rot="5400000">
              <a:off x="1580637" y="4878923"/>
              <a:ext cx="688770" cy="3574397"/>
            </a:xfrm>
            <a:prstGeom prst="rect">
              <a:avLst/>
            </a:prstGeom>
          </p:spPr>
        </p:pic>
        <p:pic>
          <p:nvPicPr>
            <p:cNvPr id="84" name="Picture 83" descr="bangladesh-7-priyostatus.jpg"/>
            <p:cNvPicPr>
              <a:picLocks noChangeAspect="1"/>
            </p:cNvPicPr>
            <p:nvPr/>
          </p:nvPicPr>
          <p:blipFill>
            <a:blip r:embed="rId5" cstate="print"/>
            <a:srcRect b="5970"/>
            <a:stretch>
              <a:fillRect/>
            </a:stretch>
          </p:blipFill>
          <p:spPr>
            <a:xfrm rot="5400000">
              <a:off x="5155034" y="4890854"/>
              <a:ext cx="688770" cy="3574397"/>
            </a:xfrm>
            <a:prstGeom prst="rect">
              <a:avLst/>
            </a:prstGeom>
          </p:spPr>
        </p:pic>
        <p:pic>
          <p:nvPicPr>
            <p:cNvPr id="85" name="Picture 84" descr="bangladesh-7-priyostatus.jpg"/>
            <p:cNvPicPr>
              <a:picLocks noChangeAspect="1"/>
            </p:cNvPicPr>
            <p:nvPr/>
          </p:nvPicPr>
          <p:blipFill>
            <a:blip r:embed="rId5" cstate="print"/>
            <a:srcRect b="5970"/>
            <a:stretch>
              <a:fillRect/>
            </a:stretch>
          </p:blipFill>
          <p:spPr>
            <a:xfrm rot="5400000">
              <a:off x="8701771" y="4883118"/>
              <a:ext cx="688770" cy="3574397"/>
            </a:xfrm>
            <a:prstGeom prst="rect">
              <a:avLst/>
            </a:prstGeom>
          </p:spPr>
        </p:pic>
        <p:pic>
          <p:nvPicPr>
            <p:cNvPr id="86" name="Picture 85" descr="bangladesh-7-priyostatus.jpg"/>
            <p:cNvPicPr>
              <a:picLocks noChangeAspect="1"/>
            </p:cNvPicPr>
            <p:nvPr/>
          </p:nvPicPr>
          <p:blipFill>
            <a:blip r:embed="rId5" cstate="print"/>
            <a:srcRect b="5970"/>
            <a:stretch>
              <a:fillRect/>
            </a:stretch>
          </p:blipFill>
          <p:spPr>
            <a:xfrm rot="10800000">
              <a:off x="11469452" y="-59806"/>
              <a:ext cx="688770" cy="3574397"/>
            </a:xfrm>
            <a:prstGeom prst="rect">
              <a:avLst/>
            </a:prstGeom>
          </p:spPr>
        </p:pic>
        <p:pic>
          <p:nvPicPr>
            <p:cNvPr id="87" name="Picture 86" descr="bangladesh-7-priyostatus.jpg"/>
            <p:cNvPicPr>
              <a:picLocks noChangeAspect="1"/>
            </p:cNvPicPr>
            <p:nvPr/>
          </p:nvPicPr>
          <p:blipFill>
            <a:blip r:embed="rId5" cstate="print"/>
            <a:srcRect b="5970"/>
            <a:stretch>
              <a:fillRect/>
            </a:stretch>
          </p:blipFill>
          <p:spPr>
            <a:xfrm rot="10800000">
              <a:off x="11466481" y="3395812"/>
              <a:ext cx="688770" cy="3574397"/>
            </a:xfrm>
            <a:prstGeom prst="rect">
              <a:avLst/>
            </a:prstGeom>
          </p:spPr>
        </p:pic>
        <p:pic>
          <p:nvPicPr>
            <p:cNvPr id="88" name="Picture 87" descr="bangladesh-7-priyostatus.jpg"/>
            <p:cNvPicPr>
              <a:picLocks noChangeAspect="1"/>
            </p:cNvPicPr>
            <p:nvPr/>
          </p:nvPicPr>
          <p:blipFill>
            <a:blip r:embed="rId5" cstate="print"/>
            <a:srcRect b="5970"/>
            <a:stretch>
              <a:fillRect/>
            </a:stretch>
          </p:blipFill>
          <p:spPr>
            <a:xfrm rot="5400000">
              <a:off x="10054355" y="4878924"/>
              <a:ext cx="688770" cy="35743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151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8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21" name="Picture 2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22" name="Picture 21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23" name="Picture 2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9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10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15" name="Picture 14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16" name="Picture 15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17" name="Picture 16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11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12" name="Picture 11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13" name="Picture 1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14" name="Picture 13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3559681" y="756932"/>
            <a:ext cx="299332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পূর্বজ্ঞান</a:t>
            </a:r>
            <a:r>
              <a:rPr lang="en-US" sz="4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যাচাই</a:t>
            </a:r>
            <a:endParaRPr lang="en-US" sz="48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pic>
        <p:nvPicPr>
          <p:cNvPr id="25" name="Picture 24" descr="রাজা গোপা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2057" y="1543050"/>
            <a:ext cx="3598223" cy="37719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984850" y="2032674"/>
            <a:ext cx="2279472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ব্যক্তি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?</a:t>
            </a:r>
            <a:endParaRPr lang="en-US" sz="28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84849" y="2980217"/>
            <a:ext cx="2142995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রাজা</a:t>
            </a:r>
            <a:r>
              <a:rPr lang="en-US" sz="28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গোপাল</a:t>
            </a:r>
            <a:endParaRPr lang="en-US" sz="28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8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4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0218" y="1233054"/>
            <a:ext cx="2940266" cy="1015663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ঘোষণা</a:t>
            </a:r>
            <a:endParaRPr lang="en-US" sz="60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6419" y="3428370"/>
            <a:ext cx="3525259" cy="769441"/>
          </a:xfrm>
          <a:prstGeom prst="rec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</a:t>
            </a:r>
            <a:r>
              <a:rPr lang="en-US" sz="4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বংশের</a:t>
            </a:r>
            <a:r>
              <a:rPr lang="en-US" sz="4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শাসন</a:t>
            </a:r>
            <a:endParaRPr lang="en-US" sz="4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6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15" name="Picture 14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16" name="Picture 15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17" name="Picture 16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7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12" name="Picture 11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13" name="Picture 1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14" name="Picture 13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8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9" name="Picture 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10" name="Picture 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11" name="Picture 1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4851" y="1032830"/>
            <a:ext cx="2388654" cy="830997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0972" y="2577221"/>
            <a:ext cx="9185564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--------------</a:t>
            </a:r>
          </a:p>
          <a:p>
            <a:r>
              <a:rPr lang="en-US" sz="32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১।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5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6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15" name="Picture 14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16" name="Picture 15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17" name="Picture 16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7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12" name="Picture 11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13" name="Picture 1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14" name="Picture 13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8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9" name="Picture 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10" name="Picture 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11" name="Picture 1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7522" y="3003483"/>
            <a:ext cx="10557163" cy="34778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গোপালের</a:t>
            </a:r>
            <a:r>
              <a:rPr lang="en-US" sz="2800" u="sng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উত্থানঃ</a:t>
            </a:r>
            <a:r>
              <a:rPr lang="en-US" sz="2800" u="sng" dirty="0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শশাংকের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মৃত্যুর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ইতহাসে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অন্ধকার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যুগের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সূচনা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দীর্ঘদিন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যোগ্য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শাসক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রাজ্যে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বিশৃঙ্খলা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অরাজকতা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দেখা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এ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অরাজকতার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সময়কালকে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‘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মাৎস্যন্যায়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এ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অরাজকতা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একশত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বছর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ব্যাপী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চরম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দূঃখ-দুদর্শা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মুক্তি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লাভের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দেশের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প্রবীণ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নেতাগণ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স্থির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যে,তারা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পরষ্পর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বিাবদ-বিস্বাদ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ভুলে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একজনকে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রাজপদে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নির্বাচিত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করবেন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সকলেই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স্বেচ্ছায়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প্রভূত্ব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স্বীকার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করবেন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দেশের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জনগণ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সানন্দে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গ্রহণ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গোপাল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নামের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ব্যক্তি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রাজপদে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নির্বাচিত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গোপালের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পিতার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বপ্যট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পিতামহ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দয়িতবিষ্ণু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গোপালের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সিংহাসনে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আরোহণের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মধ্য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দিয়ে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বাংলায়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রাজত্বের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শুরু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বংশের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রাজাগণ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একটানা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চারশ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বছর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এদশে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শাসন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করেন।গোপাল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২৭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বছর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রাজত্ব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তবে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আধুনিক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গবেষকগণ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মনে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৭৫০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৭৮১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খ্রিস্টাব্দ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পর্যন্ত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দেশ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শাসন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0135" y="981289"/>
            <a:ext cx="2306317" cy="923330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5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-1"/>
            <a:ext cx="12192000" cy="7260609"/>
            <a:chOff x="0" y="0"/>
            <a:chExt cx="12192000" cy="6858000"/>
          </a:xfrm>
        </p:grpSpPr>
        <p:grpSp>
          <p:nvGrpSpPr>
            <p:cNvPr id="5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6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15" name="Picture 14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16" name="Picture 15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17" name="Picture 16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7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12" name="Picture 11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13" name="Picture 1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14" name="Picture 13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8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9" name="Picture 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10" name="Picture 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11" name="Picture 1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  <p:grpSp>
        <p:nvGrpSpPr>
          <p:cNvPr id="21" name="Group 20"/>
          <p:cNvGrpSpPr/>
          <p:nvPr/>
        </p:nvGrpSpPr>
        <p:grpSpPr>
          <a:xfrm>
            <a:off x="920963" y="679889"/>
            <a:ext cx="10200724" cy="2257425"/>
            <a:chOff x="920963" y="679889"/>
            <a:chExt cx="10200724" cy="225742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1360" y="710659"/>
              <a:ext cx="2960327" cy="219588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3" name="Picture 22" descr="শশাঙক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0963" y="679889"/>
              <a:ext cx="3190751" cy="225742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4673" y="891299"/>
            <a:ext cx="2442862" cy="923330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5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-1"/>
            <a:ext cx="12192000" cy="7260609"/>
            <a:chOff x="0" y="0"/>
            <a:chExt cx="12192000" cy="6858000"/>
          </a:xfrm>
        </p:grpSpPr>
        <p:grpSp>
          <p:nvGrpSpPr>
            <p:cNvPr id="14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27" name="Picture 26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28" name="Picture 27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29" name="Picture 2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15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24" name="Picture 23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25" name="Picture 24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26" name="Picture 25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16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21" name="Picture 2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22" name="Picture 21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23" name="Picture 2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17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  <p:grpSp>
        <p:nvGrpSpPr>
          <p:cNvPr id="5" name="Group 4"/>
          <p:cNvGrpSpPr/>
          <p:nvPr/>
        </p:nvGrpSpPr>
        <p:grpSpPr>
          <a:xfrm>
            <a:off x="807522" y="746059"/>
            <a:ext cx="10274460" cy="5808329"/>
            <a:chOff x="807522" y="746059"/>
            <a:chExt cx="10274460" cy="5808329"/>
          </a:xfrm>
        </p:grpSpPr>
        <p:sp>
          <p:nvSpPr>
            <p:cNvPr id="3" name="TextBox 2"/>
            <p:cNvSpPr txBox="1"/>
            <p:nvPr/>
          </p:nvSpPr>
          <p:spPr>
            <a:xfrm>
              <a:off x="807522" y="2276294"/>
              <a:ext cx="10274460" cy="427809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u="sng" dirty="0" err="1" smtClean="0">
                  <a:solidFill>
                    <a:srgbClr val="FF00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ধর্মপালঃ</a:t>
              </a:r>
              <a:r>
                <a:rPr lang="en-US" sz="2400" dirty="0" smtClean="0">
                  <a:solidFill>
                    <a:srgbClr val="00B0F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গোপালের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মৃত্যুর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পর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ধর্মপাল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>
                  <a:solidFill>
                    <a:srgbClr val="FF00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(৭৮১-৮২১খ্রিঃ)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বাংলার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সিংহাসনে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বসেন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পাল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রাজাদের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মধ্যে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তিনিই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ছিলেন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সর্বশ্রেষ্ঠ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উত্তর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ভারতে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আধিপত্য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বিস্তার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নিয়ে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এ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সময়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তিনটি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রাজবংশের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মধ্যে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প্রতিযোগিতা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চলছিল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একটি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বাংলার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পাল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বংশ,অন্যটি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রাজপুতনার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গুর্জরপ্রতিহার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তৃতীয়টি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দাক্ষিণাত্মের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রাষ্ট্রকূট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ইতিহাসে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এ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যুদ্ধ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‘</a:t>
              </a:r>
              <a:r>
                <a:rPr lang="en-US" sz="2400" b="1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ত্রি-শক্তির</a:t>
              </a:r>
              <a:r>
                <a:rPr lang="en-US" sz="2400" b="1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সংঘর্ষ</a:t>
              </a:r>
              <a:r>
                <a:rPr lang="en-US" sz="2400" b="1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’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বলে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পরিচিত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প্রথম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যুদ্ধ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হয়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ধর্মপাল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প্রতিহার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বংশের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রাজা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বৎসরাজের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মধ্যে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। এ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যুদ্ধে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ধর্মপাল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পরাজিত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হন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প্রথম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দিকে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ধর্মপাল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পরাজিত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হলেও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তার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কোন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ক্ষতি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হয়নি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কারণ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বিজয়ের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পর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রাষ্ট্রকুট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রাজ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দাক্ষিণা</a:t>
              </a:r>
              <a:r>
                <a:rPr lang="bn-BD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ত্যে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ফিরে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যান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। এ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সুযোগে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ধর্মপাল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কনৌজ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অধিকার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করেন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কিন্তু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অল্প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সময়ের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মধ্যেই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প্রতিহাররাজ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দ্বিতীয়</a:t>
              </a:r>
              <a:r>
                <a:rPr lang="en-US" sz="2400" b="1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নাগভট্ট</a:t>
              </a:r>
              <a:r>
                <a:rPr lang="en-US" sz="2400" b="1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কনৌজ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দখল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ক</a:t>
              </a:r>
              <a:r>
                <a:rPr lang="bn-BD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রে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নি</a:t>
              </a:r>
              <a:r>
                <a:rPr lang="bn-BD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লে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ধর্মপাল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পরাজিত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হন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এতেও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তার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কোনো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ক্ষতি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হয়নি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কারণ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রাষ্ট্রকুটরাজ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তৃতীয়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গোবিন্দ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উত্তর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ভারতে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আসেন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দ্বিতীয়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নাগভট্টকে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পরাজিত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করেন।প্রতিহাররাজের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পরাজয়ের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পর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ধর্মপালও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তৃতীয়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গোবিন্দের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নিকট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আত্মসমর্পণ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করেন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অতঃপর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রাষ্ট্রকুটরাজ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তাঁর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দেশে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ফিরে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গেলে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ধর্মপাল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পুনরায়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উত্তর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ভারতে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আধিপত্য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বিস্তারের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সুযোগ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লাভ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করেন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ধর্মপাল</a:t>
              </a:r>
              <a:r>
                <a:rPr lang="en-US" sz="2400" dirty="0" smtClean="0">
                  <a:solidFill>
                    <a:srgbClr val="FF00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প্রায়</a:t>
              </a:r>
              <a:r>
                <a:rPr lang="en-US" sz="2400" dirty="0" smtClean="0">
                  <a:solidFill>
                    <a:srgbClr val="FF00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৪০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বছর</a:t>
              </a:r>
              <a:r>
                <a:rPr lang="en-US" sz="2400" dirty="0" smtClean="0">
                  <a:solidFill>
                    <a:srgbClr val="FF00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(৭৮১-৮২১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খ্রিঃ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)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রাজত্ব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করেন</a:t>
              </a:r>
              <a:r>
                <a:rPr lang="en-US" sz="2400" dirty="0" smtClean="0"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। </a:t>
              </a:r>
              <a:endParaRPr lang="en-US" sz="2400" dirty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endParaRPr>
            </a:p>
          </p:txBody>
        </p:sp>
        <p:pic>
          <p:nvPicPr>
            <p:cNvPr id="30" name="Picture 29" descr="ধর্মপাল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217" y="746059"/>
              <a:ext cx="2488731" cy="151338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1940" y="937954"/>
            <a:ext cx="2163525" cy="830997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48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008" y="3226025"/>
            <a:ext cx="10317707" cy="26776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ধর্মপাল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বৌদ্ধ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ধর্মের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অনুসারী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উপাধি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পরমেশ্বর,পরমভট্টারক,মহারাজধিরাজ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ভাগলপুরের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২৪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মাইল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পূর্বে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বৌদ্ধ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বিহার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নির্মাণ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দ্বিতীয়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নাম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উপাধি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বিক্রমশীল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অনুসারে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‘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বিক্রমশীল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বিহার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’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নামে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খ্যাত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নওগাঁ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জেলার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সোমপুর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নামক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স্থানেও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ধর্মপাল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বিশাল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বিহার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প্রতিষ্ঠা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সোমপুর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বিহার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নামে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পরিচিত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স্থাপত্য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জাহিসংঘের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ইউনেস্কো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কর্তৃক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বিশ্বসভ্যতার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নিদর্শন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হিসেবে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ওয়ার্ল্ড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হেরিটেজ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স্বীকৃত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হয়েছে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তারনাথের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মতে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ধর্মপাল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বৌদ্ধ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ধর্ম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শিক্ষার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৫০টি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শিক্ষাকেন্দ্র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প্রতিষ্ঠা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করেছিলেন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নিজে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বৌদ্ধ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হলেও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ধর্মের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ধর্মপালের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বিদ্বেষ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নারায়ণের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হিন্দু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মন্দিরের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করমুক্ত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ভুমি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দান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করেছিলেন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ধর্মপালের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প্রধানমন্ত্রী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গর্গ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একজন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হিন্দু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ব্রাক্ষ্মণ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endParaRPr lang="en-US" sz="2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8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31" name="Picture 3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32" name="Picture 31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33" name="Picture 3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19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28" name="Picture 27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29" name="Picture 2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30" name="Picture 2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20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25" name="Picture 24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26" name="Picture 25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27" name="Picture 26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21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22" name="Picture 21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23" name="Picture 2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24" name="Picture 23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  <p:pic>
        <p:nvPicPr>
          <p:cNvPr id="34" name="Picture 33" descr="সোমপুর বিহা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4131" y="869715"/>
            <a:ext cx="3538549" cy="220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50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3671" y="796191"/>
            <a:ext cx="2272001" cy="923330"/>
          </a:xfrm>
          <a:prstGeom prst="rect">
            <a:avLst/>
          </a:prstGeom>
          <a:solidFill>
            <a:srgbClr val="92D05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আলোচনা</a:t>
            </a:r>
            <a:endParaRPr lang="en-US" sz="5400" dirty="0">
              <a:latin typeface="NikoshBAN" panose="02000000000000000000" pitchFamily="2" charset="0"/>
              <a:ea typeface="Verdana" pitchFamily="34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2417" y="2725598"/>
            <a:ext cx="10276763" cy="34778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 err="1" smtClean="0">
                <a:solidFill>
                  <a:srgbClr val="FF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দেবপালঃ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ধর্মপালের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মৃত্যুর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পুত্র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দেবপাল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(৮২১-৮৬১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খ্রিঃ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সিংহাসনে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বসেন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দেবপাল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ভারতে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প্রতিহার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রাষ্ট্রকুট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রাজাদের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বিরুদ্ধে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সফল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অভিযান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পরিচালনা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করেছিলেন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ভারতের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বিশাল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অঞ্চল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অধিকারে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এসেছিল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উড়িষ্যা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কামরূপের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উপরও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আধিপত্য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বিস্তারে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সক্ষম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হয়েছিলেন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মোট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কথা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সময়েই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সাম্রাজ্য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সবচেয়ে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বেশী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বিস্তার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লাভ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করেছিল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দেবপাল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মুঙ্গেরে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তার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রাজধানী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স্থাপন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দেবপাল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বিদ্যা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বিদ্বানের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প্রতি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শ্রদ্</a:t>
            </a:r>
            <a:r>
              <a:rPr lang="bn-BD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ধা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শীল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ছিলেন।দেবপালের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পৃষ্ঠপোষকায়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নালন্দা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বিশ্ববিদ্যালয়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সমগ্র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এশিয়ায়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বৌদ্ধ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সংস্কৃতির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প্রধান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প্রানকেন্দ্র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হযে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উঠেছিল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বৌদ্ধশাস্ত্রে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পারদর্শি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ইন্দ্রগুপ্ত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নামক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ব্রাক্ষ্মণকে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তিনি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নালন্দা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বিশ্ববিদ্যালয়ের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আচার্য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অধ্যক্ষ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নিযুক্ত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করেছিলেন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দেবপালের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মৃত্যুর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সাম্রাজ্যের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পতন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শুরু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হয়।তাঁর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মৃত্যুর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কয়েকজন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দুর্বলচেতা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অকর্মণ্য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উত্তরাধিকারী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সিংহাসনে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বসেন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ফলে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পাল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সাম্রাজ্য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ক্রমেই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পতনমূখী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oup 23"/>
            <p:cNvGrpSpPr/>
            <p:nvPr/>
          </p:nvGrpSpPr>
          <p:grpSpPr>
            <a:xfrm>
              <a:off x="0" y="0"/>
              <a:ext cx="807522" cy="6857999"/>
              <a:chOff x="0" y="0"/>
              <a:chExt cx="807522" cy="6857999"/>
            </a:xfrm>
          </p:grpSpPr>
          <p:pic>
            <p:nvPicPr>
              <p:cNvPr id="19" name="Picture 18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796910" cy="2217761"/>
              </a:xfrm>
              <a:prstGeom prst="rect">
                <a:avLst/>
              </a:prstGeom>
            </p:spPr>
          </p:pic>
          <p:pic>
            <p:nvPicPr>
              <p:cNvPr id="20" name="Picture 1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796910" cy="2306472"/>
              </a:xfrm>
              <a:prstGeom prst="rect">
                <a:avLst/>
              </a:prstGeom>
            </p:spPr>
          </p:pic>
          <p:pic>
            <p:nvPicPr>
              <p:cNvPr id="21" name="Picture 2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0" y="0"/>
                <a:ext cx="807522" cy="2402006"/>
              </a:xfrm>
              <a:prstGeom prst="rect">
                <a:avLst/>
              </a:prstGeom>
            </p:spPr>
          </p:pic>
        </p:grpSp>
        <p:grpSp>
          <p:nvGrpSpPr>
            <p:cNvPr id="7" name="Group 24"/>
            <p:cNvGrpSpPr/>
            <p:nvPr/>
          </p:nvGrpSpPr>
          <p:grpSpPr>
            <a:xfrm>
              <a:off x="11364686" y="0"/>
              <a:ext cx="827314" cy="6857999"/>
              <a:chOff x="250859" y="0"/>
              <a:chExt cx="827314" cy="6857999"/>
            </a:xfrm>
          </p:grpSpPr>
          <p:pic>
            <p:nvPicPr>
              <p:cNvPr id="16" name="Picture 15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4640238"/>
                <a:ext cx="827314" cy="2217761"/>
              </a:xfrm>
              <a:prstGeom prst="rect">
                <a:avLst/>
              </a:prstGeom>
            </p:spPr>
          </p:pic>
          <p:pic>
            <p:nvPicPr>
              <p:cNvPr id="17" name="Picture 16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2333767"/>
                <a:ext cx="827314" cy="2306472"/>
              </a:xfrm>
              <a:prstGeom prst="rect">
                <a:avLst/>
              </a:prstGeom>
            </p:spPr>
          </p:pic>
          <p:pic>
            <p:nvPicPr>
              <p:cNvPr id="18" name="Picture 17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50859" y="0"/>
                <a:ext cx="827314" cy="2402006"/>
              </a:xfrm>
              <a:prstGeom prst="rect">
                <a:avLst/>
              </a:prstGeom>
            </p:spPr>
          </p:pic>
        </p:grpSp>
        <p:grpSp>
          <p:nvGrpSpPr>
            <p:cNvPr id="8" name="Group 28"/>
            <p:cNvGrpSpPr/>
            <p:nvPr/>
          </p:nvGrpSpPr>
          <p:grpSpPr>
            <a:xfrm rot="5400000">
              <a:off x="5741721" y="-4946072"/>
              <a:ext cx="688770" cy="10580915"/>
              <a:chOff x="1" y="-88277"/>
              <a:chExt cx="688770" cy="7140782"/>
            </a:xfrm>
          </p:grpSpPr>
          <p:pic>
            <p:nvPicPr>
              <p:cNvPr id="13" name="Picture 12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4640238"/>
                <a:ext cx="688770" cy="2412267"/>
              </a:xfrm>
              <a:prstGeom prst="rect">
                <a:avLst/>
              </a:prstGeom>
            </p:spPr>
          </p:pic>
          <p:pic>
            <p:nvPicPr>
              <p:cNvPr id="14" name="Picture 13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1" y="2333767"/>
                <a:ext cx="688768" cy="2306472"/>
              </a:xfrm>
              <a:prstGeom prst="rect">
                <a:avLst/>
              </a:prstGeom>
            </p:spPr>
          </p:pic>
          <p:pic>
            <p:nvPicPr>
              <p:cNvPr id="15" name="Picture 14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2" y="-88277"/>
                <a:ext cx="688768" cy="2490284"/>
              </a:xfrm>
              <a:prstGeom prst="rect">
                <a:avLst/>
              </a:prstGeom>
            </p:spPr>
          </p:pic>
        </p:grpSp>
        <p:grpSp>
          <p:nvGrpSpPr>
            <p:cNvPr id="9" name="Group 32"/>
            <p:cNvGrpSpPr/>
            <p:nvPr/>
          </p:nvGrpSpPr>
          <p:grpSpPr>
            <a:xfrm rot="5400000">
              <a:off x="5685312" y="1154876"/>
              <a:ext cx="730332" cy="10675915"/>
              <a:chOff x="347840" y="-113175"/>
              <a:chExt cx="730332" cy="7204894"/>
            </a:xfrm>
          </p:grpSpPr>
          <p:pic>
            <p:nvPicPr>
              <p:cNvPr id="10" name="Picture 9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2" y="4640237"/>
                <a:ext cx="730330" cy="2451482"/>
              </a:xfrm>
              <a:prstGeom prst="rect">
                <a:avLst/>
              </a:prstGeom>
            </p:spPr>
          </p:pic>
          <p:pic>
            <p:nvPicPr>
              <p:cNvPr id="11" name="Picture 10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2333767"/>
                <a:ext cx="730332" cy="2549543"/>
              </a:xfrm>
              <a:prstGeom prst="rect">
                <a:avLst/>
              </a:prstGeom>
            </p:spPr>
          </p:pic>
          <p:pic>
            <p:nvPicPr>
              <p:cNvPr id="12" name="Picture 11" descr="bangladesh-7-priyostatus.jpg"/>
              <p:cNvPicPr>
                <a:picLocks noChangeAspect="1"/>
              </p:cNvPicPr>
              <p:nvPr/>
            </p:nvPicPr>
            <p:blipFill>
              <a:blip r:embed="rId2" cstate="print"/>
              <a:srcRect b="5970"/>
              <a:stretch>
                <a:fillRect/>
              </a:stretch>
            </p:blipFill>
            <p:spPr>
              <a:xfrm>
                <a:off x="347840" y="-113175"/>
                <a:ext cx="730332" cy="2768320"/>
              </a:xfrm>
              <a:prstGeom prst="rect">
                <a:avLst/>
              </a:prstGeom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1371997" y="783852"/>
            <a:ext cx="9438824" cy="1821987"/>
            <a:chOff x="866098" y="677483"/>
            <a:chExt cx="10275368" cy="2401506"/>
          </a:xfrm>
        </p:grpSpPr>
        <p:pic>
          <p:nvPicPr>
            <p:cNvPr id="22" name="Picture 21" descr="নালন্দা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4484" y="677483"/>
              <a:ext cx="2916982" cy="2401506"/>
            </a:xfrm>
            <a:prstGeom prst="rect">
              <a:avLst/>
            </a:prstGeom>
          </p:spPr>
        </p:pic>
        <p:pic>
          <p:nvPicPr>
            <p:cNvPr id="23" name="Picture 22" descr="দেবপার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6098" y="677483"/>
              <a:ext cx="3062905" cy="240150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827070" y="1742977"/>
              <a:ext cx="21019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C000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দেবপালের</a:t>
              </a:r>
              <a:r>
                <a:rPr lang="en-US" sz="2000" dirty="0" smtClean="0">
                  <a:solidFill>
                    <a:srgbClr val="C000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 </a:t>
              </a:r>
              <a:r>
                <a:rPr lang="en-US" sz="2000" dirty="0" err="1" smtClean="0">
                  <a:solidFill>
                    <a:srgbClr val="C00000"/>
                  </a:solidFill>
                  <a:latin typeface="NikoshBAN" panose="02000000000000000000" pitchFamily="2" charset="0"/>
                  <a:ea typeface="Verdana" pitchFamily="34" charset="0"/>
                  <a:cs typeface="NikoshBAN" panose="02000000000000000000" pitchFamily="2" charset="0"/>
                </a:rPr>
                <a:t>সাম্রাজ্য</a:t>
              </a:r>
              <a:endParaRPr lang="en-US" sz="2000" dirty="0">
                <a:solidFill>
                  <a:srgbClr val="C00000"/>
                </a:solidFill>
                <a:latin typeface="NikoshBAN" panose="02000000000000000000" pitchFamily="2" charset="0"/>
                <a:ea typeface="Verdana" pitchFamily="34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</TotalTime>
  <Words>1224</Words>
  <Application>Microsoft Office PowerPoint</Application>
  <PresentationFormat>Widescreen</PresentationFormat>
  <Paragraphs>73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NikoshBAN</vt:lpstr>
      <vt:lpstr>Tahoma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DIPEN SEN</dc:creator>
  <cp:lastModifiedBy>DELL</cp:lastModifiedBy>
  <cp:revision>496</cp:revision>
  <dcterms:created xsi:type="dcterms:W3CDTF">2017-09-17T19:00:17Z</dcterms:created>
  <dcterms:modified xsi:type="dcterms:W3CDTF">2020-04-15T10:51:23Z</dcterms:modified>
</cp:coreProperties>
</file>