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301" r:id="rId2"/>
    <p:sldId id="302" r:id="rId3"/>
    <p:sldId id="263" r:id="rId4"/>
    <p:sldId id="273" r:id="rId5"/>
    <p:sldId id="277" r:id="rId6"/>
    <p:sldId id="271" r:id="rId7"/>
    <p:sldId id="290" r:id="rId8"/>
    <p:sldId id="279" r:id="rId9"/>
    <p:sldId id="305" r:id="rId10"/>
    <p:sldId id="292" r:id="rId11"/>
    <p:sldId id="303" r:id="rId12"/>
    <p:sldId id="304" r:id="rId13"/>
    <p:sldId id="306" r:id="rId14"/>
    <p:sldId id="268" r:id="rId15"/>
    <p:sldId id="269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0066"/>
    <a:srgbClr val="D6009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553F9-1BA8-4D35-866C-85C2CADE4A5C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A8AAF4-FF34-4C07-9CFF-53E2906B4ADD}">
      <dgm:prSet phldrT="[Text]" custT="1"/>
      <dgm:spPr/>
      <dgm:t>
        <a:bodyPr/>
        <a:lstStyle/>
        <a:p>
          <a:r>
            <a:rPr lang="bn-BD" sz="6600" b="1" dirty="0" smtClean="0">
              <a:latin typeface="NikoshBAN" pitchFamily="2" charset="0"/>
              <a:cs typeface="NikoshBAN" pitchFamily="2" charset="0"/>
            </a:rPr>
            <a:t>উদ্ভিদ টিস্যু</a:t>
          </a:r>
          <a:endParaRPr lang="en-US" sz="6600" b="1" dirty="0">
            <a:latin typeface="NikoshBAN" pitchFamily="2" charset="0"/>
            <a:cs typeface="NikoshBAN" pitchFamily="2" charset="0"/>
          </a:endParaRPr>
        </a:p>
      </dgm:t>
    </dgm:pt>
    <dgm:pt modelId="{E3CABEE1-CD65-4EE1-892C-191062B5C5E6}" type="parTrans" cxnId="{75D0DEB0-D3D6-45D0-BFE4-05B549CFA592}">
      <dgm:prSet/>
      <dgm:spPr/>
      <dgm:t>
        <a:bodyPr/>
        <a:lstStyle/>
        <a:p>
          <a:endParaRPr lang="en-US"/>
        </a:p>
      </dgm:t>
    </dgm:pt>
    <dgm:pt modelId="{9F5D8148-EA61-410B-B1E6-9FF1C444D8C4}" type="sibTrans" cxnId="{75D0DEB0-D3D6-45D0-BFE4-05B549CFA592}">
      <dgm:prSet/>
      <dgm:spPr/>
      <dgm:t>
        <a:bodyPr/>
        <a:lstStyle/>
        <a:p>
          <a:endParaRPr lang="en-US"/>
        </a:p>
      </dgm:t>
    </dgm:pt>
    <dgm:pt modelId="{89BAA57A-3280-4B98-B2DE-44E6985EFEEF}">
      <dgm:prSet phldrT="[Text]" custT="1"/>
      <dgm:spPr/>
      <dgm:t>
        <a:bodyPr/>
        <a:lstStyle/>
        <a:p>
          <a:pPr algn="ctr"/>
          <a:r>
            <a:rPr lang="bn-BD" sz="4400" b="1" dirty="0" smtClean="0">
              <a:latin typeface="NikoshBAN" pitchFamily="2" charset="0"/>
              <a:cs typeface="NikoshBAN" pitchFamily="2" charset="0"/>
            </a:rPr>
            <a:t>ভাজক টিস্যু</a:t>
          </a:r>
        </a:p>
      </dgm:t>
    </dgm:pt>
    <dgm:pt modelId="{14C3D448-C3D5-49F4-9599-73DF07DEC31B}" type="parTrans" cxnId="{226B0E63-CDDD-4747-815F-6D29CC6FC62A}">
      <dgm:prSet/>
      <dgm:spPr/>
      <dgm:t>
        <a:bodyPr/>
        <a:lstStyle/>
        <a:p>
          <a:endParaRPr lang="en-US"/>
        </a:p>
      </dgm:t>
    </dgm:pt>
    <dgm:pt modelId="{B8DDF137-C8BD-4B76-BB45-01147F742F34}" type="sibTrans" cxnId="{226B0E63-CDDD-4747-815F-6D29CC6FC62A}">
      <dgm:prSet/>
      <dgm:spPr/>
      <dgm:t>
        <a:bodyPr/>
        <a:lstStyle/>
        <a:p>
          <a:endParaRPr lang="en-US"/>
        </a:p>
      </dgm:t>
    </dgm:pt>
    <dgm:pt modelId="{611FBF58-6AF9-4B2D-A338-57F84EE965A6}">
      <dgm:prSet phldrT="[Text]" custT="1"/>
      <dgm:spPr/>
      <dgm:t>
        <a:bodyPr/>
        <a:lstStyle/>
        <a:p>
          <a:r>
            <a:rPr lang="bn-BD" sz="4800" b="1" dirty="0" smtClean="0">
              <a:latin typeface="NikoshBAN" pitchFamily="2" charset="0"/>
              <a:cs typeface="NikoshBAN" pitchFamily="2" charset="0"/>
            </a:rPr>
            <a:t>স্থায়ী টিস্যু </a:t>
          </a:r>
          <a:endParaRPr lang="en-US" sz="4800" b="1" dirty="0">
            <a:latin typeface="NikoshBAN" pitchFamily="2" charset="0"/>
            <a:cs typeface="NikoshBAN" pitchFamily="2" charset="0"/>
          </a:endParaRPr>
        </a:p>
      </dgm:t>
    </dgm:pt>
    <dgm:pt modelId="{46F43EC7-3E26-4546-B892-000EA4C43DFC}" type="parTrans" cxnId="{428AA551-0309-4A02-B459-5A8B8BE71DFB}">
      <dgm:prSet/>
      <dgm:spPr/>
      <dgm:t>
        <a:bodyPr/>
        <a:lstStyle/>
        <a:p>
          <a:endParaRPr lang="en-US"/>
        </a:p>
      </dgm:t>
    </dgm:pt>
    <dgm:pt modelId="{85383B7D-84AF-4207-BFAD-2BD9C4B5F8AE}" type="sibTrans" cxnId="{428AA551-0309-4A02-B459-5A8B8BE71DFB}">
      <dgm:prSet/>
      <dgm:spPr/>
      <dgm:t>
        <a:bodyPr/>
        <a:lstStyle/>
        <a:p>
          <a:endParaRPr lang="en-US"/>
        </a:p>
      </dgm:t>
    </dgm:pt>
    <dgm:pt modelId="{DEB769F7-489A-40F7-8123-7E2F0D43FCB7}" type="pres">
      <dgm:prSet presAssocID="{5A3553F9-1BA8-4D35-866C-85C2CADE4A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38E1AF-91B7-48DA-9DE5-072F3A794A85}" type="pres">
      <dgm:prSet presAssocID="{D0A8AAF4-FF34-4C07-9CFF-53E2906B4ADD}" presName="hierRoot1" presStyleCnt="0"/>
      <dgm:spPr/>
    </dgm:pt>
    <dgm:pt modelId="{F38A1B25-9155-4FD9-92D7-231AA65FB289}" type="pres">
      <dgm:prSet presAssocID="{D0A8AAF4-FF34-4C07-9CFF-53E2906B4ADD}" presName="composite" presStyleCnt="0"/>
      <dgm:spPr/>
    </dgm:pt>
    <dgm:pt modelId="{6EEC2041-E7D3-4727-BE40-D0B89661899A}" type="pres">
      <dgm:prSet presAssocID="{D0A8AAF4-FF34-4C07-9CFF-53E2906B4ADD}" presName="background" presStyleLbl="node0" presStyleIdx="0" presStyleCnt="1"/>
      <dgm:spPr/>
    </dgm:pt>
    <dgm:pt modelId="{6ECA1508-7170-4C6E-9263-AA0860B0F5B6}" type="pres">
      <dgm:prSet presAssocID="{D0A8AAF4-FF34-4C07-9CFF-53E2906B4ADD}" presName="text" presStyleLbl="fgAcc0" presStyleIdx="0" presStyleCnt="1" custScaleX="130590" custLinFactNeighborX="-2160" custLinFactNeighborY="-1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909FE0-5396-4240-B345-94FDB0F09C6A}" type="pres">
      <dgm:prSet presAssocID="{D0A8AAF4-FF34-4C07-9CFF-53E2906B4ADD}" presName="hierChild2" presStyleCnt="0"/>
      <dgm:spPr/>
    </dgm:pt>
    <dgm:pt modelId="{4FB234FC-AD56-408E-B339-42CE9AAAB28C}" type="pres">
      <dgm:prSet presAssocID="{14C3D448-C3D5-49F4-9599-73DF07DEC31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242FC7E-85EB-435E-90B6-9354CC9DB69C}" type="pres">
      <dgm:prSet presAssocID="{89BAA57A-3280-4B98-B2DE-44E6985EFEEF}" presName="hierRoot2" presStyleCnt="0"/>
      <dgm:spPr/>
    </dgm:pt>
    <dgm:pt modelId="{10A76CC2-8ABA-4BA3-A2BD-A72848FC0F12}" type="pres">
      <dgm:prSet presAssocID="{89BAA57A-3280-4B98-B2DE-44E6985EFEEF}" presName="composite2" presStyleCnt="0"/>
      <dgm:spPr/>
    </dgm:pt>
    <dgm:pt modelId="{B83F8866-6A7E-480D-848F-EBFB522A12BC}" type="pres">
      <dgm:prSet presAssocID="{89BAA57A-3280-4B98-B2DE-44E6985EFEEF}" presName="background2" presStyleLbl="node2" presStyleIdx="0" presStyleCnt="2"/>
      <dgm:spPr/>
    </dgm:pt>
    <dgm:pt modelId="{4E811AD3-A380-4228-8BAA-411B86CF0F79}" type="pres">
      <dgm:prSet presAssocID="{89BAA57A-3280-4B98-B2DE-44E6985EFEEF}" presName="text2" presStyleLbl="fgAcc2" presStyleIdx="0" presStyleCnt="2" custScaleX="1581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32ABD7-4BC5-4EAE-922A-4226E688D4C3}" type="pres">
      <dgm:prSet presAssocID="{89BAA57A-3280-4B98-B2DE-44E6985EFEEF}" presName="hierChild3" presStyleCnt="0"/>
      <dgm:spPr/>
    </dgm:pt>
    <dgm:pt modelId="{BE8695CE-12B6-40E5-86B5-54A727D64CD6}" type="pres">
      <dgm:prSet presAssocID="{46F43EC7-3E26-4546-B892-000EA4C43DF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96914CF-B0AD-4303-B047-1AB1C5000FD0}" type="pres">
      <dgm:prSet presAssocID="{611FBF58-6AF9-4B2D-A338-57F84EE965A6}" presName="hierRoot2" presStyleCnt="0"/>
      <dgm:spPr/>
    </dgm:pt>
    <dgm:pt modelId="{D31774BD-FEE9-4E31-AF95-976D858BBF35}" type="pres">
      <dgm:prSet presAssocID="{611FBF58-6AF9-4B2D-A338-57F84EE965A6}" presName="composite2" presStyleCnt="0"/>
      <dgm:spPr/>
    </dgm:pt>
    <dgm:pt modelId="{CD6F59B1-6473-49D6-BB0E-8F96F4038983}" type="pres">
      <dgm:prSet presAssocID="{611FBF58-6AF9-4B2D-A338-57F84EE965A6}" presName="background2" presStyleLbl="node2" presStyleIdx="1" presStyleCnt="2"/>
      <dgm:spPr/>
    </dgm:pt>
    <dgm:pt modelId="{4FC114D5-216E-4121-8015-8E0133BCF6F4}" type="pres">
      <dgm:prSet presAssocID="{611FBF58-6AF9-4B2D-A338-57F84EE965A6}" presName="text2" presStyleLbl="fgAcc2" presStyleIdx="1" presStyleCnt="2" custScaleX="137449" custLinFactNeighborX="455" custLinFactNeighborY="-6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86AD71-4833-437F-A40A-9A7DA2261197}" type="pres">
      <dgm:prSet presAssocID="{611FBF58-6AF9-4B2D-A338-57F84EE965A6}" presName="hierChild3" presStyleCnt="0"/>
      <dgm:spPr/>
    </dgm:pt>
  </dgm:ptLst>
  <dgm:cxnLst>
    <dgm:cxn modelId="{D39FE3F3-DB20-41C5-ACF4-7A8B1F65CA66}" type="presOf" srcId="{46F43EC7-3E26-4546-B892-000EA4C43DFC}" destId="{BE8695CE-12B6-40E5-86B5-54A727D64CD6}" srcOrd="0" destOrd="0" presId="urn:microsoft.com/office/officeart/2005/8/layout/hierarchy1"/>
    <dgm:cxn modelId="{EB173188-2CD9-4847-A194-769E020012D9}" type="presOf" srcId="{5A3553F9-1BA8-4D35-866C-85C2CADE4A5C}" destId="{DEB769F7-489A-40F7-8123-7E2F0D43FCB7}" srcOrd="0" destOrd="0" presId="urn:microsoft.com/office/officeart/2005/8/layout/hierarchy1"/>
    <dgm:cxn modelId="{75D0DEB0-D3D6-45D0-BFE4-05B549CFA592}" srcId="{5A3553F9-1BA8-4D35-866C-85C2CADE4A5C}" destId="{D0A8AAF4-FF34-4C07-9CFF-53E2906B4ADD}" srcOrd="0" destOrd="0" parTransId="{E3CABEE1-CD65-4EE1-892C-191062B5C5E6}" sibTransId="{9F5D8148-EA61-410B-B1E6-9FF1C444D8C4}"/>
    <dgm:cxn modelId="{7D12474F-DFBD-4ABD-BFC4-6C0A6BCC12C5}" type="presOf" srcId="{611FBF58-6AF9-4B2D-A338-57F84EE965A6}" destId="{4FC114D5-216E-4121-8015-8E0133BCF6F4}" srcOrd="0" destOrd="0" presId="urn:microsoft.com/office/officeart/2005/8/layout/hierarchy1"/>
    <dgm:cxn modelId="{7987E14C-C9FE-4759-B9A5-FF1B9D7E1F43}" type="presOf" srcId="{89BAA57A-3280-4B98-B2DE-44E6985EFEEF}" destId="{4E811AD3-A380-4228-8BAA-411B86CF0F79}" srcOrd="0" destOrd="0" presId="urn:microsoft.com/office/officeart/2005/8/layout/hierarchy1"/>
    <dgm:cxn modelId="{428AA551-0309-4A02-B459-5A8B8BE71DFB}" srcId="{D0A8AAF4-FF34-4C07-9CFF-53E2906B4ADD}" destId="{611FBF58-6AF9-4B2D-A338-57F84EE965A6}" srcOrd="1" destOrd="0" parTransId="{46F43EC7-3E26-4546-B892-000EA4C43DFC}" sibTransId="{85383B7D-84AF-4207-BFAD-2BD9C4B5F8AE}"/>
    <dgm:cxn modelId="{C5E441E2-AD7D-4CF2-AB0A-5542E81905D6}" type="presOf" srcId="{D0A8AAF4-FF34-4C07-9CFF-53E2906B4ADD}" destId="{6ECA1508-7170-4C6E-9263-AA0860B0F5B6}" srcOrd="0" destOrd="0" presId="urn:microsoft.com/office/officeart/2005/8/layout/hierarchy1"/>
    <dgm:cxn modelId="{897BD86D-02D6-4C5B-B6BF-C136ADE223B6}" type="presOf" srcId="{14C3D448-C3D5-49F4-9599-73DF07DEC31B}" destId="{4FB234FC-AD56-408E-B339-42CE9AAAB28C}" srcOrd="0" destOrd="0" presId="urn:microsoft.com/office/officeart/2005/8/layout/hierarchy1"/>
    <dgm:cxn modelId="{226B0E63-CDDD-4747-815F-6D29CC6FC62A}" srcId="{D0A8AAF4-FF34-4C07-9CFF-53E2906B4ADD}" destId="{89BAA57A-3280-4B98-B2DE-44E6985EFEEF}" srcOrd="0" destOrd="0" parTransId="{14C3D448-C3D5-49F4-9599-73DF07DEC31B}" sibTransId="{B8DDF137-C8BD-4B76-BB45-01147F742F34}"/>
    <dgm:cxn modelId="{371D257A-CCBC-4654-83FE-A5DEDF093BB9}" type="presParOf" srcId="{DEB769F7-489A-40F7-8123-7E2F0D43FCB7}" destId="{D238E1AF-91B7-48DA-9DE5-072F3A794A85}" srcOrd="0" destOrd="0" presId="urn:microsoft.com/office/officeart/2005/8/layout/hierarchy1"/>
    <dgm:cxn modelId="{C2F286D0-888E-48FA-B773-CA8164982505}" type="presParOf" srcId="{D238E1AF-91B7-48DA-9DE5-072F3A794A85}" destId="{F38A1B25-9155-4FD9-92D7-231AA65FB289}" srcOrd="0" destOrd="0" presId="urn:microsoft.com/office/officeart/2005/8/layout/hierarchy1"/>
    <dgm:cxn modelId="{AFAE66AD-22EA-4701-ACBA-5C6E9CEAAEEA}" type="presParOf" srcId="{F38A1B25-9155-4FD9-92D7-231AA65FB289}" destId="{6EEC2041-E7D3-4727-BE40-D0B89661899A}" srcOrd="0" destOrd="0" presId="urn:microsoft.com/office/officeart/2005/8/layout/hierarchy1"/>
    <dgm:cxn modelId="{C1F081EA-5845-428A-842E-279DE3A58538}" type="presParOf" srcId="{F38A1B25-9155-4FD9-92D7-231AA65FB289}" destId="{6ECA1508-7170-4C6E-9263-AA0860B0F5B6}" srcOrd="1" destOrd="0" presId="urn:microsoft.com/office/officeart/2005/8/layout/hierarchy1"/>
    <dgm:cxn modelId="{7909E961-2536-4E98-9A62-2910F8CF3EFA}" type="presParOf" srcId="{D238E1AF-91B7-48DA-9DE5-072F3A794A85}" destId="{E5909FE0-5396-4240-B345-94FDB0F09C6A}" srcOrd="1" destOrd="0" presId="urn:microsoft.com/office/officeart/2005/8/layout/hierarchy1"/>
    <dgm:cxn modelId="{CD7FEC55-CC13-458F-BC1A-FB867BCA10A4}" type="presParOf" srcId="{E5909FE0-5396-4240-B345-94FDB0F09C6A}" destId="{4FB234FC-AD56-408E-B339-42CE9AAAB28C}" srcOrd="0" destOrd="0" presId="urn:microsoft.com/office/officeart/2005/8/layout/hierarchy1"/>
    <dgm:cxn modelId="{909DB7A8-49BC-4B83-82E8-26E644F9214B}" type="presParOf" srcId="{E5909FE0-5396-4240-B345-94FDB0F09C6A}" destId="{1242FC7E-85EB-435E-90B6-9354CC9DB69C}" srcOrd="1" destOrd="0" presId="urn:microsoft.com/office/officeart/2005/8/layout/hierarchy1"/>
    <dgm:cxn modelId="{AC8974B9-784F-45CB-8DE2-349277239597}" type="presParOf" srcId="{1242FC7E-85EB-435E-90B6-9354CC9DB69C}" destId="{10A76CC2-8ABA-4BA3-A2BD-A72848FC0F12}" srcOrd="0" destOrd="0" presId="urn:microsoft.com/office/officeart/2005/8/layout/hierarchy1"/>
    <dgm:cxn modelId="{CFB036D2-0180-4D31-A853-9EBDFD51ED9F}" type="presParOf" srcId="{10A76CC2-8ABA-4BA3-A2BD-A72848FC0F12}" destId="{B83F8866-6A7E-480D-848F-EBFB522A12BC}" srcOrd="0" destOrd="0" presId="urn:microsoft.com/office/officeart/2005/8/layout/hierarchy1"/>
    <dgm:cxn modelId="{4F5AE0CA-63FA-4215-AE67-1CC42F7636EC}" type="presParOf" srcId="{10A76CC2-8ABA-4BA3-A2BD-A72848FC0F12}" destId="{4E811AD3-A380-4228-8BAA-411B86CF0F79}" srcOrd="1" destOrd="0" presId="urn:microsoft.com/office/officeart/2005/8/layout/hierarchy1"/>
    <dgm:cxn modelId="{128EE8A8-7C41-4E58-9092-63D7A05ED534}" type="presParOf" srcId="{1242FC7E-85EB-435E-90B6-9354CC9DB69C}" destId="{CB32ABD7-4BC5-4EAE-922A-4226E688D4C3}" srcOrd="1" destOrd="0" presId="urn:microsoft.com/office/officeart/2005/8/layout/hierarchy1"/>
    <dgm:cxn modelId="{EA83EF16-C216-448F-AA0D-4F812D7FABE5}" type="presParOf" srcId="{E5909FE0-5396-4240-B345-94FDB0F09C6A}" destId="{BE8695CE-12B6-40E5-86B5-54A727D64CD6}" srcOrd="2" destOrd="0" presId="urn:microsoft.com/office/officeart/2005/8/layout/hierarchy1"/>
    <dgm:cxn modelId="{B0109324-7A5D-47DC-8469-FEAD99819690}" type="presParOf" srcId="{E5909FE0-5396-4240-B345-94FDB0F09C6A}" destId="{996914CF-B0AD-4303-B047-1AB1C5000FD0}" srcOrd="3" destOrd="0" presId="urn:microsoft.com/office/officeart/2005/8/layout/hierarchy1"/>
    <dgm:cxn modelId="{738ED2A5-5397-4C06-BE59-67C6EF0E5E19}" type="presParOf" srcId="{996914CF-B0AD-4303-B047-1AB1C5000FD0}" destId="{D31774BD-FEE9-4E31-AF95-976D858BBF35}" srcOrd="0" destOrd="0" presId="urn:microsoft.com/office/officeart/2005/8/layout/hierarchy1"/>
    <dgm:cxn modelId="{EBB6F64D-7C10-45B9-97A8-3E690E56F79F}" type="presParOf" srcId="{D31774BD-FEE9-4E31-AF95-976D858BBF35}" destId="{CD6F59B1-6473-49D6-BB0E-8F96F4038983}" srcOrd="0" destOrd="0" presId="urn:microsoft.com/office/officeart/2005/8/layout/hierarchy1"/>
    <dgm:cxn modelId="{A2E882C5-15D4-44C4-9049-350028E34A55}" type="presParOf" srcId="{D31774BD-FEE9-4E31-AF95-976D858BBF35}" destId="{4FC114D5-216E-4121-8015-8E0133BCF6F4}" srcOrd="1" destOrd="0" presId="urn:microsoft.com/office/officeart/2005/8/layout/hierarchy1"/>
    <dgm:cxn modelId="{E762FB5D-49F6-44CA-8487-5F1F463C90EA}" type="presParOf" srcId="{996914CF-B0AD-4303-B047-1AB1C5000FD0}" destId="{1586AD71-4833-437F-A40A-9A7DA2261197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jmGM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52400"/>
            <a:ext cx="2514600" cy="2286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13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endParaRPr lang="en-US" sz="13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590799"/>
            <a:ext cx="2514600" cy="198120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115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</a:t>
            </a:r>
            <a:endParaRPr lang="en-US" sz="115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72000"/>
            <a:ext cx="2743200" cy="2286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138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66CC"/>
                </a:solidFill>
                <a:latin typeface="NikoshBAN" pitchFamily="2" charset="0"/>
                <a:cs typeface="NikoshBAN" pitchFamily="2" charset="0"/>
              </a:rPr>
              <a:t>চ্ছা</a:t>
            </a:r>
            <a:endParaRPr lang="en-US" sz="138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66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0800" y="152400"/>
            <a:ext cx="3505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ভাজক টিস্যুর কাজ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3716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ক্রমাগত বিভাজনের ফলে নতুন কোষ ও টিস্যু সৃষ্টি করে।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উদ্ভিদের দৈর্ঘ্য ও প্রস্থের বৃদ্ধি ঘটায়।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ভাজক টিস্যু টিস্যুর উৎপত্তি ঘটায়।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ag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00400"/>
            <a:ext cx="7848600" cy="3505200"/>
          </a:xfrm>
          <a:prstGeom prst="rect">
            <a:avLst/>
          </a:prstGeom>
        </p:spPr>
      </p:pic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0800" y="152400"/>
            <a:ext cx="3505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স্থায়ী টিস্যু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2954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ভাজক টিস্যু থেকে উৎপন্ন বিভাজন ক্ষমতাহীন নির্দিষ্ট আকৃতিযুক্ত পরিণত টিস্যুকে স্থায়ী টিস্যু বলে।উদ্ভিদের প্রায় সর্বত্র স্থায়ী টিস্যু দেখা যায়।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505200"/>
            <a:ext cx="6705600" cy="3144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0800" y="152400"/>
            <a:ext cx="3505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স্থায়ী টিস্যুর কাজ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3716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খাদ্য প্রস্তুত ও পরিবহন করা।</a:t>
            </a:r>
          </a:p>
          <a:p>
            <a:pPr>
              <a:buFont typeface="Wingdings" pitchFamily="2" charset="2"/>
              <a:buChar char="Ø"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দেহ গঠন ও উদ্ভিদকে দৃঢ়তা প্রদান করা।</a:t>
            </a: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-5.jpg"/>
          <p:cNvPicPr>
            <a:picLocks noChangeAspect="1"/>
          </p:cNvPicPr>
          <p:nvPr/>
        </p:nvPicPr>
        <p:blipFill>
          <a:blip r:embed="rId2"/>
          <a:srcRect l="57862" b="9434"/>
          <a:stretch>
            <a:fillRect/>
          </a:stretch>
        </p:blipFill>
        <p:spPr>
          <a:xfrm>
            <a:off x="533400" y="3118513"/>
            <a:ext cx="2895600" cy="311169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rcRect r="62934" b="17526"/>
          <a:stretch>
            <a:fillRect/>
          </a:stretch>
        </p:blipFill>
        <p:spPr>
          <a:xfrm>
            <a:off x="4953000" y="3124200"/>
            <a:ext cx="2971800" cy="3429000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4600" y="533400"/>
            <a:ext cx="3581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0386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ভাজক ও স্থায়ী টিস্যুর চিত্র দেখে এদের বৈশিষ্ট্য গুলো আলাদা করে পোস্টারে লিখে দলে উপস্থাপন কর।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-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676400"/>
            <a:ext cx="4724400" cy="222250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752600" y="0"/>
            <a:ext cx="3886200" cy="20574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। উদ্ভিদের দৈর্ঘ্য ও প্রস্থের বৃদ্ধি ঘটায় কোন টিস্যু?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। উদ্ভিদ দেহের প্রায় সর্বত্র কোন ধরনের টিস্যু দেখা যায়?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228600"/>
            <a:ext cx="6324600" cy="23622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115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4958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চিত্রসহ উদ্ভিদ টিস্যুর প্রকারভেদ শিখে আসবে।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-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362200"/>
            <a:ext cx="4571999" cy="20574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-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6928270" cy="617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5600" y="3962400"/>
            <a:ext cx="596158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2895600" cy="1112838"/>
          </a:xfrm>
        </p:spPr>
        <p:txBody>
          <a:bodyPr>
            <a:no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3" descr="RUBAIYA_SULTANA_cop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09725"/>
            <a:ext cx="2590800" cy="2428875"/>
          </a:xfrm>
        </p:spPr>
      </p:pic>
      <p:sp>
        <p:nvSpPr>
          <p:cNvPr id="4" name="TextBox 3"/>
          <p:cNvSpPr txBox="1"/>
          <p:nvPr/>
        </p:nvSpPr>
        <p:spPr>
          <a:xfrm>
            <a:off x="685800" y="4343400"/>
            <a:ext cx="3429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SutonnyOMJ" pitchFamily="2" charset="0"/>
                <a:cs typeface="SutonnyOMJ" pitchFamily="2" charset="0"/>
              </a:rPr>
              <a:t>রুবাইয়া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সুলতানা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সহকারি শিক্ষক  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হাফিজ আহমেদ উচ্চ বিদ্যালয়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একবাড়িয়া, </a:t>
            </a:r>
            <a:r>
              <a:rPr lang="bn-BD" sz="2800" b="1" dirty="0" smtClean="0">
                <a:latin typeface="SutonnyOMJ" pitchFamily="2" charset="0"/>
                <a:cs typeface="SutonnyOMJ" pitchFamily="2" charset="0"/>
              </a:rPr>
              <a:t>বরুড়া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, কুমিল্লা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ictur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600200"/>
            <a:ext cx="2590800" cy="2438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86400" y="441960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শ্রেনিঃ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৭ম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বিজ্ঞান 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অধ্যায়ঃ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য়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2209800" y="3886200"/>
            <a:ext cx="4800600" cy="76200"/>
          </a:xfrm>
          <a:prstGeom prst="line">
            <a:avLst/>
          </a:prstGeom>
          <a:ln w="762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200400" y="3886200"/>
            <a:ext cx="3276600" cy="76200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743200" y="3886200"/>
            <a:ext cx="3276600" cy="76200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381000" y="609600"/>
            <a:ext cx="3733800" cy="2362200"/>
          </a:xfrm>
          <a:prstGeom prst="rightArrow">
            <a:avLst>
              <a:gd name="adj1" fmla="val 58338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 গুলো লক্ষ্য কর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4267200"/>
            <a:ext cx="3657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 কী দেখছ?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download-5.jpg"/>
          <p:cNvPicPr>
            <a:picLocks noChangeAspect="1"/>
          </p:cNvPicPr>
          <p:nvPr/>
        </p:nvPicPr>
        <p:blipFill>
          <a:blip r:embed="rId2"/>
          <a:srcRect b="9756"/>
          <a:stretch>
            <a:fillRect/>
          </a:stretch>
        </p:blipFill>
        <p:spPr>
          <a:xfrm>
            <a:off x="4114800" y="457200"/>
            <a:ext cx="44958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1524000" y="2971800"/>
            <a:ext cx="6400800" cy="1676400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উদ্ভিদ টিস্যু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1981200" y="381000"/>
            <a:ext cx="5257800" cy="1600200"/>
          </a:xfrm>
          <a:prstGeom prst="wav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914400" y="228600"/>
            <a:ext cx="4572000" cy="1752600"/>
          </a:xfrm>
          <a:prstGeom prst="rightArrow">
            <a:avLst>
              <a:gd name="adj1" fmla="val 70870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</a:t>
            </a: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টিস্যু কী তা বলতে পারবে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উদ্ভিদ টিস্যুর প্রকারভেদ ব্যাখ্যা করতে পারবে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ভাজক টিস্যুর বৈশিষ্ট্য ও কাজ বর্ণনা করতে পারবে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স্থায়ী টিস্যুর বৈশিষ্ট্য ও কাজ বর্ণনা করতে পারবে</a:t>
            </a:r>
          </a:p>
          <a:p>
            <a:pPr>
              <a:buFont typeface="Wingdings" pitchFamily="2" charset="2"/>
              <a:buChar char="Ø"/>
            </a:pP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828800"/>
            <a:ext cx="8382000" cy="2514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একইরকম কতগুলো কোষ আয়তনে ও আকৃতিতে অভিন্ন বা ভিন্ন হওয়া সত্ত্বেও যদি দলগত ভাবে অবস্থান করে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একই ধরনের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 করে তখন সেই দলবদ্ধ কোষগুলোকে টিস্যু</a:t>
            </a:r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বলে।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71800" y="381000"/>
            <a:ext cx="23622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টিস্যু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rcRect r="11458" b="23333"/>
          <a:stretch>
            <a:fillRect/>
          </a:stretch>
        </p:blipFill>
        <p:spPr>
          <a:xfrm>
            <a:off x="1295400" y="4800600"/>
            <a:ext cx="6477000" cy="1752600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228600"/>
          <a:ext cx="8763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download-2.jpg"/>
          <p:cNvPicPr>
            <a:picLocks noChangeAspect="1"/>
          </p:cNvPicPr>
          <p:nvPr/>
        </p:nvPicPr>
        <p:blipFill>
          <a:blip r:embed="rId6"/>
          <a:srcRect r="28767" b="16279"/>
          <a:stretch>
            <a:fillRect/>
          </a:stretch>
        </p:blipFill>
        <p:spPr>
          <a:xfrm>
            <a:off x="1371600" y="4876800"/>
            <a:ext cx="1981200" cy="1371600"/>
          </a:xfrm>
          <a:prstGeom prst="rect">
            <a:avLst/>
          </a:prstGeom>
        </p:spPr>
      </p:pic>
      <p:pic>
        <p:nvPicPr>
          <p:cNvPr id="5" name="Picture 4" descr="download-3.jpg"/>
          <p:cNvPicPr>
            <a:picLocks noChangeAspect="1"/>
          </p:cNvPicPr>
          <p:nvPr/>
        </p:nvPicPr>
        <p:blipFill>
          <a:blip r:embed="rId7"/>
          <a:srcRect r="81271" b="10059"/>
          <a:stretch>
            <a:fillRect/>
          </a:stretch>
        </p:blipFill>
        <p:spPr>
          <a:xfrm>
            <a:off x="5943600" y="4800600"/>
            <a:ext cx="1844842" cy="1278468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4600" y="381000"/>
            <a:ext cx="3581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6482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টিস্যু কাকে বলে?</a:t>
            </a:r>
          </a:p>
          <a:p>
            <a:pPr>
              <a:buFont typeface="Wingdings" pitchFamily="2" charset="2"/>
              <a:buChar char="Ø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উদ্ভিদ টিস্যু কত প্রকার ও কী কী ?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-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752600"/>
            <a:ext cx="3200400" cy="2788356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0800" y="152400"/>
            <a:ext cx="3505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ভাজক টিস্যু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2954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উদ্ভিদের দেহে যেসব টিস্যুর কোষের বিভাজন ক্ষমতা রয়েছে সেগুলোকে ভাজক টিস্যু বলে।ভাজক টিস্যু উদ্ভিদের বর্ধনশীল অঙ্গে অবস্থান করে। বিশেষত কান্ড ও মূলের অগ্রভাগে অবস্থান করে।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download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191000"/>
            <a:ext cx="4572000" cy="243840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</TotalTime>
  <Words>277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 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</dc:creator>
  <cp:lastModifiedBy>windows 7</cp:lastModifiedBy>
  <cp:revision>132</cp:revision>
  <dcterms:created xsi:type="dcterms:W3CDTF">2006-08-16T00:00:00Z</dcterms:created>
  <dcterms:modified xsi:type="dcterms:W3CDTF">2020-04-15T15:37:29Z</dcterms:modified>
</cp:coreProperties>
</file>