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0.jpg" ContentType="image/png"/>
  <Override PartName="/ppt/media/image13.jpg" ContentType="image/gif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media/image22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60" r:id="rId3"/>
    <p:sldId id="262" r:id="rId4"/>
    <p:sldId id="263" r:id="rId5"/>
    <p:sldId id="268" r:id="rId6"/>
    <p:sldId id="259" r:id="rId7"/>
    <p:sldId id="266" r:id="rId8"/>
    <p:sldId id="281" r:id="rId9"/>
    <p:sldId id="278" r:id="rId10"/>
    <p:sldId id="274" r:id="rId11"/>
    <p:sldId id="284" r:id="rId12"/>
    <p:sldId id="269" r:id="rId13"/>
    <p:sldId id="272" r:id="rId14"/>
    <p:sldId id="273" r:id="rId15"/>
    <p:sldId id="282" r:id="rId16"/>
    <p:sldId id="275" r:id="rId17"/>
    <p:sldId id="276" r:id="rId18"/>
    <p:sldId id="277" r:id="rId19"/>
    <p:sldId id="28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pe" initials="D" lastIdx="3" clrIdx="0">
    <p:extLst>
      <p:ext uri="{19B8F6BF-5375-455C-9EA6-DF929625EA0E}">
        <p15:presenceInfo xmlns:p15="http://schemas.microsoft.com/office/powerpoint/2012/main" userId="Dp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3B4"/>
    <a:srgbClr val="682DA3"/>
    <a:srgbClr val="FF0066"/>
    <a:srgbClr val="A20AF6"/>
    <a:srgbClr val="FF99FF"/>
    <a:srgbClr val="FF66CC"/>
    <a:srgbClr val="EC2FF1"/>
    <a:srgbClr val="6B86F9"/>
    <a:srgbClr val="A088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15T18:53:23.541" idx="1">
    <p:pos x="7639" y="35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BACB46-EC0B-4672-9080-4C2C9A899BF6}" type="doc">
      <dgm:prSet loTypeId="urn:microsoft.com/office/officeart/2005/8/layout/radial4" loCatId="relationship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6DE8E55-D3FE-407D-AACE-1F661FB2943C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ত্রিভুজ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7874BF-CC45-48C6-B95D-7F04C020906A}" type="parTrans" cxnId="{085C7A29-FBEA-4EED-B9C1-CA5877E30E9D}">
      <dgm:prSet/>
      <dgm:spPr/>
      <dgm:t>
        <a:bodyPr/>
        <a:lstStyle/>
        <a:p>
          <a:endParaRPr lang="en-US"/>
        </a:p>
      </dgm:t>
    </dgm:pt>
    <dgm:pt modelId="{456E81CD-90C6-4380-A4E9-9835A0F940CA}" type="sibTrans" cxnId="{085C7A29-FBEA-4EED-B9C1-CA5877E30E9D}">
      <dgm:prSet/>
      <dgm:spPr/>
      <dgm:t>
        <a:bodyPr/>
        <a:lstStyle/>
        <a:p>
          <a:endParaRPr lang="en-US"/>
        </a:p>
      </dgm:t>
    </dgm:pt>
    <dgm:pt modelId="{5B6D1710-6BDD-4F51-AD40-E7028410B2F2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সমবাহু ত্রিভুজ</a:t>
          </a:r>
          <a:endParaRPr lang="en-US" dirty="0"/>
        </a:p>
      </dgm:t>
    </dgm:pt>
    <dgm:pt modelId="{F67D4A28-CF45-49A2-AC96-6239AB50D8AA}" type="parTrans" cxnId="{E6E4D5FA-43D8-4E81-A9A3-D4566ACD4F7A}">
      <dgm:prSet/>
      <dgm:spPr/>
      <dgm:t>
        <a:bodyPr/>
        <a:lstStyle/>
        <a:p>
          <a:endParaRPr lang="en-US"/>
        </a:p>
      </dgm:t>
    </dgm:pt>
    <dgm:pt modelId="{0BE204DB-D577-4B57-99C0-B2AE7D436964}" type="sibTrans" cxnId="{E6E4D5FA-43D8-4E81-A9A3-D4566ACD4F7A}">
      <dgm:prSet/>
      <dgm:spPr/>
      <dgm:t>
        <a:bodyPr/>
        <a:lstStyle/>
        <a:p>
          <a:endParaRPr lang="en-US"/>
        </a:p>
      </dgm:t>
    </dgm:pt>
    <dgm:pt modelId="{4835DCFF-0908-4CB7-AA06-EE5D4E413F00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সমদ্বিবাহু ত্রিভুজ</a:t>
          </a:r>
          <a:endParaRPr lang="en-US" dirty="0"/>
        </a:p>
      </dgm:t>
    </dgm:pt>
    <dgm:pt modelId="{88CB6E9B-7450-45EF-84E7-F2D96576BCB5}" type="parTrans" cxnId="{510C7B04-4072-447A-B6A1-68654041B57C}">
      <dgm:prSet/>
      <dgm:spPr/>
      <dgm:t>
        <a:bodyPr/>
        <a:lstStyle/>
        <a:p>
          <a:endParaRPr lang="en-US"/>
        </a:p>
      </dgm:t>
    </dgm:pt>
    <dgm:pt modelId="{7F9B6303-2463-4E10-B407-AD047188E81A}" type="sibTrans" cxnId="{510C7B04-4072-447A-B6A1-68654041B57C}">
      <dgm:prSet/>
      <dgm:spPr/>
      <dgm:t>
        <a:bodyPr/>
        <a:lstStyle/>
        <a:p>
          <a:endParaRPr lang="en-US"/>
        </a:p>
      </dgm:t>
    </dgm:pt>
    <dgm:pt modelId="{3BEFD42C-1B8F-4E7D-BF4C-01EE38599BFD}">
      <dgm:prSet phldrT="[Text]"/>
      <dgm:spPr/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বিষমবাহু ত্রিভুজ</a:t>
          </a:r>
          <a:endParaRPr lang="en-US" dirty="0"/>
        </a:p>
      </dgm:t>
    </dgm:pt>
    <dgm:pt modelId="{F6EEB516-09FF-4FA3-BAE1-3B888720060C}" type="parTrans" cxnId="{03107D3F-71BE-4F31-A029-E694E417EC4E}">
      <dgm:prSet/>
      <dgm:spPr/>
      <dgm:t>
        <a:bodyPr/>
        <a:lstStyle/>
        <a:p>
          <a:endParaRPr lang="en-US"/>
        </a:p>
      </dgm:t>
    </dgm:pt>
    <dgm:pt modelId="{780BE3C9-A40E-47C2-9A4C-00769F83847C}" type="sibTrans" cxnId="{03107D3F-71BE-4F31-A029-E694E417EC4E}">
      <dgm:prSet/>
      <dgm:spPr/>
      <dgm:t>
        <a:bodyPr/>
        <a:lstStyle/>
        <a:p>
          <a:endParaRPr lang="en-US"/>
        </a:p>
      </dgm:t>
    </dgm:pt>
    <dgm:pt modelId="{E418981D-73DA-4125-9D23-642053A6C9A0}" type="pres">
      <dgm:prSet presAssocID="{B4BACB46-EC0B-4672-9080-4C2C9A899BF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60DFAFC-1D61-4FFB-93E4-39FF40EACF0D}" type="pres">
      <dgm:prSet presAssocID="{D6DE8E55-D3FE-407D-AACE-1F661FB2943C}" presName="centerShape" presStyleLbl="node0" presStyleIdx="0" presStyleCnt="1" custAng="0" custScaleX="81579" custScaleY="80617" custLinFactNeighborX="6968" custLinFactNeighborY="-44179"/>
      <dgm:spPr/>
    </dgm:pt>
    <dgm:pt modelId="{4EE4983D-7108-42DE-9614-DB0CAF87B385}" type="pres">
      <dgm:prSet presAssocID="{F67D4A28-CF45-49A2-AC96-6239AB50D8AA}" presName="parTrans" presStyleLbl="bgSibTrans2D1" presStyleIdx="0" presStyleCnt="3" custAng="5633579" custFlipHor="1" custScaleX="57632" custLinFactNeighborX="17912" custLinFactNeighborY="-76014"/>
      <dgm:spPr/>
    </dgm:pt>
    <dgm:pt modelId="{21D85C39-A212-4C58-97B5-6F51982B731E}" type="pres">
      <dgm:prSet presAssocID="{5B6D1710-6BDD-4F51-AD40-E7028410B2F2}" presName="node" presStyleLbl="node1" presStyleIdx="0" presStyleCnt="3" custScaleX="88085" custScaleY="87505" custRadScaleRad="79219" custRadScaleInc="-67462">
        <dgm:presLayoutVars>
          <dgm:bulletEnabled val="1"/>
        </dgm:presLayoutVars>
      </dgm:prSet>
      <dgm:spPr/>
    </dgm:pt>
    <dgm:pt modelId="{88577402-247D-43EC-9180-F25555744B12}" type="pres">
      <dgm:prSet presAssocID="{88CB6E9B-7450-45EF-84E7-F2D96576BCB5}" presName="parTrans" presStyleLbl="bgSibTrans2D1" presStyleIdx="1" presStyleCnt="3" custAng="10898076" custFlipHor="0" custScaleX="47803" custScaleY="109878" custLinFactNeighborX="816" custLinFactNeighborY="-76299"/>
      <dgm:spPr/>
    </dgm:pt>
    <dgm:pt modelId="{8787A0A5-DA51-4238-B2B9-DCC72C89F8EC}" type="pres">
      <dgm:prSet presAssocID="{4835DCFF-0908-4CB7-AA06-EE5D4E413F00}" presName="node" presStyleLbl="node1" presStyleIdx="1" presStyleCnt="3" custAng="0" custScaleX="82981" custScaleY="90229" custRadScaleRad="19559" custRadScaleInc="179036">
        <dgm:presLayoutVars>
          <dgm:bulletEnabled val="1"/>
        </dgm:presLayoutVars>
      </dgm:prSet>
      <dgm:spPr/>
    </dgm:pt>
    <dgm:pt modelId="{BD386E1F-E5D4-4126-B0EB-C6326D32FD8B}" type="pres">
      <dgm:prSet presAssocID="{F6EEB516-09FF-4FA3-BAE1-3B888720060C}" presName="parTrans" presStyleLbl="bgSibTrans2D1" presStyleIdx="2" presStyleCnt="3" custAng="16157783" custFlipHor="1" custScaleX="58060" custLinFactNeighborX="-17321" custLinFactNeighborY="-88710"/>
      <dgm:spPr/>
    </dgm:pt>
    <dgm:pt modelId="{CBF50BB0-CA8A-441D-BACB-BE48E8B8CE35}" type="pres">
      <dgm:prSet presAssocID="{3BEFD42C-1B8F-4E7D-BF4C-01EE38599BFD}" presName="node" presStyleLbl="node1" presStyleIdx="2" presStyleCnt="3" custScaleX="82582" custScaleY="85631" custRadScaleRad="108500" custRadScaleInc="63360">
        <dgm:presLayoutVars>
          <dgm:bulletEnabled val="1"/>
        </dgm:presLayoutVars>
      </dgm:prSet>
      <dgm:spPr/>
    </dgm:pt>
  </dgm:ptLst>
  <dgm:cxnLst>
    <dgm:cxn modelId="{510C7B04-4072-447A-B6A1-68654041B57C}" srcId="{D6DE8E55-D3FE-407D-AACE-1F661FB2943C}" destId="{4835DCFF-0908-4CB7-AA06-EE5D4E413F00}" srcOrd="1" destOrd="0" parTransId="{88CB6E9B-7450-45EF-84E7-F2D96576BCB5}" sibTransId="{7F9B6303-2463-4E10-B407-AD047188E81A}"/>
    <dgm:cxn modelId="{207CB50A-B8A3-4B3B-B128-F38F3A394DC4}" type="presOf" srcId="{D6DE8E55-D3FE-407D-AACE-1F661FB2943C}" destId="{460DFAFC-1D61-4FFB-93E4-39FF40EACF0D}" srcOrd="0" destOrd="0" presId="urn:microsoft.com/office/officeart/2005/8/layout/radial4"/>
    <dgm:cxn modelId="{5BEC4F1B-3BD8-4602-A3F1-0B77F62D4281}" type="presOf" srcId="{3BEFD42C-1B8F-4E7D-BF4C-01EE38599BFD}" destId="{CBF50BB0-CA8A-441D-BACB-BE48E8B8CE35}" srcOrd="0" destOrd="0" presId="urn:microsoft.com/office/officeart/2005/8/layout/radial4"/>
    <dgm:cxn modelId="{A8D02F1F-FC85-4A29-9C71-1E99FC00DF59}" type="presOf" srcId="{88CB6E9B-7450-45EF-84E7-F2D96576BCB5}" destId="{88577402-247D-43EC-9180-F25555744B12}" srcOrd="0" destOrd="0" presId="urn:microsoft.com/office/officeart/2005/8/layout/radial4"/>
    <dgm:cxn modelId="{085C7A29-FBEA-4EED-B9C1-CA5877E30E9D}" srcId="{B4BACB46-EC0B-4672-9080-4C2C9A899BF6}" destId="{D6DE8E55-D3FE-407D-AACE-1F661FB2943C}" srcOrd="0" destOrd="0" parTransId="{DE7874BF-CC45-48C6-B95D-7F04C020906A}" sibTransId="{456E81CD-90C6-4380-A4E9-9835A0F940CA}"/>
    <dgm:cxn modelId="{03107D3F-71BE-4F31-A029-E694E417EC4E}" srcId="{D6DE8E55-D3FE-407D-AACE-1F661FB2943C}" destId="{3BEFD42C-1B8F-4E7D-BF4C-01EE38599BFD}" srcOrd="2" destOrd="0" parTransId="{F6EEB516-09FF-4FA3-BAE1-3B888720060C}" sibTransId="{780BE3C9-A40E-47C2-9A4C-00769F83847C}"/>
    <dgm:cxn modelId="{4EAD7C4E-A782-43B4-8A5D-2949AFB77A35}" type="presOf" srcId="{4835DCFF-0908-4CB7-AA06-EE5D4E413F00}" destId="{8787A0A5-DA51-4238-B2B9-DCC72C89F8EC}" srcOrd="0" destOrd="0" presId="urn:microsoft.com/office/officeart/2005/8/layout/radial4"/>
    <dgm:cxn modelId="{68C07A50-AFFB-437E-A350-748D0A2240F0}" type="presOf" srcId="{F67D4A28-CF45-49A2-AC96-6239AB50D8AA}" destId="{4EE4983D-7108-42DE-9614-DB0CAF87B385}" srcOrd="0" destOrd="0" presId="urn:microsoft.com/office/officeart/2005/8/layout/radial4"/>
    <dgm:cxn modelId="{71A33592-033A-4368-8445-48F7A509D399}" type="presOf" srcId="{B4BACB46-EC0B-4672-9080-4C2C9A899BF6}" destId="{E418981D-73DA-4125-9D23-642053A6C9A0}" srcOrd="0" destOrd="0" presId="urn:microsoft.com/office/officeart/2005/8/layout/radial4"/>
    <dgm:cxn modelId="{C7EDDEBE-2752-4C48-A18A-BD8E54E808BE}" type="presOf" srcId="{5B6D1710-6BDD-4F51-AD40-E7028410B2F2}" destId="{21D85C39-A212-4C58-97B5-6F51982B731E}" srcOrd="0" destOrd="0" presId="urn:microsoft.com/office/officeart/2005/8/layout/radial4"/>
    <dgm:cxn modelId="{0D3C2EC3-38A5-4CF4-9104-2AC74B809D6A}" type="presOf" srcId="{F6EEB516-09FF-4FA3-BAE1-3B888720060C}" destId="{BD386E1F-E5D4-4126-B0EB-C6326D32FD8B}" srcOrd="0" destOrd="0" presId="urn:microsoft.com/office/officeart/2005/8/layout/radial4"/>
    <dgm:cxn modelId="{E6E4D5FA-43D8-4E81-A9A3-D4566ACD4F7A}" srcId="{D6DE8E55-D3FE-407D-AACE-1F661FB2943C}" destId="{5B6D1710-6BDD-4F51-AD40-E7028410B2F2}" srcOrd="0" destOrd="0" parTransId="{F67D4A28-CF45-49A2-AC96-6239AB50D8AA}" sibTransId="{0BE204DB-D577-4B57-99C0-B2AE7D436964}"/>
    <dgm:cxn modelId="{B74153B6-280D-4BFB-B775-EADE7C29DCDE}" type="presParOf" srcId="{E418981D-73DA-4125-9D23-642053A6C9A0}" destId="{460DFAFC-1D61-4FFB-93E4-39FF40EACF0D}" srcOrd="0" destOrd="0" presId="urn:microsoft.com/office/officeart/2005/8/layout/radial4"/>
    <dgm:cxn modelId="{5AFB187E-AC79-4D3D-9B52-D01C72FBA419}" type="presParOf" srcId="{E418981D-73DA-4125-9D23-642053A6C9A0}" destId="{4EE4983D-7108-42DE-9614-DB0CAF87B385}" srcOrd="1" destOrd="0" presId="urn:microsoft.com/office/officeart/2005/8/layout/radial4"/>
    <dgm:cxn modelId="{E2A67677-B59B-415A-8F54-EF151C1DDD31}" type="presParOf" srcId="{E418981D-73DA-4125-9D23-642053A6C9A0}" destId="{21D85C39-A212-4C58-97B5-6F51982B731E}" srcOrd="2" destOrd="0" presId="urn:microsoft.com/office/officeart/2005/8/layout/radial4"/>
    <dgm:cxn modelId="{B0882DC4-688F-4FEB-A585-019DAAF03D7B}" type="presParOf" srcId="{E418981D-73DA-4125-9D23-642053A6C9A0}" destId="{88577402-247D-43EC-9180-F25555744B12}" srcOrd="3" destOrd="0" presId="urn:microsoft.com/office/officeart/2005/8/layout/radial4"/>
    <dgm:cxn modelId="{FF6FB403-CD46-4229-83C2-19882500E14A}" type="presParOf" srcId="{E418981D-73DA-4125-9D23-642053A6C9A0}" destId="{8787A0A5-DA51-4238-B2B9-DCC72C89F8EC}" srcOrd="4" destOrd="0" presId="urn:microsoft.com/office/officeart/2005/8/layout/radial4"/>
    <dgm:cxn modelId="{B6166625-D59E-41A3-8AEE-A9742D96AFF2}" type="presParOf" srcId="{E418981D-73DA-4125-9D23-642053A6C9A0}" destId="{BD386E1F-E5D4-4126-B0EB-C6326D32FD8B}" srcOrd="5" destOrd="0" presId="urn:microsoft.com/office/officeart/2005/8/layout/radial4"/>
    <dgm:cxn modelId="{D4CCD244-DF0C-440B-9EAD-89944E82BD3E}" type="presParOf" srcId="{E418981D-73DA-4125-9D23-642053A6C9A0}" destId="{CBF50BB0-CA8A-441D-BACB-BE48E8B8CE3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DFAFC-1D61-4FFB-93E4-39FF40EACF0D}">
      <dsp:nvSpPr>
        <dsp:cNvPr id="0" name=""/>
        <dsp:cNvSpPr/>
      </dsp:nvSpPr>
      <dsp:spPr>
        <a:xfrm>
          <a:off x="4524375" y="416954"/>
          <a:ext cx="2130133" cy="21050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6100" kern="1200" dirty="0">
              <a:latin typeface="NikoshBAN" panose="02000000000000000000" pitchFamily="2" charset="0"/>
              <a:cs typeface="NikoshBAN" panose="02000000000000000000" pitchFamily="2" charset="0"/>
            </a:rPr>
            <a:t>ত্রিভুজ</a:t>
          </a:r>
          <a:endParaRPr lang="en-US" sz="6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36326" y="725226"/>
        <a:ext cx="1506231" cy="1488470"/>
      </dsp:txXfrm>
    </dsp:sp>
    <dsp:sp modelId="{4EE4983D-7108-42DE-9614-DB0CAF87B385}">
      <dsp:nvSpPr>
        <dsp:cNvPr id="0" name=""/>
        <dsp:cNvSpPr/>
      </dsp:nvSpPr>
      <dsp:spPr>
        <a:xfrm rot="7923364" flipH="1">
          <a:off x="3205203" y="2622576"/>
          <a:ext cx="1910706" cy="74417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D85C39-A212-4C58-97B5-6F51982B731E}">
      <dsp:nvSpPr>
        <dsp:cNvPr id="0" name=""/>
        <dsp:cNvSpPr/>
      </dsp:nvSpPr>
      <dsp:spPr>
        <a:xfrm>
          <a:off x="1321622" y="3883497"/>
          <a:ext cx="2185013" cy="17365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3345" tIns="93345" rIns="93345" bIns="9334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900" kern="1200" dirty="0">
              <a:latin typeface="NikoshBAN" panose="02000000000000000000" pitchFamily="2" charset="0"/>
              <a:cs typeface="NikoshBAN" panose="02000000000000000000" pitchFamily="2" charset="0"/>
            </a:rPr>
            <a:t>সমবাহু ত্রিভুজ</a:t>
          </a:r>
          <a:endParaRPr lang="en-US" sz="4900" kern="1200" dirty="0"/>
        </a:p>
      </dsp:txBody>
      <dsp:txXfrm>
        <a:off x="1372482" y="3934357"/>
        <a:ext cx="2083293" cy="1634780"/>
      </dsp:txXfrm>
    </dsp:sp>
    <dsp:sp modelId="{88577402-247D-43EC-9180-F25555744B12}">
      <dsp:nvSpPr>
        <dsp:cNvPr id="0" name=""/>
        <dsp:cNvSpPr/>
      </dsp:nvSpPr>
      <dsp:spPr>
        <a:xfrm rot="16125783">
          <a:off x="5225070" y="2690146"/>
          <a:ext cx="982730" cy="81768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87A0A5-DA51-4238-B2B9-DCC72C89F8EC}">
      <dsp:nvSpPr>
        <dsp:cNvPr id="0" name=""/>
        <dsp:cNvSpPr/>
      </dsp:nvSpPr>
      <dsp:spPr>
        <a:xfrm>
          <a:off x="4721952" y="3798109"/>
          <a:ext cx="2058404" cy="1790557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3345" tIns="93345" rIns="93345" bIns="9334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900" kern="1200" dirty="0">
              <a:latin typeface="NikoshBAN" panose="02000000000000000000" pitchFamily="2" charset="0"/>
              <a:cs typeface="NikoshBAN" panose="02000000000000000000" pitchFamily="2" charset="0"/>
            </a:rPr>
            <a:t>সমদ্বিবাহু ত্রিভুজ</a:t>
          </a:r>
          <a:endParaRPr lang="en-US" sz="4900" kern="1200" dirty="0"/>
        </a:p>
      </dsp:txBody>
      <dsp:txXfrm>
        <a:off x="4774396" y="3850553"/>
        <a:ext cx="1953516" cy="1685669"/>
      </dsp:txXfrm>
    </dsp:sp>
    <dsp:sp modelId="{BD386E1F-E5D4-4126-B0EB-C6326D32FD8B}">
      <dsp:nvSpPr>
        <dsp:cNvPr id="0" name=""/>
        <dsp:cNvSpPr/>
      </dsp:nvSpPr>
      <dsp:spPr>
        <a:xfrm rot="2748546" flipH="1">
          <a:off x="6114190" y="2488270"/>
          <a:ext cx="1921346" cy="74417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BF50BB0-CA8A-441D-BACB-BE48E8B8CE35}">
      <dsp:nvSpPr>
        <dsp:cNvPr id="0" name=""/>
        <dsp:cNvSpPr/>
      </dsp:nvSpPr>
      <dsp:spPr>
        <a:xfrm>
          <a:off x="7795950" y="3838693"/>
          <a:ext cx="2048507" cy="1699311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3345" tIns="93345" rIns="93345" bIns="9334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900" kern="1200" dirty="0">
              <a:latin typeface="NikoshBAN" panose="02000000000000000000" pitchFamily="2" charset="0"/>
              <a:cs typeface="NikoshBAN" panose="02000000000000000000" pitchFamily="2" charset="0"/>
            </a:rPr>
            <a:t>বিষমবাহু ত্রিভুজ</a:t>
          </a:r>
          <a:endParaRPr lang="en-US" sz="4900" kern="1200" dirty="0"/>
        </a:p>
      </dsp:txBody>
      <dsp:txXfrm>
        <a:off x="7845721" y="3888464"/>
        <a:ext cx="1948965" cy="1599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6FA36-43B2-4B71-9E6E-CF6EB3733732}" type="datetimeFigureOut">
              <a:rPr lang="en-US" smtClean="0"/>
              <a:t>16-Apr-20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B5FF0-B70A-4555-83BE-E54AC37B3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63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রর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296AE-4770-4AD8-A764-CDE6E3CCAE1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1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53AEB-D913-490E-8649-A54CF1422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3FBB50-E162-4936-BE8F-C8A79241D0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FF5F9-15E4-4637-97AC-01F6A1143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B3D8-6C66-43A5-A10D-ABF8283CC81D}" type="datetimeFigureOut">
              <a:rPr lang="en-US" smtClean="0"/>
              <a:t>16-Apr-20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D5B0E-794B-4F45-9820-5016656EE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BDEA1-6C36-4F73-B609-570FE9026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8826-C9B0-4B6F-9A33-BB59E4018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13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6C3E1-53FC-47A5-8E77-25DB2736A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AF6865-B7F2-4F38-BE66-DF250DF6C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7FC00-ADD4-402F-B46D-BF710D692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B3D8-6C66-43A5-A10D-ABF8283CC81D}" type="datetimeFigureOut">
              <a:rPr lang="en-US" smtClean="0"/>
              <a:t>16-Apr-20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E767E-54A3-4F3D-A651-6B274FF4F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E5FA9-D63B-4BA6-8705-77E5543F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8826-C9B0-4B6F-9A33-BB59E4018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71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7671D1-2DC2-45FE-9195-8E5B957EC8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0AACEB-A2D9-49ED-A892-8B9732E5D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75506-3132-44D3-8286-4A04A4794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B3D8-6C66-43A5-A10D-ABF8283CC81D}" type="datetimeFigureOut">
              <a:rPr lang="en-US" smtClean="0"/>
              <a:t>16-Apr-20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05CAD-D1BC-4266-A727-ED455F9FE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C835A-88D5-4EED-882A-BF77A3AA4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8826-C9B0-4B6F-9A33-BB59E4018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34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53865-A97F-42F0-8FF0-12B7EFB9D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40130-D7FF-4DF8-B470-B2271B6FB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9900B-D0FC-4296-9CCC-485DA913A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B3D8-6C66-43A5-A10D-ABF8283CC81D}" type="datetimeFigureOut">
              <a:rPr lang="en-US" smtClean="0"/>
              <a:t>16-Apr-20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25370-28AD-4F04-8D68-CBE6FA1C4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B47F2-2D53-4D26-BB69-B6943AA1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8826-C9B0-4B6F-9A33-BB59E4018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52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271AD-95AB-4457-91A5-DB2348B2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B928C-FBA3-46E8-94FF-60211BBC2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F5986-49D4-4600-82C3-2E1CED11B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B3D8-6C66-43A5-A10D-ABF8283CC81D}" type="datetimeFigureOut">
              <a:rPr lang="en-US" smtClean="0"/>
              <a:t>16-Apr-20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5A819-2EAF-4B87-941C-C52496B6B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AB2C7-76F6-42A8-B405-8F7B20854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8826-C9B0-4B6F-9A33-BB59E4018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41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7BE34-F091-4C5A-A5BA-7058239CE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4718C-BE31-4BC2-99CE-1AABC336C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78833F-D43F-43A9-9DA6-80538D034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1B6802-3CCF-4980-9447-6AFB1DF3B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B3D8-6C66-43A5-A10D-ABF8283CC81D}" type="datetimeFigureOut">
              <a:rPr lang="en-US" smtClean="0"/>
              <a:t>16-Apr-20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E57BE-F157-4C92-AAD0-A75BF48A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7FABDD-25DD-486D-9835-89066629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8826-C9B0-4B6F-9A33-BB59E4018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96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740A4-F20C-4142-A6A6-53780EE0E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B63CF-5A57-4C17-8FE9-354097028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380287-CFE4-41EC-8E01-4E4D635DD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82EAA7-9A6E-45E7-9E8A-F738E2B4EF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AE59CC-4F7B-41FA-9F5B-333F6AF3DA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DDBE0F-04B8-4D86-9203-4F414B39F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B3D8-6C66-43A5-A10D-ABF8283CC81D}" type="datetimeFigureOut">
              <a:rPr lang="en-US" smtClean="0"/>
              <a:t>16-Apr-20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097ABB-C648-43CB-8726-8C2EB1960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9D84C7-DC4A-435D-A0E2-6B604DC82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8826-C9B0-4B6F-9A33-BB59E4018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72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0F819-6024-471F-970F-13E32B228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B5E3D8-CE56-4335-B2C6-3497D558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B3D8-6C66-43A5-A10D-ABF8283CC81D}" type="datetimeFigureOut">
              <a:rPr lang="en-US" smtClean="0"/>
              <a:t>16-Apr-20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E5797A-9F9B-41BF-9831-38FB86E53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92B730-A929-4DCA-B6E6-7A343124A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8826-C9B0-4B6F-9A33-BB59E4018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85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BFAB81-FA40-46EE-B6CB-5274BC81A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B3D8-6C66-43A5-A10D-ABF8283CC81D}" type="datetimeFigureOut">
              <a:rPr lang="en-US" smtClean="0"/>
              <a:t>16-Apr-20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25079-7494-454C-ACCC-6D6AF8DAB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5AB95F-7068-4519-B64F-D098F864F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8826-C9B0-4B6F-9A33-BB59E4018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3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00805-C876-4857-AE8B-24CAE042B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54DDB-7C30-44B8-9FA5-9A8BF3385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C6CF1-9F32-4D05-82A6-0111DB49E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A7B27-4D01-430F-B909-47C0FAEA6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B3D8-6C66-43A5-A10D-ABF8283CC81D}" type="datetimeFigureOut">
              <a:rPr lang="en-US" smtClean="0"/>
              <a:t>16-Apr-20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CF465-AE7C-4DC3-AB27-F994D84DD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FE4FCF-DC3B-4CC3-BA68-649138668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8826-C9B0-4B6F-9A33-BB59E4018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53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CACD6-BFCC-457A-8157-86746B6FA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D96530-4E73-4191-B6DC-F2B0601A07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AE4A11-583F-400F-ABF5-E54A29F88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58349-713A-43F6-B917-C1485CB1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B3D8-6C66-43A5-A10D-ABF8283CC81D}" type="datetimeFigureOut">
              <a:rPr lang="en-US" smtClean="0"/>
              <a:t>16-Apr-20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90C1A9-E12B-48EF-AD10-D07081170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667AD0-A3A0-4306-A98C-35EF45B32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28826-C9B0-4B6F-9A33-BB59E4018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3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F5F525-E70F-45DC-8358-57A2764EF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E8C67-39DA-4048-9617-BB35B21B7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78891-A0C5-404B-B91F-5D2F6B2FE3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0B3D8-6C66-43A5-A10D-ABF8283CC81D}" type="datetimeFigureOut">
              <a:rPr lang="en-US" smtClean="0"/>
              <a:t>16-Apr-20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32A58-65A7-4F04-89AF-BC606062AA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39721-7F39-4737-8EFA-D681638CB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28826-C9B0-4B6F-9A33-BB59E4018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0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59" y="3855027"/>
            <a:ext cx="2857500" cy="1143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959" y="378985"/>
            <a:ext cx="2000251" cy="17713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514600"/>
            <a:ext cx="3629891" cy="1828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7A729BC-CD22-499F-BD02-2DF653F8148A}"/>
              </a:ext>
            </a:extLst>
          </p:cNvPr>
          <p:cNvSpPr/>
          <p:nvPr/>
        </p:nvSpPr>
        <p:spPr>
          <a:xfrm>
            <a:off x="803564" y="1094509"/>
            <a:ext cx="6594763" cy="155738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perspectiveRelaxedModerately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bn-BD" sz="8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শুভ সকাল</a:t>
            </a:r>
            <a:endParaRPr lang="en-US" sz="88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787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37871" y="456193"/>
            <a:ext cx="2920992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000" b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IN" sz="6000" b="1" u="sng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6000" b="1" u="sng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10486" y="6006905"/>
            <a:ext cx="590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31371" y="3144583"/>
            <a:ext cx="84942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Ø"/>
            </a:pP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বইয়ের চিত্রগুলি থেকে স্কেলের সাহায্যে দৈর্ঘ্য পরিমাপ করে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গুলি আলাদা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রো।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243147-B32F-4B66-BCA9-352FF0535A95}"/>
              </a:ext>
            </a:extLst>
          </p:cNvPr>
          <p:cNvSpPr/>
          <p:nvPr/>
        </p:nvSpPr>
        <p:spPr>
          <a:xfrm>
            <a:off x="104931" y="87202"/>
            <a:ext cx="11997128" cy="6653616"/>
          </a:xfrm>
          <a:prstGeom prst="rect">
            <a:avLst/>
          </a:prstGeom>
          <a:noFill/>
          <a:ln w="57150">
            <a:solidFill>
              <a:srgbClr val="A20A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062FA9-702A-4D59-8F9D-0AC1445A6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60" y="207285"/>
            <a:ext cx="3543708" cy="26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6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C1C6892C-937F-4ECD-996A-397080B7C0B0}"/>
              </a:ext>
            </a:extLst>
          </p:cNvPr>
          <p:cNvSpPr txBox="1"/>
          <p:nvPr/>
        </p:nvSpPr>
        <p:spPr>
          <a:xfrm>
            <a:off x="2737872" y="3242504"/>
            <a:ext cx="7125297" cy="769441"/>
          </a:xfrm>
          <a:prstGeom prst="rect">
            <a:avLst/>
          </a:prstGeom>
          <a:solidFill>
            <a:srgbClr val="FF0000"/>
          </a:solidFill>
          <a:ln w="38100">
            <a:solidFill>
              <a:srgbClr val="A20AF6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400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আমরা ১৫৬ পৃষ্ঠায় যাই ... </a:t>
            </a:r>
            <a:r>
              <a:rPr lang="bn-IN" sz="4400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accent4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3E1DF2-0F37-4F45-AB8B-B1E8537537AE}"/>
              </a:ext>
            </a:extLst>
          </p:cNvPr>
          <p:cNvSpPr txBox="1"/>
          <p:nvPr/>
        </p:nvSpPr>
        <p:spPr>
          <a:xfrm>
            <a:off x="1371874" y="155184"/>
            <a:ext cx="9558847" cy="707886"/>
          </a:xfrm>
          <a:prstGeom prst="rect">
            <a:avLst/>
          </a:prstGeom>
          <a:solidFill>
            <a:srgbClr val="BD03B4"/>
          </a:solidFill>
          <a:ln w="38100">
            <a:solidFill>
              <a:srgbClr val="A20AF6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 মেপে আমরা ত্রিভুজগুলির যে বৈশিষ্ট্য পেলাম..</a:t>
            </a:r>
            <a:endParaRPr lang="en-US" sz="2800" dirty="0">
              <a:solidFill>
                <a:schemeClr val="accent4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DD40CA-429B-435B-86D2-231980304F84}"/>
              </a:ext>
            </a:extLst>
          </p:cNvPr>
          <p:cNvGrpSpPr/>
          <p:nvPr/>
        </p:nvGrpSpPr>
        <p:grpSpPr>
          <a:xfrm>
            <a:off x="3477410" y="1308249"/>
            <a:ext cx="5976721" cy="4403637"/>
            <a:chOff x="2069125" y="1400606"/>
            <a:chExt cx="5976721" cy="440363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2FAA2E5-BF1B-49B2-8EE9-B30D42134D55}"/>
                </a:ext>
              </a:extLst>
            </p:cNvPr>
            <p:cNvSpPr txBox="1"/>
            <p:nvPr/>
          </p:nvSpPr>
          <p:spPr>
            <a:xfrm>
              <a:off x="2082019" y="1400606"/>
              <a:ext cx="1716258" cy="1200329"/>
            </a:xfrm>
            <a:prstGeom prst="rect">
              <a:avLst/>
            </a:prstGeom>
            <a:solidFill>
              <a:srgbClr val="0070C0"/>
            </a:solidFill>
            <a:ln w="38100">
              <a:solidFill>
                <a:srgbClr val="A20AF6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36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ত্রিভুজ খ </a:t>
              </a:r>
            </a:p>
            <a:p>
              <a:r>
                <a:rPr lang="bn-BD" sz="36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ত্রিভুজ চ  </a:t>
              </a:r>
              <a:r>
                <a:rPr lang="bn-IN" sz="36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90DA0D-A217-4EC0-A571-FE6E8F2D1264}"/>
                </a:ext>
              </a:extLst>
            </p:cNvPr>
            <p:cNvSpPr txBox="1"/>
            <p:nvPr/>
          </p:nvSpPr>
          <p:spPr>
            <a:xfrm>
              <a:off x="4715905" y="1677603"/>
              <a:ext cx="3329938" cy="646331"/>
            </a:xfrm>
            <a:prstGeom prst="rect">
              <a:avLst/>
            </a:prstGeom>
            <a:solidFill>
              <a:srgbClr val="0070C0"/>
            </a:solidFill>
            <a:ln w="38100">
              <a:solidFill>
                <a:srgbClr val="A20AF6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36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তিনটি বাহু সমান   </a:t>
              </a:r>
              <a:r>
                <a:rPr lang="bn-IN" sz="36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69F9357D-546B-4C50-AEC7-CCBD8615C5D1}"/>
                </a:ext>
              </a:extLst>
            </p:cNvPr>
            <p:cNvSpPr/>
            <p:nvPr/>
          </p:nvSpPr>
          <p:spPr>
            <a:xfrm>
              <a:off x="3989805" y="1926659"/>
              <a:ext cx="534572" cy="14822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E2BED5-3085-472C-A635-245CBD75C384}"/>
                </a:ext>
              </a:extLst>
            </p:cNvPr>
            <p:cNvSpPr txBox="1"/>
            <p:nvPr/>
          </p:nvSpPr>
          <p:spPr>
            <a:xfrm>
              <a:off x="2069125" y="3015856"/>
              <a:ext cx="1716258" cy="1200329"/>
            </a:xfrm>
            <a:prstGeom prst="rect">
              <a:avLst/>
            </a:prstGeom>
            <a:solidFill>
              <a:srgbClr val="0070C0"/>
            </a:solidFill>
            <a:ln w="38100">
              <a:solidFill>
                <a:srgbClr val="A20AF6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36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ত্রিভুজ ক </a:t>
              </a:r>
            </a:p>
            <a:p>
              <a:r>
                <a:rPr lang="bn-BD" sz="36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ত্রিভুজ ঙ  </a:t>
              </a:r>
              <a:r>
                <a:rPr lang="bn-IN" sz="36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8D425B-876B-4254-874A-8638C8D35C2D}"/>
                </a:ext>
              </a:extLst>
            </p:cNvPr>
            <p:cNvSpPr txBox="1"/>
            <p:nvPr/>
          </p:nvSpPr>
          <p:spPr>
            <a:xfrm>
              <a:off x="4715904" y="3400053"/>
              <a:ext cx="3329939" cy="646331"/>
            </a:xfrm>
            <a:prstGeom prst="rect">
              <a:avLst/>
            </a:prstGeom>
            <a:solidFill>
              <a:srgbClr val="0070C0"/>
            </a:solidFill>
            <a:ln w="38100">
              <a:solidFill>
                <a:srgbClr val="A20AF6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36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দুইটি বাহু সমান </a:t>
              </a:r>
              <a:endPara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07ACD46E-18AD-490F-BE22-F5CBAE473433}"/>
                </a:ext>
              </a:extLst>
            </p:cNvPr>
            <p:cNvSpPr/>
            <p:nvPr/>
          </p:nvSpPr>
          <p:spPr>
            <a:xfrm>
              <a:off x="4037428" y="5118867"/>
              <a:ext cx="534572" cy="14822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50186B15-DEB8-49E3-BD30-E7E4FA29E584}"/>
                </a:ext>
              </a:extLst>
            </p:cNvPr>
            <p:cNvSpPr/>
            <p:nvPr/>
          </p:nvSpPr>
          <p:spPr>
            <a:xfrm>
              <a:off x="3989805" y="3574998"/>
              <a:ext cx="534572" cy="14822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D78F1C4-F3BA-4FF9-812A-05D113771B6B}"/>
                </a:ext>
              </a:extLst>
            </p:cNvPr>
            <p:cNvSpPr txBox="1"/>
            <p:nvPr/>
          </p:nvSpPr>
          <p:spPr>
            <a:xfrm>
              <a:off x="4715906" y="4880912"/>
              <a:ext cx="3329940" cy="646331"/>
            </a:xfrm>
            <a:prstGeom prst="rect">
              <a:avLst/>
            </a:prstGeom>
            <a:solidFill>
              <a:srgbClr val="0070C0"/>
            </a:solidFill>
            <a:ln w="38100">
              <a:solidFill>
                <a:srgbClr val="A20AF6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36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তিনটি বাহুই অসমান   </a:t>
              </a:r>
              <a:r>
                <a:rPr lang="bn-IN" sz="36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38C3931-F124-47A7-B694-41FD9D0D832E}"/>
                </a:ext>
              </a:extLst>
            </p:cNvPr>
            <p:cNvSpPr txBox="1"/>
            <p:nvPr/>
          </p:nvSpPr>
          <p:spPr>
            <a:xfrm>
              <a:off x="2069125" y="4603914"/>
              <a:ext cx="1716258" cy="1200329"/>
            </a:xfrm>
            <a:prstGeom prst="rect">
              <a:avLst/>
            </a:prstGeom>
            <a:solidFill>
              <a:srgbClr val="0070C0"/>
            </a:solidFill>
            <a:ln w="38100">
              <a:solidFill>
                <a:srgbClr val="A20AF6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36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ত্রিভুজ গ </a:t>
              </a:r>
            </a:p>
            <a:p>
              <a:r>
                <a:rPr lang="bn-BD" sz="36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ত্রিভুজ ঘ  </a:t>
              </a:r>
              <a:r>
                <a:rPr lang="bn-IN" sz="36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5EC3AF1-1488-4D7B-9879-ABC56587EFB8}"/>
              </a:ext>
            </a:extLst>
          </p:cNvPr>
          <p:cNvSpPr/>
          <p:nvPr/>
        </p:nvSpPr>
        <p:spPr>
          <a:xfrm>
            <a:off x="64957" y="56308"/>
            <a:ext cx="12062085" cy="6763895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6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759E34-6B6F-4B78-8626-342EF310F288}"/>
              </a:ext>
            </a:extLst>
          </p:cNvPr>
          <p:cNvSpPr/>
          <p:nvPr/>
        </p:nvSpPr>
        <p:spPr>
          <a:xfrm>
            <a:off x="64957" y="56308"/>
            <a:ext cx="12062085" cy="6763895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BDAFDE8-3813-4F8B-8C25-F7B39F3444FE}"/>
              </a:ext>
            </a:extLst>
          </p:cNvPr>
          <p:cNvSpPr txBox="1"/>
          <p:nvPr/>
        </p:nvSpPr>
        <p:spPr>
          <a:xfrm>
            <a:off x="1376456" y="165230"/>
            <a:ext cx="9849525" cy="707886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আমরা ত্রিভুজগুলির বাহু ও কোণ পরিমাপ করে দেখি ...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289" y="2472769"/>
            <a:ext cx="3138678" cy="33076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97006" y="2351421"/>
            <a:ext cx="504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4304901" y="5255491"/>
            <a:ext cx="543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খ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96682" y="5303376"/>
            <a:ext cx="595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গ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95954" y="165230"/>
            <a:ext cx="3123028" cy="707886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সমবাহু ত্রিভুজ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042" y="1599534"/>
            <a:ext cx="2573677" cy="523220"/>
          </a:xfrm>
          <a:prstGeom prst="rect">
            <a:avLst/>
          </a:prstGeom>
          <a:solidFill>
            <a:schemeClr val="bg2">
              <a:lumMod val="25000"/>
            </a:schemeClr>
          </a:solidFill>
          <a:ln w="38100">
            <a:solidFill>
              <a:srgbClr val="A20AF6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 বাহু = ৬ সেমি </a:t>
            </a:r>
            <a:endParaRPr lang="en-US" sz="2400" dirty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8791" y="2229375"/>
            <a:ext cx="2573677" cy="523220"/>
          </a:xfrm>
          <a:prstGeom prst="rect">
            <a:avLst/>
          </a:prstGeom>
          <a:solidFill>
            <a:schemeClr val="bg2">
              <a:lumMod val="25000"/>
            </a:schemeClr>
          </a:solidFill>
          <a:ln w="38100">
            <a:solidFill>
              <a:srgbClr val="A20AF6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বাহু = ৬ সেমি </a:t>
            </a:r>
            <a:endParaRPr lang="en-US" sz="2400" dirty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8791" y="2865507"/>
            <a:ext cx="2573677" cy="523220"/>
          </a:xfrm>
          <a:prstGeom prst="rect">
            <a:avLst/>
          </a:prstGeom>
          <a:solidFill>
            <a:schemeClr val="bg2">
              <a:lumMod val="25000"/>
            </a:schemeClr>
          </a:solidFill>
          <a:ln w="38100">
            <a:solidFill>
              <a:srgbClr val="A20AF6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বাহু = ৬ সেমি </a:t>
            </a:r>
            <a:r>
              <a:rPr lang="bn-IN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E84FD86-D50D-4F25-85B4-F05B22BB2DF3}"/>
              </a:ext>
            </a:extLst>
          </p:cNvPr>
          <p:cNvGrpSpPr/>
          <p:nvPr/>
        </p:nvGrpSpPr>
        <p:grpSpPr>
          <a:xfrm rot="8831508">
            <a:off x="3485744" y="4424520"/>
            <a:ext cx="9530994" cy="3294796"/>
            <a:chOff x="1860403" y="612987"/>
            <a:chExt cx="10067794" cy="303783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AFF6F00-6F5B-4BBC-8B2F-E5746C3B7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752930">
              <a:off x="1860403" y="612987"/>
              <a:ext cx="10067794" cy="1345207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A592B81-63E1-4FD6-A2AB-F93BCA2FBED7}"/>
                </a:ext>
              </a:extLst>
            </p:cNvPr>
            <p:cNvGrpSpPr/>
            <p:nvPr/>
          </p:nvGrpSpPr>
          <p:grpSpPr>
            <a:xfrm rot="12797823">
              <a:off x="10110367" y="3268420"/>
              <a:ext cx="954942" cy="382403"/>
              <a:chOff x="8251682" y="4487772"/>
              <a:chExt cx="1251524" cy="550428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E4E1B82A-D3DF-4A8F-9E09-DCCB20D45E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6885"/>
              <a:stretch/>
            </p:blipFill>
            <p:spPr>
              <a:xfrm rot="16200000">
                <a:off x="8508729" y="4268496"/>
                <a:ext cx="479509" cy="993604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B001AE8-C2D6-4739-87F7-6AB2D3161565}"/>
                  </a:ext>
                </a:extLst>
              </p:cNvPr>
              <p:cNvSpPr txBox="1"/>
              <p:nvPr/>
            </p:nvSpPr>
            <p:spPr>
              <a:xfrm>
                <a:off x="8559761" y="4487772"/>
                <a:ext cx="943445" cy="550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cm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5A1ED03-FC22-4468-BBDA-6CAE8E6F882E}"/>
              </a:ext>
            </a:extLst>
          </p:cNvPr>
          <p:cNvGrpSpPr/>
          <p:nvPr/>
        </p:nvGrpSpPr>
        <p:grpSpPr>
          <a:xfrm rot="15944866">
            <a:off x="-1464957" y="3732688"/>
            <a:ext cx="9742256" cy="3399023"/>
            <a:chOff x="1842880" y="665385"/>
            <a:chExt cx="10290955" cy="3133936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D32E7DD-B45E-4EA7-A108-6CF7134CB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752930">
              <a:off x="1842880" y="665385"/>
              <a:ext cx="10290955" cy="1345207"/>
            </a:xfrm>
            <a:prstGeom prst="rect">
              <a:avLst/>
            </a:prstGeom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186BFE7-FB76-487D-B7E8-62993A7F494E}"/>
                </a:ext>
              </a:extLst>
            </p:cNvPr>
            <p:cNvGrpSpPr/>
            <p:nvPr/>
          </p:nvGrpSpPr>
          <p:grpSpPr>
            <a:xfrm rot="12797823">
              <a:off x="10461970" y="3414338"/>
              <a:ext cx="751866" cy="384983"/>
              <a:chOff x="8004926" y="4506403"/>
              <a:chExt cx="985379" cy="554141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76BD5A79-F029-452B-A787-714BF6B2BC9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6885"/>
              <a:stretch/>
            </p:blipFill>
            <p:spPr>
              <a:xfrm rot="16200000">
                <a:off x="8214859" y="4371101"/>
                <a:ext cx="479510" cy="899375"/>
              </a:xfrm>
              <a:prstGeom prst="rect">
                <a:avLst/>
              </a:prstGeom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173E003-52A2-4A6A-A5A9-43474B997071}"/>
                  </a:ext>
                </a:extLst>
              </p:cNvPr>
              <p:cNvSpPr txBox="1"/>
              <p:nvPr/>
            </p:nvSpPr>
            <p:spPr>
              <a:xfrm>
                <a:off x="8113979" y="4506403"/>
                <a:ext cx="876326" cy="490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cm</a:t>
                </a: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CEE3B46-26FF-4D02-8A11-98C5B5C911AA}"/>
              </a:ext>
            </a:extLst>
          </p:cNvPr>
          <p:cNvGrpSpPr/>
          <p:nvPr/>
        </p:nvGrpSpPr>
        <p:grpSpPr>
          <a:xfrm rot="1720510">
            <a:off x="2295161" y="-353514"/>
            <a:ext cx="9693275" cy="3326019"/>
            <a:chOff x="1775024" y="667575"/>
            <a:chExt cx="10239215" cy="3066624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0B5DF05-930F-4666-8613-AD223B9D7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752930">
              <a:off x="1775024" y="667575"/>
              <a:ext cx="10239215" cy="1345207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EFC1A26-DD9D-41C1-91E5-86BC935EAECB}"/>
                </a:ext>
              </a:extLst>
            </p:cNvPr>
            <p:cNvGrpSpPr/>
            <p:nvPr/>
          </p:nvGrpSpPr>
          <p:grpSpPr>
            <a:xfrm rot="12797823">
              <a:off x="10125817" y="3342079"/>
              <a:ext cx="1005797" cy="392120"/>
              <a:chOff x="8117085" y="4418611"/>
              <a:chExt cx="1318173" cy="564414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2958AF84-42C4-478E-915E-3CE50D64F4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6885"/>
              <a:stretch/>
            </p:blipFill>
            <p:spPr>
              <a:xfrm rot="16200000">
                <a:off x="8374132" y="4246469"/>
                <a:ext cx="479509" cy="993603"/>
              </a:xfrm>
              <a:prstGeom prst="rect">
                <a:avLst/>
              </a:prstGeom>
            </p:spPr>
          </p:pic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048B323-80CA-48F6-AA5D-3C53501F64E8}"/>
                  </a:ext>
                </a:extLst>
              </p:cNvPr>
              <p:cNvSpPr txBox="1"/>
              <p:nvPr/>
            </p:nvSpPr>
            <p:spPr>
              <a:xfrm>
                <a:off x="8410764" y="4418611"/>
                <a:ext cx="1024494" cy="490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cm</a:t>
                </a:r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7616366" y="4189998"/>
            <a:ext cx="4369735" cy="1815882"/>
          </a:xfrm>
          <a:prstGeom prst="rect">
            <a:avLst/>
          </a:prstGeom>
          <a:solidFill>
            <a:srgbClr val="EC2FF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সমবাহু ত্রিভুজের বৈশি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ষ্ট্যঃ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 বাহু সমান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 কোণ সমান এবং এরা প্রত্যেকেই ৬০ ডিগ্রী               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D5D8023-DAC6-443D-8916-9DB1D386211C}"/>
              </a:ext>
            </a:extLst>
          </p:cNvPr>
          <p:cNvSpPr txBox="1"/>
          <p:nvPr/>
        </p:nvSpPr>
        <p:spPr>
          <a:xfrm>
            <a:off x="7624760" y="1854235"/>
            <a:ext cx="4369735" cy="1446550"/>
          </a:xfrm>
          <a:prstGeom prst="rect">
            <a:avLst/>
          </a:prstGeom>
          <a:solidFill>
            <a:schemeClr val="tx2">
              <a:lumMod val="5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চাঁদার সাহায্যে কোণগুলি পরিমাপ করি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BBCC7E-A8D8-439C-8714-849CE62BE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218" y="3300785"/>
            <a:ext cx="5991029" cy="334862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548E04A-668E-48F0-8E5E-FC20C8572598}"/>
              </a:ext>
            </a:extLst>
          </p:cNvPr>
          <p:cNvGrpSpPr/>
          <p:nvPr/>
        </p:nvGrpSpPr>
        <p:grpSpPr>
          <a:xfrm>
            <a:off x="9279275" y="2550167"/>
            <a:ext cx="2520245" cy="707886"/>
            <a:chOff x="8071723" y="1398442"/>
            <a:chExt cx="2764588" cy="77932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A4541C6-8A36-47A2-B4AF-8AE994BC7AF0}"/>
                </a:ext>
              </a:extLst>
            </p:cNvPr>
            <p:cNvSpPr txBox="1"/>
            <p:nvPr/>
          </p:nvSpPr>
          <p:spPr>
            <a:xfrm>
              <a:off x="8071723" y="1398442"/>
              <a:ext cx="2764588" cy="77932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57150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bn-BD" sz="40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</a:t>
              </a:r>
              <a:r>
                <a:rPr lang="bn-BD" sz="36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 = ৬০˙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E38E5D6-4B58-4B22-B65F-4C64873609B2}"/>
                </a:ext>
              </a:extLst>
            </p:cNvPr>
            <p:cNvGrpSpPr/>
            <p:nvPr/>
          </p:nvGrpSpPr>
          <p:grpSpPr>
            <a:xfrm>
              <a:off x="8479780" y="1557019"/>
              <a:ext cx="341328" cy="363490"/>
              <a:chOff x="7257206" y="2386238"/>
              <a:chExt cx="262339" cy="458736"/>
            </a:xfrm>
          </p:grpSpPr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A58A64AE-87D8-437B-9F4C-5954B785F5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57206" y="2386238"/>
                <a:ext cx="244865" cy="458736"/>
              </a:xfrm>
              <a:prstGeom prst="line">
                <a:avLst/>
              </a:prstGeom>
              <a:ln w="381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F67FBC1-1BE7-4FD4-9623-F55FD4CF25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7206" y="2840805"/>
                <a:ext cx="262339" cy="0"/>
              </a:xfrm>
              <a:prstGeom prst="line">
                <a:avLst/>
              </a:prstGeom>
              <a:ln w="381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F28C2A-3A96-4C43-B559-E823DF288605}"/>
              </a:ext>
            </a:extLst>
          </p:cNvPr>
          <p:cNvGrpSpPr/>
          <p:nvPr/>
        </p:nvGrpSpPr>
        <p:grpSpPr>
          <a:xfrm>
            <a:off x="9279275" y="3415247"/>
            <a:ext cx="2499585" cy="651267"/>
            <a:chOff x="8205255" y="3554655"/>
            <a:chExt cx="2764588" cy="70788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42EF996-DDF2-4F8E-BB4B-131ACFB11F96}"/>
                </a:ext>
              </a:extLst>
            </p:cNvPr>
            <p:cNvSpPr txBox="1"/>
            <p:nvPr/>
          </p:nvSpPr>
          <p:spPr>
            <a:xfrm>
              <a:off x="8205255" y="3554655"/>
              <a:ext cx="2764588" cy="707886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57150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bn-BD" sz="40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</a:t>
              </a:r>
              <a:r>
                <a:rPr lang="bn-BD" sz="36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 = ৬০˙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CA110CC-CCF7-4B26-AA31-A15E8DE65A45}"/>
                </a:ext>
              </a:extLst>
            </p:cNvPr>
            <p:cNvGrpSpPr/>
            <p:nvPr/>
          </p:nvGrpSpPr>
          <p:grpSpPr>
            <a:xfrm>
              <a:off x="8555645" y="3700757"/>
              <a:ext cx="369386" cy="345107"/>
              <a:chOff x="7252214" y="4993946"/>
              <a:chExt cx="396098" cy="472771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700CCD6A-5EC6-4445-AF50-CEF7708C53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63654" y="4993946"/>
                <a:ext cx="332688" cy="472761"/>
              </a:xfrm>
              <a:prstGeom prst="line">
                <a:avLst/>
              </a:prstGeom>
              <a:ln w="381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52181308-5BEA-49D4-83FB-D7CB7C0A24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52214" y="5454366"/>
                <a:ext cx="396098" cy="12351"/>
              </a:xfrm>
              <a:prstGeom prst="line">
                <a:avLst/>
              </a:prstGeom>
              <a:ln w="381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C8E28BF-7760-4AED-9A4C-EC4430C97E05}"/>
              </a:ext>
            </a:extLst>
          </p:cNvPr>
          <p:cNvGrpSpPr/>
          <p:nvPr/>
        </p:nvGrpSpPr>
        <p:grpSpPr>
          <a:xfrm>
            <a:off x="9279275" y="1711445"/>
            <a:ext cx="2535127" cy="707886"/>
            <a:chOff x="7966347" y="5932002"/>
            <a:chExt cx="2780913" cy="92770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F44FF65-D08F-4A2E-910E-536FA5311A1E}"/>
                </a:ext>
              </a:extLst>
            </p:cNvPr>
            <p:cNvSpPr txBox="1"/>
            <p:nvPr/>
          </p:nvSpPr>
          <p:spPr>
            <a:xfrm>
              <a:off x="7966347" y="5932002"/>
              <a:ext cx="2780913" cy="927706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57150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bn-BD" sz="40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</a:t>
              </a:r>
              <a:r>
                <a:rPr lang="bn-BD" sz="36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 = ৬০˙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E91D6E9-8A8F-4AEF-BA46-CD18D3B72C24}"/>
                </a:ext>
              </a:extLst>
            </p:cNvPr>
            <p:cNvGrpSpPr/>
            <p:nvPr/>
          </p:nvGrpSpPr>
          <p:grpSpPr>
            <a:xfrm>
              <a:off x="8447124" y="6099763"/>
              <a:ext cx="352320" cy="483475"/>
              <a:chOff x="7247976" y="6337599"/>
              <a:chExt cx="377798" cy="662326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02D15C6A-462A-43B2-912F-B3F186AA260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47976" y="6337599"/>
                <a:ext cx="332562" cy="662326"/>
              </a:xfrm>
              <a:prstGeom prst="line">
                <a:avLst/>
              </a:prstGeom>
              <a:ln w="381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85326D91-C59D-4FA6-88A7-E6481D268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3404" y="6994250"/>
                <a:ext cx="372370" cy="0"/>
              </a:xfrm>
              <a:prstGeom prst="line">
                <a:avLst/>
              </a:prstGeom>
              <a:ln w="381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93F11127-AC0B-493C-B749-B0C8D63C78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80" y="3300785"/>
            <a:ext cx="5991029" cy="344512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0EFFA09-E436-4B8F-A3BA-E51095A05F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16203">
            <a:off x="16036" y="4376417"/>
            <a:ext cx="5991029" cy="3141643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CEA6B211-BDFA-47FE-9835-C984482362CC}"/>
              </a:ext>
            </a:extLst>
          </p:cNvPr>
          <p:cNvSpPr txBox="1"/>
          <p:nvPr/>
        </p:nvSpPr>
        <p:spPr>
          <a:xfrm>
            <a:off x="9279275" y="938164"/>
            <a:ext cx="2499585" cy="646331"/>
          </a:xfrm>
          <a:prstGeom prst="rect">
            <a:avLst/>
          </a:prstGeom>
          <a:solidFill>
            <a:srgbClr val="00B050"/>
          </a:solidFill>
          <a:ln w="38100">
            <a:solidFill>
              <a:srgbClr val="A20AF6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F89993F-3C66-4C3F-A20F-4C24FC2A4C64}"/>
              </a:ext>
            </a:extLst>
          </p:cNvPr>
          <p:cNvSpPr txBox="1"/>
          <p:nvPr/>
        </p:nvSpPr>
        <p:spPr>
          <a:xfrm>
            <a:off x="299928" y="841265"/>
            <a:ext cx="2573677" cy="646331"/>
          </a:xfrm>
          <a:prstGeom prst="rect">
            <a:avLst/>
          </a:prstGeom>
          <a:solidFill>
            <a:srgbClr val="0070C0"/>
          </a:solidFill>
          <a:ln w="38100">
            <a:solidFill>
              <a:srgbClr val="A20AF6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DD915773-9648-495F-8A36-12B01BD4608F}"/>
              </a:ext>
            </a:extLst>
          </p:cNvPr>
          <p:cNvSpPr/>
          <p:nvPr/>
        </p:nvSpPr>
        <p:spPr>
          <a:xfrm rot="976452">
            <a:off x="4445890" y="4672699"/>
            <a:ext cx="1004754" cy="1047742"/>
          </a:xfrm>
          <a:prstGeom prst="arc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D3B5DF9B-EF7A-4AD4-AF0A-C7B921E16A9D}"/>
              </a:ext>
            </a:extLst>
          </p:cNvPr>
          <p:cNvSpPr/>
          <p:nvPr/>
        </p:nvSpPr>
        <p:spPr>
          <a:xfrm rot="8335490">
            <a:off x="5560604" y="2734182"/>
            <a:ext cx="1004754" cy="1047742"/>
          </a:xfrm>
          <a:prstGeom prst="arc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417059A5-CDA0-4685-B5F0-0005583073D1}"/>
              </a:ext>
            </a:extLst>
          </p:cNvPr>
          <p:cNvSpPr/>
          <p:nvPr/>
        </p:nvSpPr>
        <p:spPr>
          <a:xfrm rot="15212414">
            <a:off x="6590599" y="4639975"/>
            <a:ext cx="1004754" cy="1047742"/>
          </a:xfrm>
          <a:prstGeom prst="arc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46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07407E-6 L 0.07161 0.1504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1" y="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7.40741E-7 L -0.14584 0.0884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0.02774 -0.1252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7 L 0.33763 -0.34537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-1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15417 -0.14583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0.36485 -0.15996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2" y="-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11" grpId="0"/>
      <p:bldP spid="13" grpId="0"/>
      <p:bldP spid="14" grpId="0"/>
      <p:bldP spid="15" grpId="0" animBg="1"/>
      <p:bldP spid="17" grpId="0" animBg="1"/>
      <p:bldP spid="18" grpId="0" animBg="1"/>
      <p:bldP spid="19" grpId="0" animBg="1"/>
      <p:bldP spid="23" grpId="0" animBg="1"/>
      <p:bldP spid="38" grpId="1" animBg="1"/>
      <p:bldP spid="38" grpId="2" animBg="1"/>
      <p:bldP spid="50" grpId="0" animBg="1"/>
      <p:bldP spid="51" grpId="1" animBg="1"/>
      <p:bldP spid="4" grpId="0" animBg="1"/>
      <p:bldP spid="52" grpId="0" animBg="1"/>
      <p:bldP spid="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56C7E619-A4D0-467E-A5AA-8C6271B96FC9}"/>
              </a:ext>
            </a:extLst>
          </p:cNvPr>
          <p:cNvSpPr/>
          <p:nvPr/>
        </p:nvSpPr>
        <p:spPr>
          <a:xfrm>
            <a:off x="64957" y="56308"/>
            <a:ext cx="12062085" cy="6763895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676F2A1-137F-486E-888E-1EF4997060EC}"/>
              </a:ext>
            </a:extLst>
          </p:cNvPr>
          <p:cNvSpPr txBox="1"/>
          <p:nvPr/>
        </p:nvSpPr>
        <p:spPr>
          <a:xfrm>
            <a:off x="7444080" y="3160622"/>
            <a:ext cx="4369735" cy="1446550"/>
          </a:xfrm>
          <a:prstGeom prst="rect">
            <a:avLst/>
          </a:prstGeom>
          <a:solidFill>
            <a:schemeClr val="tx2">
              <a:lumMod val="5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চাঁদার সাহায্যে কোণগুলি পরিমাপ করি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25" y="2481793"/>
            <a:ext cx="2259447" cy="33076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19960" y="2319883"/>
            <a:ext cx="801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4245601" y="5332551"/>
            <a:ext cx="77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খ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75131" y="5286725"/>
            <a:ext cx="808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গ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27318" y="130200"/>
            <a:ext cx="3149091" cy="707886"/>
          </a:xfrm>
          <a:prstGeom prst="rect">
            <a:avLst/>
          </a:prstGeom>
          <a:solidFill>
            <a:srgbClr val="BD03B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bn-IN" sz="4000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</a:t>
            </a:r>
            <a:r>
              <a:rPr lang="bn-BD" sz="4000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 ত্রিভুজ </a:t>
            </a:r>
            <a:endParaRPr lang="en-US" sz="4000" dirty="0">
              <a:solidFill>
                <a:schemeClr val="accent5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4250" y="1660649"/>
            <a:ext cx="2636395" cy="584775"/>
          </a:xfrm>
          <a:prstGeom prst="rect">
            <a:avLst/>
          </a:prstGeom>
          <a:solidFill>
            <a:schemeClr val="bg2">
              <a:lumMod val="10000"/>
            </a:schemeClr>
          </a:solidFill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FF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 বাহু = ৬ সেমি </a:t>
            </a:r>
            <a:endParaRPr lang="en-US" sz="2400" dirty="0">
              <a:solidFill>
                <a:srgbClr val="FF99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9096" y="2376651"/>
            <a:ext cx="2664883" cy="584775"/>
          </a:xfrm>
          <a:prstGeom prst="rect">
            <a:avLst/>
          </a:prstGeom>
          <a:solidFill>
            <a:schemeClr val="bg2">
              <a:lumMod val="10000"/>
            </a:schemeClr>
          </a:solidFill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3200" dirty="0">
                <a:solidFill>
                  <a:srgbClr val="FF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200" dirty="0">
                <a:solidFill>
                  <a:srgbClr val="FF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বাহু = ৬ সেমি </a:t>
            </a:r>
            <a:endParaRPr lang="en-US" sz="2400" dirty="0">
              <a:solidFill>
                <a:srgbClr val="FF99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3179" y="3081967"/>
            <a:ext cx="2664883" cy="584775"/>
          </a:xfrm>
          <a:prstGeom prst="rect">
            <a:avLst/>
          </a:prstGeom>
          <a:solidFill>
            <a:schemeClr val="bg2">
              <a:lumMod val="10000"/>
            </a:schemeClr>
          </a:solidFill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</a:t>
            </a:r>
            <a:r>
              <a:rPr lang="bn-IN" sz="3200" dirty="0">
                <a:solidFill>
                  <a:srgbClr val="FF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200" dirty="0">
                <a:solidFill>
                  <a:srgbClr val="FF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বাহু = </a:t>
            </a:r>
            <a:r>
              <a:rPr lang="bn-IN" sz="3200" dirty="0">
                <a:solidFill>
                  <a:srgbClr val="FF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dirty="0">
                <a:solidFill>
                  <a:srgbClr val="FF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সেমি </a:t>
            </a:r>
            <a:r>
              <a:rPr lang="bn-IN" sz="3200" dirty="0">
                <a:solidFill>
                  <a:srgbClr val="FF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FF99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13199" y="4792646"/>
            <a:ext cx="4831498" cy="1569660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সমদ্বিবাহু ত্রিভুজের বৈশি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ষ্ট্যঃ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দুইটি বাহু সমান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দুইটি কোণ সমান                  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08B95AB-7690-42FC-83B2-623544CC37D1}"/>
              </a:ext>
            </a:extLst>
          </p:cNvPr>
          <p:cNvGrpSpPr/>
          <p:nvPr/>
        </p:nvGrpSpPr>
        <p:grpSpPr>
          <a:xfrm rot="2146638">
            <a:off x="2096470" y="-228274"/>
            <a:ext cx="9270748" cy="3156885"/>
            <a:chOff x="1860403" y="612986"/>
            <a:chExt cx="10067794" cy="323908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5F3CB9E-F201-4947-9C9F-982A11A1B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752930">
              <a:off x="1860403" y="612986"/>
              <a:ext cx="10067794" cy="1345207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4BBD2FA-2C99-41CA-A0BA-2098D872C613}"/>
                </a:ext>
              </a:extLst>
            </p:cNvPr>
            <p:cNvGrpSpPr/>
            <p:nvPr/>
          </p:nvGrpSpPr>
          <p:grpSpPr>
            <a:xfrm rot="12797823">
              <a:off x="10221218" y="3467003"/>
              <a:ext cx="766369" cy="385069"/>
              <a:chOff x="8213272" y="4258453"/>
              <a:chExt cx="1004385" cy="554269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5768A2D7-1FC3-4704-BC16-F0A568A64A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6885"/>
              <a:stretch/>
            </p:blipFill>
            <p:spPr>
              <a:xfrm rot="16200000">
                <a:off x="8391026" y="4118149"/>
                <a:ext cx="516819" cy="872328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1E18B22-B774-4B47-B3A5-30DB66470D2F}"/>
                  </a:ext>
                </a:extLst>
              </p:cNvPr>
              <p:cNvSpPr txBox="1"/>
              <p:nvPr/>
            </p:nvSpPr>
            <p:spPr>
              <a:xfrm>
                <a:off x="8334875" y="4258453"/>
                <a:ext cx="882782" cy="545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cm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26F36E3-D2CC-48B6-81BE-7D0EDD058782}"/>
              </a:ext>
            </a:extLst>
          </p:cNvPr>
          <p:cNvGrpSpPr/>
          <p:nvPr/>
        </p:nvGrpSpPr>
        <p:grpSpPr>
          <a:xfrm rot="15535571">
            <a:off x="-1912432" y="4532993"/>
            <a:ext cx="9524384" cy="3182205"/>
            <a:chOff x="1860403" y="612986"/>
            <a:chExt cx="10067794" cy="333297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AF37346-696C-40A4-8DAC-72E785F21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752930">
              <a:off x="1860403" y="612986"/>
              <a:ext cx="10067794" cy="1345207"/>
            </a:xfrm>
            <a:prstGeom prst="rect">
              <a:avLst/>
            </a:prstGeom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927B15D-BECC-4626-8E43-4D13488C2E3C}"/>
                </a:ext>
              </a:extLst>
            </p:cNvPr>
            <p:cNvGrpSpPr/>
            <p:nvPr/>
          </p:nvGrpSpPr>
          <p:grpSpPr>
            <a:xfrm rot="12797823">
              <a:off x="10375864" y="3612824"/>
              <a:ext cx="758144" cy="333132"/>
              <a:chOff x="7967520" y="4270582"/>
              <a:chExt cx="993604" cy="479510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1B58C9BC-AC71-4768-8CAD-693B63B5FE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6885"/>
              <a:stretch/>
            </p:blipFill>
            <p:spPr>
              <a:xfrm rot="16200000">
                <a:off x="8224567" y="4013535"/>
                <a:ext cx="479510" cy="993604"/>
              </a:xfrm>
              <a:prstGeom prst="rect">
                <a:avLst/>
              </a:prstGeom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DAFDD51-4878-4C37-A13F-20D4A3AAFA49}"/>
                  </a:ext>
                </a:extLst>
              </p:cNvPr>
              <p:cNvSpPr txBox="1"/>
              <p:nvPr/>
            </p:nvSpPr>
            <p:spPr>
              <a:xfrm>
                <a:off x="8140640" y="4270582"/>
                <a:ext cx="7555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cm</a:t>
                </a: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0381C4C-9663-4B2E-B76D-2E0DAF07C2CA}"/>
              </a:ext>
            </a:extLst>
          </p:cNvPr>
          <p:cNvGrpSpPr/>
          <p:nvPr/>
        </p:nvGrpSpPr>
        <p:grpSpPr>
          <a:xfrm rot="8811531">
            <a:off x="3490829" y="4607787"/>
            <a:ext cx="10147924" cy="3566588"/>
            <a:chOff x="1860403" y="612986"/>
            <a:chExt cx="10067794" cy="3216698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36A41A3-B84F-48E3-A4A9-7E5669DF9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752930">
              <a:off x="1860403" y="612986"/>
              <a:ext cx="10067794" cy="1345207"/>
            </a:xfrm>
            <a:prstGeom prst="rect">
              <a:avLst/>
            </a:prstGeom>
          </p:spPr>
        </p:pic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A1C19CF-2C4D-4D7C-AA5A-39A60BD74F84}"/>
                </a:ext>
              </a:extLst>
            </p:cNvPr>
            <p:cNvGrpSpPr/>
            <p:nvPr/>
          </p:nvGrpSpPr>
          <p:grpSpPr>
            <a:xfrm rot="12797823">
              <a:off x="10293543" y="3478059"/>
              <a:ext cx="758144" cy="351625"/>
              <a:chOff x="8148005" y="4343243"/>
              <a:chExt cx="993604" cy="506130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2105E284-BF71-4853-8212-A4C2FA0525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6885"/>
              <a:stretch/>
            </p:blipFill>
            <p:spPr>
              <a:xfrm rot="16200000">
                <a:off x="8405052" y="4112816"/>
                <a:ext cx="479510" cy="993604"/>
              </a:xfrm>
              <a:prstGeom prst="rect">
                <a:avLst/>
              </a:prstGeom>
            </p:spPr>
          </p:pic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CB639E3-858A-4E4E-BF12-C5689A4E0A3C}"/>
                  </a:ext>
                </a:extLst>
              </p:cNvPr>
              <p:cNvSpPr txBox="1"/>
              <p:nvPr/>
            </p:nvSpPr>
            <p:spPr>
              <a:xfrm>
                <a:off x="8386029" y="4343243"/>
                <a:ext cx="755507" cy="369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cm</a:t>
                </a: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BCFF43B-48CF-450F-B7A5-7C07241DBF25}"/>
              </a:ext>
            </a:extLst>
          </p:cNvPr>
          <p:cNvGrpSpPr/>
          <p:nvPr/>
        </p:nvGrpSpPr>
        <p:grpSpPr>
          <a:xfrm>
            <a:off x="9473832" y="1936296"/>
            <a:ext cx="2520245" cy="707886"/>
            <a:chOff x="8071723" y="1398442"/>
            <a:chExt cx="2764588" cy="77932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E0EB915-5D06-4CA9-9DA5-79A744E713E8}"/>
                </a:ext>
              </a:extLst>
            </p:cNvPr>
            <p:cNvSpPr txBox="1"/>
            <p:nvPr/>
          </p:nvSpPr>
          <p:spPr>
            <a:xfrm>
              <a:off x="8071723" y="1398442"/>
              <a:ext cx="2764588" cy="77932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57150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bn-BD" sz="40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</a:t>
              </a:r>
              <a:r>
                <a:rPr lang="bn-BD" sz="36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 = ৭০˙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6B92372-48B9-4CBE-9F13-A8E575598BFE}"/>
                </a:ext>
              </a:extLst>
            </p:cNvPr>
            <p:cNvGrpSpPr/>
            <p:nvPr/>
          </p:nvGrpSpPr>
          <p:grpSpPr>
            <a:xfrm>
              <a:off x="8479780" y="1557019"/>
              <a:ext cx="341328" cy="363490"/>
              <a:chOff x="7257206" y="2386238"/>
              <a:chExt cx="262339" cy="458736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08B1BADB-F1C0-409C-927C-8331B13EF9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57206" y="2386238"/>
                <a:ext cx="244865" cy="458736"/>
              </a:xfrm>
              <a:prstGeom prst="line">
                <a:avLst/>
              </a:prstGeom>
              <a:ln w="381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FBD08DC1-E14F-41A8-AD0C-C008EE5C5B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7206" y="2840805"/>
                <a:ext cx="262339" cy="0"/>
              </a:xfrm>
              <a:prstGeom prst="line">
                <a:avLst/>
              </a:prstGeom>
              <a:ln w="381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6FC66F0-461E-485B-97CC-55CEA04A427E}"/>
              </a:ext>
            </a:extLst>
          </p:cNvPr>
          <p:cNvGrpSpPr/>
          <p:nvPr/>
        </p:nvGrpSpPr>
        <p:grpSpPr>
          <a:xfrm>
            <a:off x="9455667" y="2761071"/>
            <a:ext cx="2520245" cy="707886"/>
            <a:chOff x="8071723" y="1398442"/>
            <a:chExt cx="2764588" cy="77932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5D83476-2012-4C0B-9590-45ADD081E317}"/>
                </a:ext>
              </a:extLst>
            </p:cNvPr>
            <p:cNvSpPr txBox="1"/>
            <p:nvPr/>
          </p:nvSpPr>
          <p:spPr>
            <a:xfrm>
              <a:off x="8071723" y="1398442"/>
              <a:ext cx="2764588" cy="77932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57150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bn-BD" sz="40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</a:t>
              </a:r>
              <a:r>
                <a:rPr lang="bn-BD" sz="36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 = ৭০˙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806931A-5A82-4B9F-B438-1E551B8871F6}"/>
                </a:ext>
              </a:extLst>
            </p:cNvPr>
            <p:cNvGrpSpPr/>
            <p:nvPr/>
          </p:nvGrpSpPr>
          <p:grpSpPr>
            <a:xfrm>
              <a:off x="8479780" y="1557019"/>
              <a:ext cx="341328" cy="363490"/>
              <a:chOff x="7257206" y="2386238"/>
              <a:chExt cx="262339" cy="458736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3B32E25E-8A50-4EB2-A65A-41D81875F53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57206" y="2386238"/>
                <a:ext cx="244865" cy="458736"/>
              </a:xfrm>
              <a:prstGeom prst="line">
                <a:avLst/>
              </a:prstGeom>
              <a:ln w="381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3AE67838-5D96-409B-8450-81F214F47D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7206" y="2840805"/>
                <a:ext cx="262339" cy="0"/>
              </a:xfrm>
              <a:prstGeom prst="line">
                <a:avLst/>
              </a:prstGeom>
              <a:ln w="381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5844580-01B9-4831-8D55-CE6E237B89B3}"/>
              </a:ext>
            </a:extLst>
          </p:cNvPr>
          <p:cNvGrpSpPr/>
          <p:nvPr/>
        </p:nvGrpSpPr>
        <p:grpSpPr>
          <a:xfrm>
            <a:off x="9438576" y="3581520"/>
            <a:ext cx="2520245" cy="707886"/>
            <a:chOff x="8071723" y="1444676"/>
            <a:chExt cx="2764588" cy="77932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9E0FD01-97B7-401A-ACEE-49055798200E}"/>
                </a:ext>
              </a:extLst>
            </p:cNvPr>
            <p:cNvSpPr txBox="1"/>
            <p:nvPr/>
          </p:nvSpPr>
          <p:spPr>
            <a:xfrm>
              <a:off x="8071723" y="1444676"/>
              <a:ext cx="2764588" cy="77932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57150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bn-BD" sz="40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</a:t>
              </a:r>
              <a:r>
                <a:rPr lang="bn-BD" sz="36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 = ৪০˙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CCF3852-2970-44CC-8EFA-030D48620DD5}"/>
                </a:ext>
              </a:extLst>
            </p:cNvPr>
            <p:cNvGrpSpPr/>
            <p:nvPr/>
          </p:nvGrpSpPr>
          <p:grpSpPr>
            <a:xfrm>
              <a:off x="8479780" y="1557019"/>
              <a:ext cx="341328" cy="363490"/>
              <a:chOff x="7257206" y="2386238"/>
              <a:chExt cx="262339" cy="458736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69CA39A3-499D-40D2-9E79-451796F03B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57206" y="2386238"/>
                <a:ext cx="244865" cy="458736"/>
              </a:xfrm>
              <a:prstGeom prst="line">
                <a:avLst/>
              </a:prstGeom>
              <a:ln w="381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7CFCDF83-6BCE-4BD7-8E80-A9B5B49E87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7206" y="2840805"/>
                <a:ext cx="262339" cy="0"/>
              </a:xfrm>
              <a:prstGeom prst="line">
                <a:avLst/>
              </a:prstGeom>
              <a:ln w="381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20E6158E-46C0-4D74-BD0B-BF437EAA28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8" y="3882929"/>
            <a:ext cx="5519417" cy="288592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9637017-5C7B-48CD-A598-05E3265EBC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58" y="4035329"/>
            <a:ext cx="5519417" cy="288592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12F36AF-0206-4EE2-A4F8-F2B1568E3B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88151">
            <a:off x="-11960" y="4341627"/>
            <a:ext cx="5519417" cy="3417935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6BBEB5F0-EB91-4170-9EB7-ABB57FA6E002}"/>
              </a:ext>
            </a:extLst>
          </p:cNvPr>
          <p:cNvSpPr txBox="1"/>
          <p:nvPr/>
        </p:nvSpPr>
        <p:spPr>
          <a:xfrm>
            <a:off x="9465996" y="1150236"/>
            <a:ext cx="2499585" cy="646331"/>
          </a:xfrm>
          <a:prstGeom prst="rect">
            <a:avLst/>
          </a:prstGeom>
          <a:solidFill>
            <a:srgbClr val="0070C0"/>
          </a:solidFill>
          <a:ln w="38100">
            <a:solidFill>
              <a:srgbClr val="A20AF6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B078585-C428-4D9C-81FF-FE15E582B28F}"/>
              </a:ext>
            </a:extLst>
          </p:cNvPr>
          <p:cNvSpPr txBox="1"/>
          <p:nvPr/>
        </p:nvSpPr>
        <p:spPr>
          <a:xfrm>
            <a:off x="256370" y="946166"/>
            <a:ext cx="2604275" cy="646331"/>
          </a:xfrm>
          <a:prstGeom prst="rect">
            <a:avLst/>
          </a:prstGeom>
          <a:solidFill>
            <a:srgbClr val="00B050"/>
          </a:solidFill>
          <a:ln w="38100">
            <a:solidFill>
              <a:srgbClr val="A20AF6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Arc 58">
            <a:extLst>
              <a:ext uri="{FF2B5EF4-FFF2-40B4-BE49-F238E27FC236}">
                <a16:creationId xmlns:a16="http://schemas.microsoft.com/office/drawing/2014/main" id="{C543CECE-2F5B-4B3D-AF62-C96A2888705E}"/>
              </a:ext>
            </a:extLst>
          </p:cNvPr>
          <p:cNvSpPr/>
          <p:nvPr/>
        </p:nvSpPr>
        <p:spPr>
          <a:xfrm rot="403106">
            <a:off x="4353534" y="4815441"/>
            <a:ext cx="940655" cy="978442"/>
          </a:xfrm>
          <a:prstGeom prst="arc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Arc 59">
            <a:extLst>
              <a:ext uri="{FF2B5EF4-FFF2-40B4-BE49-F238E27FC236}">
                <a16:creationId xmlns:a16="http://schemas.microsoft.com/office/drawing/2014/main" id="{821D7C21-F874-4586-B55E-822843F11D38}"/>
              </a:ext>
            </a:extLst>
          </p:cNvPr>
          <p:cNvSpPr/>
          <p:nvPr/>
        </p:nvSpPr>
        <p:spPr>
          <a:xfrm rot="8268753">
            <a:off x="5295305" y="3023133"/>
            <a:ext cx="696538" cy="678670"/>
          </a:xfrm>
          <a:prstGeom prst="arc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B7C80D02-225D-437B-9FFC-EC6AED54CC22}"/>
              </a:ext>
            </a:extLst>
          </p:cNvPr>
          <p:cNvSpPr/>
          <p:nvPr/>
        </p:nvSpPr>
        <p:spPr>
          <a:xfrm rot="16015632">
            <a:off x="5948794" y="4882581"/>
            <a:ext cx="916977" cy="808287"/>
          </a:xfrm>
          <a:prstGeom prst="arc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93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07407E-6 L 0.12526 0.0622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-0.13685 0.0856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49" y="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0.01719 -0.187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-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0.1543 -0.1692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-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29727 -0.18935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-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0.34375 -0.37431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-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11" grpId="0"/>
      <p:bldP spid="13" grpId="0"/>
      <p:bldP spid="14" grpId="0"/>
      <p:bldP spid="15" grpId="0" animBg="1"/>
      <p:bldP spid="17" grpId="0" animBg="1"/>
      <p:bldP spid="18" grpId="0" animBg="1"/>
      <p:bldP spid="19" grpId="0" animBg="1"/>
      <p:bldP spid="23" grpId="0" animBg="1"/>
      <p:bldP spid="53" grpId="0" animBg="1"/>
      <p:bldP spid="57" grpId="0" animBg="1"/>
      <p:bldP spid="59" grpId="0" animBg="1"/>
      <p:bldP spid="60" grpId="0" animBg="1"/>
      <p:bldP spid="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70395F51-CE41-480B-B7B8-BFE1B20ED466}"/>
              </a:ext>
            </a:extLst>
          </p:cNvPr>
          <p:cNvSpPr/>
          <p:nvPr/>
        </p:nvSpPr>
        <p:spPr>
          <a:xfrm>
            <a:off x="64957" y="56308"/>
            <a:ext cx="12062085" cy="6763895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42BD0BA-19F0-413E-960B-5367D4A47576}"/>
              </a:ext>
            </a:extLst>
          </p:cNvPr>
          <p:cNvSpPr txBox="1"/>
          <p:nvPr/>
        </p:nvSpPr>
        <p:spPr>
          <a:xfrm>
            <a:off x="7713849" y="2577849"/>
            <a:ext cx="4369735" cy="1446550"/>
          </a:xfrm>
          <a:prstGeom prst="rect">
            <a:avLst/>
          </a:prstGeom>
          <a:solidFill>
            <a:schemeClr val="tx2">
              <a:lumMod val="5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চাঁদার সাহায্যে কোণগুলি পরিমাপ করি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4375053" y="5134126"/>
            <a:ext cx="773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23238" y="158416"/>
            <a:ext cx="3175154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বিষম</a:t>
            </a:r>
            <a:r>
              <a:rPr lang="bn-BD" sz="4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 ত্রিভুজ </a:t>
            </a:r>
            <a:r>
              <a:rPr lang="bn-IN" sz="4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3473" y="2156461"/>
            <a:ext cx="2678709" cy="584775"/>
          </a:xfrm>
          <a:prstGeom prst="rect">
            <a:avLst/>
          </a:prstGeom>
          <a:solidFill>
            <a:schemeClr val="bg2">
              <a:lumMod val="10000"/>
            </a:schemeClr>
          </a:solidFill>
          <a:ln w="38100">
            <a:solidFill>
              <a:srgbClr val="EC2FF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বাহু = </a:t>
            </a:r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সেমি </a:t>
            </a:r>
            <a:endPara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3472" y="2859582"/>
            <a:ext cx="2678709" cy="584775"/>
          </a:xfrm>
          <a:prstGeom prst="rect">
            <a:avLst/>
          </a:prstGeom>
          <a:solidFill>
            <a:schemeClr val="bg2">
              <a:lumMod val="10000"/>
            </a:schemeClr>
          </a:solidFill>
          <a:ln w="38100">
            <a:solidFill>
              <a:srgbClr val="EC2FF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বাহু =</a:t>
            </a:r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bn-BD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 </a:t>
            </a:r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93599" y="4328112"/>
            <a:ext cx="4202247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বিষমবাহু ত্রিভুজের বৈশি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ষ্ট্যঃ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কোন বাহুই সমান নয়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কোন কোণই সমান নয়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 flipV="1">
            <a:off x="5526505" y="4437048"/>
            <a:ext cx="471737" cy="696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734F880-D751-4539-8F8A-C0F77153C01F}"/>
              </a:ext>
            </a:extLst>
          </p:cNvPr>
          <p:cNvSpPr/>
          <p:nvPr/>
        </p:nvSpPr>
        <p:spPr>
          <a:xfrm>
            <a:off x="5454565" y="4154815"/>
            <a:ext cx="641435" cy="47325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B94ABD6-80B5-46C3-B8BA-A3F25DBDD8C8}"/>
              </a:ext>
            </a:extLst>
          </p:cNvPr>
          <p:cNvGrpSpPr/>
          <p:nvPr/>
        </p:nvGrpSpPr>
        <p:grpSpPr>
          <a:xfrm>
            <a:off x="1638755" y="997534"/>
            <a:ext cx="9842011" cy="3378297"/>
            <a:chOff x="1813340" y="622005"/>
            <a:chExt cx="10268736" cy="3466263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F66341B-AFFB-4201-8995-A1C5FCD4D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752930">
              <a:off x="1813340" y="622005"/>
              <a:ext cx="10268736" cy="1345207"/>
            </a:xfrm>
            <a:prstGeom prst="rect">
              <a:avLst/>
            </a:prstGeom>
          </p:spPr>
        </p:pic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2ABF5C7-323A-4895-B7A2-215ACAA7F943}"/>
                </a:ext>
              </a:extLst>
            </p:cNvPr>
            <p:cNvGrpSpPr/>
            <p:nvPr/>
          </p:nvGrpSpPr>
          <p:grpSpPr>
            <a:xfrm rot="12797823">
              <a:off x="10480973" y="3723404"/>
              <a:ext cx="775689" cy="364864"/>
              <a:chOff x="7740298" y="4185599"/>
              <a:chExt cx="1016598" cy="525184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ECB162DC-F36E-43BA-8D93-3720D4B0E6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6885"/>
              <a:stretch/>
            </p:blipFill>
            <p:spPr>
              <a:xfrm rot="16200000">
                <a:off x="7997345" y="3974226"/>
                <a:ext cx="479510" cy="993603"/>
              </a:xfrm>
              <a:prstGeom prst="rect">
                <a:avLst/>
              </a:prstGeom>
            </p:spPr>
          </p:pic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1429DA8-6B85-4904-8626-7EA349D2C82C}"/>
                  </a:ext>
                </a:extLst>
              </p:cNvPr>
              <p:cNvSpPr txBox="1"/>
              <p:nvPr/>
            </p:nvSpPr>
            <p:spPr>
              <a:xfrm>
                <a:off x="8001390" y="4185599"/>
                <a:ext cx="7555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cm</a:t>
                </a: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06C5475-1B3E-4CE8-A20B-9AFDAE51BAB5}"/>
              </a:ext>
            </a:extLst>
          </p:cNvPr>
          <p:cNvGrpSpPr/>
          <p:nvPr/>
        </p:nvGrpSpPr>
        <p:grpSpPr>
          <a:xfrm rot="16463049">
            <a:off x="-1121432" y="3590918"/>
            <a:ext cx="8362504" cy="2812316"/>
            <a:chOff x="1954786" y="652992"/>
            <a:chExt cx="9999838" cy="3304524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00119705-C693-42D4-A87D-C87F9BFB6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752930">
              <a:off x="1954786" y="652992"/>
              <a:ext cx="9999838" cy="1345207"/>
            </a:xfrm>
            <a:prstGeom prst="rect">
              <a:avLst/>
            </a:prstGeom>
          </p:spPr>
        </p:pic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0D7749B2-BA99-4DDD-8D5A-7B752AE4D483}"/>
                </a:ext>
              </a:extLst>
            </p:cNvPr>
            <p:cNvGrpSpPr/>
            <p:nvPr/>
          </p:nvGrpSpPr>
          <p:grpSpPr>
            <a:xfrm rot="12797823">
              <a:off x="10323175" y="3523544"/>
              <a:ext cx="829359" cy="433972"/>
              <a:chOff x="7967520" y="4231263"/>
              <a:chExt cx="1086936" cy="624659"/>
            </a:xfrm>
          </p:grpSpPr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5D87A36A-4510-4BE0-8F80-BB862F5A3F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6885"/>
              <a:stretch/>
            </p:blipFill>
            <p:spPr>
              <a:xfrm rot="16200000">
                <a:off x="8224567" y="4013535"/>
                <a:ext cx="479510" cy="993604"/>
              </a:xfrm>
              <a:prstGeom prst="rect">
                <a:avLst/>
              </a:prstGeom>
            </p:spPr>
          </p:pic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601354C-6FA0-40CD-AD67-85E3E55B3E6E}"/>
                  </a:ext>
                </a:extLst>
              </p:cNvPr>
              <p:cNvSpPr txBox="1"/>
              <p:nvPr/>
            </p:nvSpPr>
            <p:spPr>
              <a:xfrm>
                <a:off x="8140639" y="4231263"/>
                <a:ext cx="913817" cy="624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cm</a:t>
                </a: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95F30CB-5D49-444E-A4C5-15B8B2434463}"/>
              </a:ext>
            </a:extLst>
          </p:cNvPr>
          <p:cNvGrpSpPr/>
          <p:nvPr/>
        </p:nvGrpSpPr>
        <p:grpSpPr>
          <a:xfrm rot="8831508">
            <a:off x="3178550" y="4353548"/>
            <a:ext cx="9019841" cy="3181454"/>
            <a:chOff x="1860403" y="612986"/>
            <a:chExt cx="10067794" cy="3294050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7A01064A-4DB8-4CAE-A641-C183B4150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752930">
              <a:off x="1860403" y="612986"/>
              <a:ext cx="10067794" cy="1345207"/>
            </a:xfrm>
            <a:prstGeom prst="rect">
              <a:avLst/>
            </a:prstGeom>
          </p:spPr>
        </p:pic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D638243-F375-486A-9706-2544DE383BD9}"/>
                </a:ext>
              </a:extLst>
            </p:cNvPr>
            <p:cNvGrpSpPr/>
            <p:nvPr/>
          </p:nvGrpSpPr>
          <p:grpSpPr>
            <a:xfrm rot="12797823">
              <a:off x="10195762" y="3524633"/>
              <a:ext cx="828343" cy="382403"/>
              <a:chOff x="8126101" y="4196983"/>
              <a:chExt cx="1085607" cy="550428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12490ACD-ED88-41CE-8EB6-249A30C011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6885"/>
              <a:stretch/>
            </p:blipFill>
            <p:spPr>
              <a:xfrm rot="16200000">
                <a:off x="8383148" y="4010443"/>
                <a:ext cx="479509" cy="993604"/>
              </a:xfrm>
              <a:prstGeom prst="rect">
                <a:avLst/>
              </a:prstGeom>
            </p:spPr>
          </p:pic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57FE0D9-9284-4C61-A58C-E4D104641BFE}"/>
                  </a:ext>
                </a:extLst>
              </p:cNvPr>
              <p:cNvSpPr txBox="1"/>
              <p:nvPr/>
            </p:nvSpPr>
            <p:spPr>
              <a:xfrm>
                <a:off x="8268262" y="4196983"/>
                <a:ext cx="943446" cy="550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cm</a:t>
                </a: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7D6C5CE-9FCB-4323-B5C8-325508B6CE21}"/>
              </a:ext>
            </a:extLst>
          </p:cNvPr>
          <p:cNvGrpSpPr/>
          <p:nvPr/>
        </p:nvGrpSpPr>
        <p:grpSpPr>
          <a:xfrm>
            <a:off x="4040107" y="2813245"/>
            <a:ext cx="3648363" cy="2559407"/>
            <a:chOff x="4040107" y="2813245"/>
            <a:chExt cx="3648363" cy="2559407"/>
          </a:xfrm>
        </p:grpSpPr>
        <p:sp>
          <p:nvSpPr>
            <p:cNvPr id="20" name="TextBox 19"/>
            <p:cNvSpPr txBox="1"/>
            <p:nvPr/>
          </p:nvSpPr>
          <p:spPr>
            <a:xfrm>
              <a:off x="4978756" y="2813245"/>
              <a:ext cx="5477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bn-BD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flipH="1">
              <a:off x="4040107" y="4726321"/>
              <a:ext cx="7737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/>
                <a:t>খ</a:t>
              </a:r>
              <a:r>
                <a:rPr lang="bn-BD" dirty="0"/>
                <a:t> 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879577" y="4694317"/>
              <a:ext cx="8088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/>
                <a:t>গ</a:t>
              </a:r>
              <a:r>
                <a:rPr lang="bn-BD" dirty="0"/>
                <a:t> </a:t>
              </a:r>
              <a:endParaRPr lang="en-US" dirty="0"/>
            </a:p>
          </p:txBody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E8F0D235-65EF-41CF-B54A-FC7291C2760E}"/>
                </a:ext>
              </a:extLst>
            </p:cNvPr>
            <p:cNvSpPr/>
            <p:nvPr/>
          </p:nvSpPr>
          <p:spPr>
            <a:xfrm>
              <a:off x="4375053" y="3461097"/>
              <a:ext cx="2789183" cy="1203881"/>
            </a:xfrm>
            <a:prstGeom prst="triangle">
              <a:avLst>
                <a:gd name="adj" fmla="val 31121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2D14448-E1AD-4E6C-9B70-3E6BB9AE0DBE}"/>
              </a:ext>
            </a:extLst>
          </p:cNvPr>
          <p:cNvGrpSpPr/>
          <p:nvPr/>
        </p:nvGrpSpPr>
        <p:grpSpPr>
          <a:xfrm>
            <a:off x="9359995" y="1625766"/>
            <a:ext cx="2520245" cy="707886"/>
            <a:chOff x="8048641" y="1847443"/>
            <a:chExt cx="2764588" cy="77932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5354369-656A-43F9-B3CE-C99659C096F0}"/>
                </a:ext>
              </a:extLst>
            </p:cNvPr>
            <p:cNvSpPr txBox="1"/>
            <p:nvPr/>
          </p:nvSpPr>
          <p:spPr>
            <a:xfrm>
              <a:off x="8048641" y="1847443"/>
              <a:ext cx="2764588" cy="77932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57150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bn-BD" sz="40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</a:t>
              </a:r>
              <a:r>
                <a:rPr lang="bn-BD" sz="36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 = ৫৫˙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F5EBDCB-E807-4C6B-931B-69AA5D466DDD}"/>
                </a:ext>
              </a:extLst>
            </p:cNvPr>
            <p:cNvGrpSpPr/>
            <p:nvPr/>
          </p:nvGrpSpPr>
          <p:grpSpPr>
            <a:xfrm>
              <a:off x="8557330" y="2022295"/>
              <a:ext cx="341328" cy="363491"/>
              <a:chOff x="7316809" y="2973428"/>
              <a:chExt cx="262339" cy="458737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E8EE14EC-C34F-4030-A5BC-8D238965BE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16809" y="2973428"/>
                <a:ext cx="244865" cy="458737"/>
              </a:xfrm>
              <a:prstGeom prst="line">
                <a:avLst/>
              </a:prstGeom>
              <a:ln w="381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4FFE9CC-6134-4E97-B650-410E4EE086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6809" y="3432165"/>
                <a:ext cx="262339" cy="0"/>
              </a:xfrm>
              <a:prstGeom prst="line">
                <a:avLst/>
              </a:prstGeom>
              <a:ln w="381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DA312BB-EC5A-4037-AA89-665A016A2C9A}"/>
              </a:ext>
            </a:extLst>
          </p:cNvPr>
          <p:cNvGrpSpPr/>
          <p:nvPr/>
        </p:nvGrpSpPr>
        <p:grpSpPr>
          <a:xfrm>
            <a:off x="9359149" y="2441102"/>
            <a:ext cx="2520245" cy="707886"/>
            <a:chOff x="8071723" y="1398442"/>
            <a:chExt cx="2764588" cy="77932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8F76C17-B743-4429-85A1-B78567DE0F74}"/>
                </a:ext>
              </a:extLst>
            </p:cNvPr>
            <p:cNvSpPr txBox="1"/>
            <p:nvPr/>
          </p:nvSpPr>
          <p:spPr>
            <a:xfrm>
              <a:off x="8071723" y="1398442"/>
              <a:ext cx="2764588" cy="77932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57150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bn-BD" sz="40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</a:t>
              </a:r>
              <a:r>
                <a:rPr lang="bn-BD" sz="36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 = ৩৫˙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FB13BCA-5E2A-4AD0-AB3D-20CCBE7E677B}"/>
                </a:ext>
              </a:extLst>
            </p:cNvPr>
            <p:cNvGrpSpPr/>
            <p:nvPr/>
          </p:nvGrpSpPr>
          <p:grpSpPr>
            <a:xfrm>
              <a:off x="8479780" y="1557019"/>
              <a:ext cx="341328" cy="363490"/>
              <a:chOff x="7257206" y="2386238"/>
              <a:chExt cx="262339" cy="458736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12EEDAC5-E58E-48C3-80A3-50E7E5280F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57206" y="2386238"/>
                <a:ext cx="244865" cy="458736"/>
              </a:xfrm>
              <a:prstGeom prst="line">
                <a:avLst/>
              </a:prstGeom>
              <a:ln w="381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2922E5AB-D868-47D6-8ECC-104CD4B7FC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7206" y="2840805"/>
                <a:ext cx="262339" cy="0"/>
              </a:xfrm>
              <a:prstGeom prst="line">
                <a:avLst/>
              </a:prstGeom>
              <a:ln w="381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080543C-78B0-4E14-A7AA-57AA4A848D4D}"/>
              </a:ext>
            </a:extLst>
          </p:cNvPr>
          <p:cNvGrpSpPr/>
          <p:nvPr/>
        </p:nvGrpSpPr>
        <p:grpSpPr>
          <a:xfrm>
            <a:off x="9351580" y="3263961"/>
            <a:ext cx="2520245" cy="707886"/>
            <a:chOff x="7970453" y="2726831"/>
            <a:chExt cx="2764588" cy="77932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8DC8A85-EFA2-4D97-83C7-95FE3D7CFA3A}"/>
                </a:ext>
              </a:extLst>
            </p:cNvPr>
            <p:cNvSpPr txBox="1"/>
            <p:nvPr/>
          </p:nvSpPr>
          <p:spPr>
            <a:xfrm>
              <a:off x="7970453" y="2726831"/>
              <a:ext cx="2764588" cy="77932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57150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bn-BD" sz="40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</a:t>
              </a:r>
              <a:r>
                <a:rPr lang="bn-BD" sz="36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 = ৯০˙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FA7C0C39-7486-4421-A890-998906A8680E}"/>
                </a:ext>
              </a:extLst>
            </p:cNvPr>
            <p:cNvGrpSpPr/>
            <p:nvPr/>
          </p:nvGrpSpPr>
          <p:grpSpPr>
            <a:xfrm>
              <a:off x="8421239" y="2883060"/>
              <a:ext cx="341331" cy="363490"/>
              <a:chOff x="7212204" y="4059745"/>
              <a:chExt cx="262341" cy="458736"/>
            </a:xfrm>
          </p:grpSpPr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5612FB66-CB6F-45C7-BAF1-9ECE49F4B40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12204" y="4059745"/>
                <a:ext cx="244865" cy="458736"/>
              </a:xfrm>
              <a:prstGeom prst="line">
                <a:avLst/>
              </a:prstGeom>
              <a:ln w="381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E78AB913-BB1D-4D34-BDE8-482DBB1B6E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12206" y="4514310"/>
                <a:ext cx="262339" cy="0"/>
              </a:xfrm>
              <a:prstGeom prst="line">
                <a:avLst/>
              </a:prstGeom>
              <a:ln w="38100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3" name="Picture 62">
            <a:extLst>
              <a:ext uri="{FF2B5EF4-FFF2-40B4-BE49-F238E27FC236}">
                <a16:creationId xmlns:a16="http://schemas.microsoft.com/office/drawing/2014/main" id="{7F206A8E-8CC3-4F37-ADEA-43E1B14DB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3" y="4445997"/>
            <a:ext cx="4599404" cy="240487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D716C87B-E76E-4334-A1C8-056FAB962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05438">
            <a:off x="538465" y="4116720"/>
            <a:ext cx="4747266" cy="2936089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B050D264-DD0A-44D1-A752-2152F1B749D0}"/>
              </a:ext>
            </a:extLst>
          </p:cNvPr>
          <p:cNvSpPr txBox="1"/>
          <p:nvPr/>
        </p:nvSpPr>
        <p:spPr>
          <a:xfrm>
            <a:off x="9351580" y="849960"/>
            <a:ext cx="2499585" cy="646331"/>
          </a:xfrm>
          <a:prstGeom prst="rect">
            <a:avLst/>
          </a:prstGeom>
          <a:solidFill>
            <a:srgbClr val="C00000"/>
          </a:solidFill>
          <a:ln w="38100">
            <a:solidFill>
              <a:srgbClr val="A20AF6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E661777-4561-4F5A-91D4-FB884959D1A2}"/>
              </a:ext>
            </a:extLst>
          </p:cNvPr>
          <p:cNvSpPr txBox="1"/>
          <p:nvPr/>
        </p:nvSpPr>
        <p:spPr>
          <a:xfrm>
            <a:off x="314115" y="704773"/>
            <a:ext cx="2678709" cy="646331"/>
          </a:xfrm>
          <a:prstGeom prst="rect">
            <a:avLst/>
          </a:prstGeom>
          <a:solidFill>
            <a:srgbClr val="00B050"/>
          </a:solidFill>
          <a:ln w="38100">
            <a:solidFill>
              <a:srgbClr val="A20AF6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9728" y="1453340"/>
            <a:ext cx="2678709" cy="584775"/>
          </a:xfrm>
          <a:prstGeom prst="rect">
            <a:avLst/>
          </a:prstGeom>
          <a:solidFill>
            <a:schemeClr val="bg2">
              <a:lumMod val="10000"/>
            </a:schemeClr>
          </a:solidFill>
          <a:ln w="38100">
            <a:solidFill>
              <a:srgbClr val="EC2FF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 বাহু = </a:t>
            </a:r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bn-BD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 </a:t>
            </a:r>
            <a:endParaRPr lang="en-US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9B53776B-0F4A-4275-8651-D8BAE59AD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81" y="4150932"/>
            <a:ext cx="3954461" cy="2067658"/>
          </a:xfrm>
          <a:prstGeom prst="rect">
            <a:avLst/>
          </a:prstGeom>
        </p:spPr>
      </p:pic>
      <p:sp>
        <p:nvSpPr>
          <p:cNvPr id="70" name="Arc 69">
            <a:extLst>
              <a:ext uri="{FF2B5EF4-FFF2-40B4-BE49-F238E27FC236}">
                <a16:creationId xmlns:a16="http://schemas.microsoft.com/office/drawing/2014/main" id="{050928D6-663D-488C-B54D-71A69FBAB57E}"/>
              </a:ext>
            </a:extLst>
          </p:cNvPr>
          <p:cNvSpPr/>
          <p:nvPr/>
        </p:nvSpPr>
        <p:spPr>
          <a:xfrm rot="976452">
            <a:off x="4247788" y="4216740"/>
            <a:ext cx="611116" cy="787553"/>
          </a:xfrm>
          <a:prstGeom prst="arc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Arc 70">
            <a:extLst>
              <a:ext uri="{FF2B5EF4-FFF2-40B4-BE49-F238E27FC236}">
                <a16:creationId xmlns:a16="http://schemas.microsoft.com/office/drawing/2014/main" id="{80F5BE29-F7B0-4C9E-8F1B-48D3AF25EBC1}"/>
              </a:ext>
            </a:extLst>
          </p:cNvPr>
          <p:cNvSpPr/>
          <p:nvPr/>
        </p:nvSpPr>
        <p:spPr>
          <a:xfrm rot="7113161">
            <a:off x="4877818" y="3083030"/>
            <a:ext cx="611116" cy="787553"/>
          </a:xfrm>
          <a:prstGeom prst="arc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0DB9B845-9BB9-421D-A640-5334F167096C}"/>
              </a:ext>
            </a:extLst>
          </p:cNvPr>
          <p:cNvSpPr/>
          <p:nvPr/>
        </p:nvSpPr>
        <p:spPr>
          <a:xfrm rot="13341210">
            <a:off x="6333578" y="4007660"/>
            <a:ext cx="611116" cy="787553"/>
          </a:xfrm>
          <a:prstGeom prst="arc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09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0.02539 0.1798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" y="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2306 0.0099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36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0.01979 -0.2092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-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0.18242 -0.1983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5" y="-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3931 -0.28333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48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27149 -0.21759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68" y="-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5" grpId="1" animBg="1"/>
      <p:bldP spid="15" grpId="0" animBg="1"/>
      <p:bldP spid="18" grpId="0" animBg="1"/>
      <p:bldP spid="19" grpId="0" animBg="1"/>
      <p:bldP spid="23" grpId="0" animBg="1"/>
      <p:bldP spid="67" grpId="0" animBg="1"/>
      <p:bldP spid="68" grpId="0" animBg="1"/>
      <p:bldP spid="17" grpId="0" animBg="1"/>
      <p:bldP spid="70" grpId="0" animBg="1"/>
      <p:bldP spid="71" grpId="0" animBg="1"/>
      <p:bldP spid="7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9E1775-F208-45BC-9ED5-2655E1EAED42}"/>
              </a:ext>
            </a:extLst>
          </p:cNvPr>
          <p:cNvSpPr/>
          <p:nvPr/>
        </p:nvSpPr>
        <p:spPr>
          <a:xfrm>
            <a:off x="44970" y="47052"/>
            <a:ext cx="12082072" cy="6763895"/>
          </a:xfrm>
          <a:prstGeom prst="rect">
            <a:avLst/>
          </a:prstGeom>
          <a:noFill/>
          <a:ln w="57150">
            <a:solidFill>
              <a:srgbClr val="EC2F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D465D29-3E2A-4A9B-9092-AC866E259D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358952"/>
              </p:ext>
            </p:extLst>
          </p:nvPr>
        </p:nvGraphicFramePr>
        <p:xfrm>
          <a:off x="339778" y="2497926"/>
          <a:ext cx="11512447" cy="39903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9499">
                  <a:extLst>
                    <a:ext uri="{9D8B030D-6E8A-4147-A177-3AD203B41FA5}">
                      <a16:colId xmlns:a16="http://schemas.microsoft.com/office/drawing/2014/main" val="3421929830"/>
                    </a:ext>
                  </a:extLst>
                </a:gridCol>
                <a:gridCol w="4161474">
                  <a:extLst>
                    <a:ext uri="{9D8B030D-6E8A-4147-A177-3AD203B41FA5}">
                      <a16:colId xmlns:a16="http://schemas.microsoft.com/office/drawing/2014/main" val="3001878543"/>
                    </a:ext>
                  </a:extLst>
                </a:gridCol>
                <a:gridCol w="4161474">
                  <a:extLst>
                    <a:ext uri="{9D8B030D-6E8A-4147-A177-3AD203B41FA5}">
                      <a16:colId xmlns:a16="http://schemas.microsoft.com/office/drawing/2014/main" val="2613298417"/>
                    </a:ext>
                  </a:extLst>
                </a:gridCol>
              </a:tblGrid>
              <a:tr h="997578">
                <a:tc>
                  <a:txBody>
                    <a:bodyPr/>
                    <a:lstStyle/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নাম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বাহু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কোণ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465869672"/>
                  </a:ext>
                </a:extLst>
              </a:tr>
              <a:tr h="997580">
                <a:tc>
                  <a:txBody>
                    <a:bodyPr/>
                    <a:lstStyle/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সমবাহু ত্রিভুজ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63635636"/>
                  </a:ext>
                </a:extLst>
              </a:tr>
              <a:tr h="997580">
                <a:tc>
                  <a:txBody>
                    <a:bodyPr/>
                    <a:lstStyle/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সমদ্বিবাহু ত্রিভুজ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816019910"/>
                  </a:ext>
                </a:extLst>
              </a:tr>
              <a:tr h="997580">
                <a:tc>
                  <a:txBody>
                    <a:bodyPr/>
                    <a:lstStyle/>
                    <a:p>
                      <a:r>
                        <a:rPr lang="bn-BD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বিষমবাহু ত্রিভুজ 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93121639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9B09C5D-DBF5-44EC-A7DD-680AFB25733A}"/>
              </a:ext>
            </a:extLst>
          </p:cNvPr>
          <p:cNvSpPr txBox="1"/>
          <p:nvPr/>
        </p:nvSpPr>
        <p:spPr>
          <a:xfrm>
            <a:off x="5157306" y="299350"/>
            <a:ext cx="2475915" cy="646331"/>
          </a:xfrm>
          <a:prstGeom prst="rect">
            <a:avLst/>
          </a:prstGeom>
          <a:solidFill>
            <a:srgbClr val="00B050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4F75E7-A11B-45DA-8A94-7360F70B7820}"/>
              </a:ext>
            </a:extLst>
          </p:cNvPr>
          <p:cNvSpPr txBox="1"/>
          <p:nvPr/>
        </p:nvSpPr>
        <p:spPr>
          <a:xfrm>
            <a:off x="866084" y="1156843"/>
            <a:ext cx="7610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ছকটি ব্যবহার করে সংক্ষেপে ত্রিভুজগুলির বৈশিষ্ট্য লিখ...  </a:t>
            </a:r>
            <a:endParaRPr lang="en-US" sz="36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78809C-B675-4175-8BBE-D787DC6E05DC}"/>
              </a:ext>
            </a:extLst>
          </p:cNvPr>
          <p:cNvSpPr txBox="1"/>
          <p:nvPr/>
        </p:nvSpPr>
        <p:spPr>
          <a:xfrm>
            <a:off x="3672590" y="3561179"/>
            <a:ext cx="3597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682DA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 বাহু সমান</a:t>
            </a:r>
            <a:endParaRPr lang="en-US" sz="4000" dirty="0">
              <a:solidFill>
                <a:srgbClr val="682DA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A15B1A-60A7-414E-B476-AD4B54B18461}"/>
              </a:ext>
            </a:extLst>
          </p:cNvPr>
          <p:cNvSpPr txBox="1"/>
          <p:nvPr/>
        </p:nvSpPr>
        <p:spPr>
          <a:xfrm>
            <a:off x="7751530" y="3429000"/>
            <a:ext cx="35976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682DA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 কোণ সমান এবং প্রতিটি কোণ ৬০ ডিগ্রী </a:t>
            </a:r>
            <a:endParaRPr lang="en-US" sz="3600" dirty="0">
              <a:solidFill>
                <a:srgbClr val="682DA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solidFill>
                <a:srgbClr val="682DA3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7CF4E8-F5AD-445B-A1D3-C498AFF69340}"/>
              </a:ext>
            </a:extLst>
          </p:cNvPr>
          <p:cNvSpPr txBox="1"/>
          <p:nvPr/>
        </p:nvSpPr>
        <p:spPr>
          <a:xfrm>
            <a:off x="3672590" y="4532269"/>
            <a:ext cx="3702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 বাহু সমান 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32033D-40DA-413A-92A6-858559B50710}"/>
              </a:ext>
            </a:extLst>
          </p:cNvPr>
          <p:cNvSpPr txBox="1"/>
          <p:nvPr/>
        </p:nvSpPr>
        <p:spPr>
          <a:xfrm>
            <a:off x="3672591" y="5503359"/>
            <a:ext cx="359763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বাহু সমান নয় 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1E0BA9-6A79-416F-AF4D-EED50485BDF1}"/>
              </a:ext>
            </a:extLst>
          </p:cNvPr>
          <p:cNvSpPr txBox="1"/>
          <p:nvPr/>
        </p:nvSpPr>
        <p:spPr>
          <a:xfrm>
            <a:off x="7861456" y="5485543"/>
            <a:ext cx="3990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 কোণ সমান নয় 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A8C5E4-7C3A-4A43-997E-FFDBA83F239E}"/>
              </a:ext>
            </a:extLst>
          </p:cNvPr>
          <p:cNvSpPr txBox="1"/>
          <p:nvPr/>
        </p:nvSpPr>
        <p:spPr>
          <a:xfrm>
            <a:off x="7856461" y="4510876"/>
            <a:ext cx="3276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 কোণ সমান 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90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4695758" y="192662"/>
            <a:ext cx="3072983" cy="1125079"/>
          </a:xfrm>
          <a:prstGeom prst="roundRect">
            <a:avLst/>
          </a:prstGeom>
          <a:solidFill>
            <a:srgbClr val="92D050"/>
          </a:solidFill>
          <a:effectLst>
            <a:glow rad="228600">
              <a:srgbClr val="FF000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0272FB-AC0D-49FF-9E84-A7A41795790C}"/>
              </a:ext>
            </a:extLst>
          </p:cNvPr>
          <p:cNvSpPr txBox="1"/>
          <p:nvPr/>
        </p:nvSpPr>
        <p:spPr>
          <a:xfrm>
            <a:off x="351611" y="1291295"/>
            <a:ext cx="4734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 মিল করি-  </a:t>
            </a:r>
            <a:endParaRPr lang="en-US" sz="54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67DDA22-E7F7-4E03-AB59-D88CAFC0686A}"/>
              </a:ext>
            </a:extLst>
          </p:cNvPr>
          <p:cNvGrpSpPr/>
          <p:nvPr/>
        </p:nvGrpSpPr>
        <p:grpSpPr>
          <a:xfrm>
            <a:off x="351611" y="1678920"/>
            <a:ext cx="11606191" cy="4890858"/>
            <a:chOff x="351611" y="1678920"/>
            <a:chExt cx="11606191" cy="4890858"/>
          </a:xfrm>
        </p:grpSpPr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0D9666B1-63D7-4CCD-B3BD-A46B0ACD48FA}"/>
                </a:ext>
              </a:extLst>
            </p:cNvPr>
            <p:cNvSpPr/>
            <p:nvPr/>
          </p:nvSpPr>
          <p:spPr>
            <a:xfrm>
              <a:off x="5210237" y="5350194"/>
              <a:ext cx="1811500" cy="1219584"/>
            </a:xfrm>
            <a:prstGeom prst="rtTriangle">
              <a:avLst/>
            </a:prstGeom>
            <a:solidFill>
              <a:srgbClr val="C00000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000" b="1" dirty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94CE0ABA-6D80-4359-A5A1-747FEB3124F7}"/>
                </a:ext>
              </a:extLst>
            </p:cNvPr>
            <p:cNvSpPr/>
            <p:nvPr/>
          </p:nvSpPr>
          <p:spPr>
            <a:xfrm rot="10800000">
              <a:off x="5216555" y="3876491"/>
              <a:ext cx="1274714" cy="1230092"/>
            </a:xfrm>
            <a:prstGeom prst="triangle">
              <a:avLst/>
            </a:prstGeom>
            <a:solidFill>
              <a:srgbClr val="00B050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2B39A7ED-D6F8-4E86-A11D-10C1F76FCF86}"/>
                </a:ext>
              </a:extLst>
            </p:cNvPr>
            <p:cNvSpPr/>
            <p:nvPr/>
          </p:nvSpPr>
          <p:spPr>
            <a:xfrm>
              <a:off x="5262097" y="1720389"/>
              <a:ext cx="1042522" cy="1708610"/>
            </a:xfrm>
            <a:prstGeom prst="triangle">
              <a:avLst/>
            </a:prstGeom>
            <a:solidFill>
              <a:srgbClr val="A20AF6"/>
            </a:solidFill>
            <a:ln w="38100">
              <a:solidFill>
                <a:srgbClr val="BD03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49A661-C589-4AB2-9811-46D0C4341249}"/>
                </a:ext>
              </a:extLst>
            </p:cNvPr>
            <p:cNvSpPr txBox="1"/>
            <p:nvPr/>
          </p:nvSpPr>
          <p:spPr>
            <a:xfrm>
              <a:off x="351764" y="5467272"/>
              <a:ext cx="3924098" cy="923330"/>
            </a:xfrm>
            <a:prstGeom prst="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সমবাহু ত্রিভুজ 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F5796AC-43C6-46AB-B05B-3B9BD01F861D}"/>
                </a:ext>
              </a:extLst>
            </p:cNvPr>
            <p:cNvSpPr txBox="1"/>
            <p:nvPr/>
          </p:nvSpPr>
          <p:spPr>
            <a:xfrm>
              <a:off x="351763" y="3867768"/>
              <a:ext cx="3924098" cy="923330"/>
            </a:xfrm>
            <a:prstGeom prst="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সমদ্বিবাহু ত্রিভুজ 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B51F6DB-562B-4F99-8A0A-C93E5B9F62F9}"/>
                </a:ext>
              </a:extLst>
            </p:cNvPr>
            <p:cNvSpPr txBox="1"/>
            <p:nvPr/>
          </p:nvSpPr>
          <p:spPr>
            <a:xfrm>
              <a:off x="351611" y="2160985"/>
              <a:ext cx="3936962" cy="923330"/>
            </a:xfrm>
            <a:prstGeom prst="rect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বিষমবাহু ত্রিভুজ 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9EDF371-0442-4A5C-BD51-D5A6E881CE36}"/>
                </a:ext>
              </a:extLst>
            </p:cNvPr>
            <p:cNvSpPr txBox="1"/>
            <p:nvPr/>
          </p:nvSpPr>
          <p:spPr>
            <a:xfrm>
              <a:off x="7768741" y="1678920"/>
              <a:ext cx="4189060" cy="1384995"/>
            </a:xfrm>
            <a:prstGeom prst="rect">
              <a:avLst/>
            </a:prstGeom>
            <a:noFill/>
            <a:ln w="57150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914400" lvl="1" indent="-457200">
                <a:buFont typeface="Wingdings" panose="05000000000000000000" pitchFamily="2" charset="2"/>
                <a:buChar char="Ø"/>
              </a:pP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প্রত্যেকটি বাহু সমান</a:t>
              </a:r>
            </a:p>
            <a:p>
              <a:pPr marL="742950" lvl="1" indent="-285750">
                <a:buFont typeface="Wingdings" panose="05000000000000000000" pitchFamily="2" charset="2"/>
                <a:buChar char="Ø"/>
              </a:pPr>
              <a:r>
                <a:rPr lang="bn-BD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প্রত্যেকটি কোণ সমান এবং এরা প্রত্যেকেই ৬০ ডিগ্রী                       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A4FEB72-4DD8-46F5-99B2-4B2C1762677F}"/>
                </a:ext>
              </a:extLst>
            </p:cNvPr>
            <p:cNvSpPr txBox="1"/>
            <p:nvPr/>
          </p:nvSpPr>
          <p:spPr>
            <a:xfrm>
              <a:off x="7768741" y="5227151"/>
              <a:ext cx="4189060" cy="1077218"/>
            </a:xfrm>
            <a:prstGeom prst="rect">
              <a:avLst/>
            </a:prstGeom>
            <a:noFill/>
            <a:ln w="57150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914400" lvl="1" indent="-457200">
                <a:buFont typeface="Wingdings" panose="05000000000000000000" pitchFamily="2" charset="2"/>
                <a:buChar char="Ø"/>
              </a:pP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দুইটি বাহু সমান</a:t>
              </a:r>
            </a:p>
            <a:p>
              <a:pPr marL="742950" lvl="1" indent="-285750">
                <a:buFont typeface="Wingdings" panose="05000000000000000000" pitchFamily="2" charset="2"/>
                <a:buChar char="Ø"/>
              </a:pP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দুইটি কোণ সমান                        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882C7BE-8642-42B7-B8A3-BDB62F3EF958}"/>
                </a:ext>
              </a:extLst>
            </p:cNvPr>
            <p:cNvSpPr txBox="1"/>
            <p:nvPr/>
          </p:nvSpPr>
          <p:spPr>
            <a:xfrm>
              <a:off x="7768742" y="3742137"/>
              <a:ext cx="4189060" cy="1077218"/>
            </a:xfrm>
            <a:prstGeom prst="rect">
              <a:avLst/>
            </a:prstGeom>
            <a:noFill/>
            <a:ln w="57150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914400" lvl="1" indent="-457200">
                <a:buFont typeface="Wingdings" panose="05000000000000000000" pitchFamily="2" charset="2"/>
                <a:buChar char="Ø"/>
              </a:pP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কোন বাহুই সমান নয় 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742950" lvl="1" indent="-285750">
                <a:buFont typeface="Wingdings" panose="05000000000000000000" pitchFamily="2" charset="2"/>
                <a:buChar char="Ø"/>
              </a:pP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কোন কোণই সমান নয়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E9244E33-E4F2-4B9C-8DF5-9016910E2F46}"/>
              </a:ext>
            </a:extLst>
          </p:cNvPr>
          <p:cNvSpPr/>
          <p:nvPr/>
        </p:nvSpPr>
        <p:spPr>
          <a:xfrm>
            <a:off x="54964" y="47051"/>
            <a:ext cx="12082072" cy="6763895"/>
          </a:xfrm>
          <a:prstGeom prst="rect">
            <a:avLst/>
          </a:prstGeom>
          <a:noFill/>
          <a:ln w="57150">
            <a:solidFill>
              <a:srgbClr val="BD0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4A80142-0633-4389-8A85-F3BF1BA40CEA}"/>
              </a:ext>
            </a:extLst>
          </p:cNvPr>
          <p:cNvGrpSpPr/>
          <p:nvPr/>
        </p:nvGrpSpPr>
        <p:grpSpPr>
          <a:xfrm>
            <a:off x="4275862" y="2771190"/>
            <a:ext cx="3492879" cy="2579004"/>
            <a:chOff x="4275862" y="2771190"/>
            <a:chExt cx="3492879" cy="2579004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A320625-4117-449E-9425-F1979387A3BB}"/>
                </a:ext>
              </a:extLst>
            </p:cNvPr>
            <p:cNvCxnSpPr>
              <a:cxnSpLocks/>
            </p:cNvCxnSpPr>
            <p:nvPr/>
          </p:nvCxnSpPr>
          <p:spPr>
            <a:xfrm>
              <a:off x="6232249" y="2898794"/>
              <a:ext cx="1536492" cy="2451400"/>
            </a:xfrm>
            <a:prstGeom prst="straightConnector1">
              <a:avLst/>
            </a:prstGeom>
            <a:ln w="76200">
              <a:solidFill>
                <a:srgbClr val="A20AF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8178F66-01BE-4618-AB3A-A87B2E3B9E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75862" y="2771190"/>
              <a:ext cx="1158519" cy="1261164"/>
            </a:xfrm>
            <a:prstGeom prst="straightConnector1">
              <a:avLst/>
            </a:prstGeom>
            <a:ln w="76200">
              <a:solidFill>
                <a:srgbClr val="A20AF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833156C-B704-40C3-86AE-A688E58C9077}"/>
              </a:ext>
            </a:extLst>
          </p:cNvPr>
          <p:cNvGrpSpPr/>
          <p:nvPr/>
        </p:nvGrpSpPr>
        <p:grpSpPr>
          <a:xfrm>
            <a:off x="4213312" y="2898794"/>
            <a:ext cx="3436477" cy="2751645"/>
            <a:chOff x="4275862" y="1280709"/>
            <a:chExt cx="3436477" cy="2751645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DCB0934-A248-4C45-8317-D0681F9EC4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52166" y="1280709"/>
              <a:ext cx="1160173" cy="1168642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75696FEA-9D4A-4088-B937-EED8533679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75862" y="2771190"/>
              <a:ext cx="1158519" cy="1261164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B307100-FCF1-4DEF-A495-793563C7E4BD}"/>
              </a:ext>
            </a:extLst>
          </p:cNvPr>
          <p:cNvGrpSpPr/>
          <p:nvPr/>
        </p:nvGrpSpPr>
        <p:grpSpPr>
          <a:xfrm>
            <a:off x="4213313" y="3084316"/>
            <a:ext cx="3604240" cy="2875670"/>
            <a:chOff x="4586815" y="170114"/>
            <a:chExt cx="3604240" cy="2875670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857B0B49-C00A-40BF-BAF5-C7F6C34F10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34235" y="1589796"/>
              <a:ext cx="1556820" cy="1455988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B6A951A-AA24-4657-B42F-719911091D2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86815" y="170114"/>
              <a:ext cx="922966" cy="2543429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2919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246" y="437271"/>
            <a:ext cx="2438400" cy="243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61190" y="3108960"/>
            <a:ext cx="7226105" cy="2769989"/>
          </a:xfrm>
          <a:prstGeom prst="rect">
            <a:avLst/>
          </a:prstGeom>
          <a:solidFill>
            <a:srgbClr val="A20AF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 ...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বাহুভেদে ত্রিভুজ কত প্রকার ও কি কি?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প্রকার ত্রিভুজের 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 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লিখে আনবে।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E41886-05F3-463E-B560-D54DE151A118}"/>
              </a:ext>
            </a:extLst>
          </p:cNvPr>
          <p:cNvSpPr/>
          <p:nvPr/>
        </p:nvSpPr>
        <p:spPr>
          <a:xfrm>
            <a:off x="54964" y="47051"/>
            <a:ext cx="12082072" cy="6763895"/>
          </a:xfrm>
          <a:prstGeom prst="rect">
            <a:avLst/>
          </a:prstGeom>
          <a:noFill/>
          <a:ln w="57150">
            <a:solidFill>
              <a:srgbClr val="BD03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0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973A97-4E7F-42FA-8E94-396766C0D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88"/>
            <a:ext cx="12192001" cy="68613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C0CE971-FFA3-4A18-B152-DBAD1A1D8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02" y="283226"/>
            <a:ext cx="4410735" cy="62915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E9E49F-031D-45C2-8C9D-95B7E7B229A7}"/>
              </a:ext>
            </a:extLst>
          </p:cNvPr>
          <p:cNvSpPr txBox="1"/>
          <p:nvPr/>
        </p:nvSpPr>
        <p:spPr>
          <a:xfrm>
            <a:off x="2721569" y="5093787"/>
            <a:ext cx="6881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48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পরিস্কার পরিচ্ছন্ন থাকবে।</a:t>
            </a:r>
            <a:endParaRPr lang="en-US" sz="20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CA5E60-1BD3-4301-BEFA-F2EB95E383CF}"/>
              </a:ext>
            </a:extLst>
          </p:cNvPr>
          <p:cNvSpPr txBox="1"/>
          <p:nvPr/>
        </p:nvSpPr>
        <p:spPr>
          <a:xfrm>
            <a:off x="2721570" y="5924784"/>
            <a:ext cx="7365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48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সাবান দিয়ে হাত ধুয়ে খাবার খাবে।  </a:t>
            </a:r>
            <a:r>
              <a:rPr lang="bn-BD" sz="2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141563-3B5B-4C28-B966-DED7501F2FE3}"/>
              </a:ext>
            </a:extLst>
          </p:cNvPr>
          <p:cNvSpPr txBox="1"/>
          <p:nvPr/>
        </p:nvSpPr>
        <p:spPr>
          <a:xfrm>
            <a:off x="716642" y="1102493"/>
            <a:ext cx="4867175" cy="1323439"/>
          </a:xfrm>
          <a:prstGeom prst="rect">
            <a:avLst/>
          </a:prstGeom>
          <a:noFill/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bn-BD" sz="8000" b="1" dirty="0">
                <a:solidFill>
                  <a:srgbClr val="92D05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solidFill>
                  <a:srgbClr val="92D05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 থেকো সবাই </a:t>
            </a:r>
            <a:endParaRPr lang="en-US" sz="8000" b="1" dirty="0">
              <a:solidFill>
                <a:srgbClr val="92D05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33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94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940"/>
                            </p:stCondLst>
                            <p:childTnLst>
                              <p:par>
                                <p:cTn id="38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44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440"/>
                            </p:stCondLst>
                            <p:childTnLst>
                              <p:par>
                                <p:cTn id="61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7" grpId="0"/>
      <p:bldP spid="7" grpId="2"/>
      <p:bldP spid="7" grpId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C8FD09-7B69-487E-BA2D-02B0E8A21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293280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ocument 2"/>
          <p:cNvSpPr/>
          <p:nvPr/>
        </p:nvSpPr>
        <p:spPr>
          <a:xfrm>
            <a:off x="418983" y="126609"/>
            <a:ext cx="11354034" cy="6604781"/>
          </a:xfrm>
          <a:prstGeom prst="flowChartDocument">
            <a:avLst/>
          </a:prstGeom>
          <a:solidFill>
            <a:schemeClr val="tx2">
              <a:lumMod val="7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600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5499AC-7AB8-47DE-8878-510EABAE8379}"/>
              </a:ext>
            </a:extLst>
          </p:cNvPr>
          <p:cNvSpPr txBox="1"/>
          <p:nvPr/>
        </p:nvSpPr>
        <p:spPr>
          <a:xfrm>
            <a:off x="0" y="903354"/>
            <a:ext cx="682283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u="sng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00" u="sng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u="sng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u="sng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5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শাখাওয়া</a:t>
            </a:r>
            <a:r>
              <a:rPr lang="en-US" sz="5400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5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5400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5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শাহীন</a:t>
            </a:r>
            <a:r>
              <a:rPr lang="bn-IN" sz="5400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5400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মিথিলাপুর সরকারি প্রাথমিক  বিদ্যালয়  </a:t>
            </a:r>
            <a:endParaRPr lang="bn-BD" sz="4800" dirty="0">
              <a:solidFill>
                <a:schemeClr val="tx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বুড়িচং,কুমিল্লা</a:t>
            </a:r>
            <a:r>
              <a:rPr lang="bn-BD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800" dirty="0">
                <a:solidFill>
                  <a:schemeClr val="tx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 </a:t>
            </a:r>
            <a:r>
              <a:rPr lang="en-US" sz="28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mshshahin2@gmail.com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E01EF6-5F72-4EDE-AB28-2DBCB9D34E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4" b="14872"/>
          <a:stretch/>
        </p:blipFill>
        <p:spPr>
          <a:xfrm>
            <a:off x="7652825" y="903354"/>
            <a:ext cx="3306625" cy="3726030"/>
          </a:xfrm>
          <a:prstGeom prst="rect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57355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ocument 7">
            <a:extLst>
              <a:ext uri="{FF2B5EF4-FFF2-40B4-BE49-F238E27FC236}">
                <a16:creationId xmlns:a16="http://schemas.microsoft.com/office/drawing/2014/main" id="{E2E736EF-4DF2-437C-A052-6260C8B7543C}"/>
              </a:ext>
            </a:extLst>
          </p:cNvPr>
          <p:cNvSpPr/>
          <p:nvPr/>
        </p:nvSpPr>
        <p:spPr>
          <a:xfrm>
            <a:off x="388738" y="112542"/>
            <a:ext cx="11414523" cy="6745458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6">
                <a:lumMod val="50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3527" y="314528"/>
            <a:ext cx="3787963" cy="49151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4D74EBA-EC2B-4144-B3E7-21EE384C5BEA}"/>
              </a:ext>
            </a:extLst>
          </p:cNvPr>
          <p:cNvSpPr/>
          <p:nvPr/>
        </p:nvSpPr>
        <p:spPr>
          <a:xfrm>
            <a:off x="1091656" y="661543"/>
            <a:ext cx="6096000" cy="47397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IN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চতুর্থ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বাহুভেদে ত্রিভুজ ও এর </a:t>
            </a:r>
          </a:p>
          <a:p>
            <a:r>
              <a:rPr lang="bn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প্রকারভেদ। </a:t>
            </a:r>
            <a:r>
              <a:rPr lang="bn-BD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42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A90DD9-CDAA-4D23-B3CC-5FB0B131EA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" t="49484" r="22463"/>
          <a:stretch/>
        </p:blipFill>
        <p:spPr>
          <a:xfrm>
            <a:off x="108754" y="3662050"/>
            <a:ext cx="4035143" cy="30833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669C5B-4438-40C7-9161-80C43EB42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492" y="126307"/>
            <a:ext cx="3978600" cy="32450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4F2ABC-E428-4695-A962-B09EF8ED1C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8" t="1504" r="4247" b="-1504"/>
          <a:stretch/>
        </p:blipFill>
        <p:spPr>
          <a:xfrm>
            <a:off x="79926" y="268539"/>
            <a:ext cx="4102870" cy="32450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4FE579F-3DAC-447D-BF55-A2CCC5988F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9" b="23959"/>
          <a:stretch/>
        </p:blipFill>
        <p:spPr>
          <a:xfrm>
            <a:off x="8019584" y="3622379"/>
            <a:ext cx="4075508" cy="310931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D46240B-7508-4743-A177-6ADB1D325A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6" b="8236"/>
          <a:stretch/>
        </p:blipFill>
        <p:spPr>
          <a:xfrm>
            <a:off x="4291613" y="1214203"/>
            <a:ext cx="3751788" cy="238983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2E71A2E-1B61-4D3A-869E-ADBA9CF5C3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014" y="3674882"/>
            <a:ext cx="3727971" cy="3056811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11CC5FB-8CD8-4030-93E1-527708D4D40A}"/>
              </a:ext>
            </a:extLst>
          </p:cNvPr>
          <p:cNvSpPr/>
          <p:nvPr/>
        </p:nvSpPr>
        <p:spPr>
          <a:xfrm>
            <a:off x="675283" y="1252025"/>
            <a:ext cx="1856902" cy="1974477"/>
          </a:xfrm>
          <a:prstGeom prst="triangle">
            <a:avLst>
              <a:gd name="adj" fmla="val 51391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5CC7720E-0EE1-4E0E-856E-5CC4884E1A17}"/>
              </a:ext>
            </a:extLst>
          </p:cNvPr>
          <p:cNvSpPr/>
          <p:nvPr/>
        </p:nvSpPr>
        <p:spPr>
          <a:xfrm>
            <a:off x="4521969" y="2157462"/>
            <a:ext cx="3279168" cy="1271538"/>
          </a:xfrm>
          <a:prstGeom prst="triangle">
            <a:avLst>
              <a:gd name="adj" fmla="val 49076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AC2CD1D-D8EE-4C33-8BA1-F7ACA358ADC0}"/>
              </a:ext>
            </a:extLst>
          </p:cNvPr>
          <p:cNvSpPr/>
          <p:nvPr/>
        </p:nvSpPr>
        <p:spPr>
          <a:xfrm rot="912816">
            <a:off x="8402200" y="4011638"/>
            <a:ext cx="1541015" cy="2383298"/>
          </a:xfrm>
          <a:prstGeom prst="triangle">
            <a:avLst>
              <a:gd name="adj" fmla="val 831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47AFB32-AC5A-4644-B3C1-1050AAA9E4B9}"/>
              </a:ext>
            </a:extLst>
          </p:cNvPr>
          <p:cNvSpPr/>
          <p:nvPr/>
        </p:nvSpPr>
        <p:spPr>
          <a:xfrm>
            <a:off x="4255887" y="62126"/>
            <a:ext cx="3727971" cy="90594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এগুলির আকার কেমন? 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CA377FE-0589-4472-9DB4-4F1318F2BBCA}"/>
              </a:ext>
            </a:extLst>
          </p:cNvPr>
          <p:cNvSpPr/>
          <p:nvPr/>
        </p:nvSpPr>
        <p:spPr>
          <a:xfrm>
            <a:off x="4269326" y="149643"/>
            <a:ext cx="3739880" cy="90594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কি কি দেখতে পাচ্ছো?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6994EC8-C8F5-42D9-A527-B642AEF2BF3B}"/>
              </a:ext>
            </a:extLst>
          </p:cNvPr>
          <p:cNvSpPr/>
          <p:nvPr/>
        </p:nvSpPr>
        <p:spPr>
          <a:xfrm>
            <a:off x="4255887" y="122643"/>
            <a:ext cx="3727971" cy="90594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তিনকোণা আকৃতি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ACF0A94-53E5-4D25-A1B2-AC3280C8962A}"/>
              </a:ext>
            </a:extLst>
          </p:cNvPr>
          <p:cNvSpPr/>
          <p:nvPr/>
        </p:nvSpPr>
        <p:spPr>
          <a:xfrm>
            <a:off x="2993073" y="49051"/>
            <a:ext cx="6372684" cy="66215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তিনকোনা আকৃতিকে কি বলে মনে আছে?</a:t>
            </a:r>
            <a:r>
              <a:rPr lang="bn-BD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9D0D0FC-5A2E-4C96-94F4-30A15FF26DF2}"/>
              </a:ext>
            </a:extLst>
          </p:cNvPr>
          <p:cNvSpPr/>
          <p:nvPr/>
        </p:nvSpPr>
        <p:spPr>
          <a:xfrm>
            <a:off x="4255886" y="122643"/>
            <a:ext cx="3727971" cy="90594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bn-BD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দেখি ...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32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6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1536 -0.0900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-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3" animBg="1"/>
      <p:bldP spid="11" grpId="4" animBg="1"/>
      <p:bldP spid="12" grpId="0" animBg="1"/>
      <p:bldP spid="12" grpId="1" animBg="1"/>
      <p:bldP spid="15" grpId="0" animBg="1"/>
      <p:bldP spid="15" grpId="1" animBg="1"/>
      <p:bldP spid="15" grpId="2" animBg="1"/>
      <p:bldP spid="33" grpId="0" animBg="1"/>
      <p:bldP spid="33" grpId="1" animBg="1"/>
      <p:bldP spid="32" grpId="0" animBg="1"/>
      <p:bldP spid="32" grpId="1" animBg="1"/>
      <p:bldP spid="17" grpId="1" animBg="1"/>
      <p:bldP spid="17" grpId="2" animBg="1"/>
      <p:bldP spid="17" grpId="3" animBg="1"/>
      <p:bldP spid="17" grpId="4" animBg="1"/>
      <p:bldP spid="19" grpId="0" animBg="1"/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6D2F6B6-1D43-4BC8-901A-8F03807E9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4" y="93498"/>
            <a:ext cx="12022112" cy="6671004"/>
          </a:xfrm>
          <a:prstGeom prst="rect">
            <a:avLst/>
          </a:prstGeom>
          <a:ln w="57150">
            <a:solidFill>
              <a:srgbClr val="FF0066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1983189" y="678037"/>
            <a:ext cx="8435484" cy="2925907"/>
            <a:chOff x="304800" y="502117"/>
            <a:chExt cx="8305800" cy="2743200"/>
          </a:xfrm>
          <a:solidFill>
            <a:srgbClr val="00B050"/>
          </a:solidFill>
        </p:grpSpPr>
        <p:sp>
          <p:nvSpPr>
            <p:cNvPr id="6" name="Isosceles Triangle 5"/>
            <p:cNvSpPr/>
            <p:nvPr/>
          </p:nvSpPr>
          <p:spPr>
            <a:xfrm rot="10800000">
              <a:off x="304800" y="502117"/>
              <a:ext cx="8305800" cy="2743200"/>
            </a:xfrm>
            <a:prstGeom prst="triangle">
              <a:avLst/>
            </a:prstGeom>
            <a:grp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6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375014" y="765767"/>
              <a:ext cx="4165371" cy="891572"/>
            </a:xfrm>
            <a:prstGeom prst="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5400" b="1" dirty="0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6000" b="1" dirty="0" err="1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6000" b="1" dirty="0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000" b="1" dirty="0" err="1">
                  <a:solidFill>
                    <a:srgbClr val="FF0066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endParaRPr lang="en-US" sz="4800" b="1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F6C5FF5-92E1-4BEF-94D1-D8757AD3A6EA}"/>
              </a:ext>
            </a:extLst>
          </p:cNvPr>
          <p:cNvGrpSpPr/>
          <p:nvPr/>
        </p:nvGrpSpPr>
        <p:grpSpPr>
          <a:xfrm>
            <a:off x="1878258" y="678037"/>
            <a:ext cx="7852117" cy="5486401"/>
            <a:chOff x="708543" y="1258367"/>
            <a:chExt cx="8001000" cy="5486400"/>
          </a:xfrm>
          <a:solidFill>
            <a:srgbClr val="6B86F9"/>
          </a:solidFill>
        </p:grpSpPr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8A5A389F-F77B-4432-9CFD-BCE80B349409}"/>
                </a:ext>
              </a:extLst>
            </p:cNvPr>
            <p:cNvSpPr/>
            <p:nvPr/>
          </p:nvSpPr>
          <p:spPr>
            <a:xfrm>
              <a:off x="708543" y="1258367"/>
              <a:ext cx="8001000" cy="5486400"/>
            </a:xfrm>
            <a:prstGeom prst="rtTriangle">
              <a:avLst/>
            </a:prstGeom>
            <a:solidFill>
              <a:srgbClr val="C00000"/>
            </a:solidFill>
            <a:ln w="381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4000" b="1" dirty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D862ADDE-5527-4BC9-A719-3CBF125BFA09}"/>
                </a:ext>
              </a:extLst>
            </p:cNvPr>
            <p:cNvSpPr txBox="1"/>
            <p:nvPr/>
          </p:nvSpPr>
          <p:spPr>
            <a:xfrm>
              <a:off x="1023900" y="4840401"/>
              <a:ext cx="4898861" cy="1200329"/>
            </a:xfrm>
            <a:prstGeom prst="rect">
              <a:avLst/>
            </a:prstGeom>
            <a:noFill/>
            <a:ln w="38100">
              <a:noFill/>
            </a:ln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9pPr>
            </a:lstStyle>
            <a:p>
              <a:r>
                <a:rPr lang="bn-BD" sz="3200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72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itchFamily="2" charset="0"/>
                </a:rPr>
                <a:t>বাহুভেদে ত্রিভুজ </a:t>
              </a:r>
              <a:endParaRPr lang="en-US" sz="1600" b="1" dirty="0">
                <a:solidFill>
                  <a:srgbClr val="00B050"/>
                </a:solidFill>
                <a:latin typeface="NikoshBAN" panose="02000000000000000000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7115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FE1E77-2334-4DA9-8D9B-6B49D9DB1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6" y="84085"/>
            <a:ext cx="11967148" cy="6689829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055075" y="2697055"/>
            <a:ext cx="104100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২৯.১.১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সমবাহু, সমদ্বিবাহু ও বিষমবাহু ত্রিভুজ কি তা বলতে পারবে এবং ছবি দেখে শনাক্ত ও এদের বৈশিষ্ট্য নির্ণয় করতে পারবে। 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1E601CD-C846-42DA-992E-D165840A188C}"/>
              </a:ext>
            </a:extLst>
          </p:cNvPr>
          <p:cNvSpPr/>
          <p:nvPr/>
        </p:nvSpPr>
        <p:spPr>
          <a:xfrm>
            <a:off x="3641187" y="193108"/>
            <a:ext cx="4909625" cy="1278102"/>
          </a:xfrm>
          <a:prstGeom prst="round2DiagRect">
            <a:avLst/>
          </a:prstGeom>
          <a:solidFill>
            <a:schemeClr val="tx1">
              <a:lumMod val="65000"/>
              <a:lumOff val="35000"/>
            </a:schemeClr>
          </a:solidFill>
          <a:ln w="76200">
            <a:solidFill>
              <a:srgbClr val="002060"/>
            </a:solidFill>
            <a:prstDash val="sysDash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11BB024-101E-40A4-BC76-40E97286D1BD}"/>
              </a:ext>
            </a:extLst>
          </p:cNvPr>
          <p:cNvSpPr/>
          <p:nvPr/>
        </p:nvSpPr>
        <p:spPr>
          <a:xfrm>
            <a:off x="285352" y="2052844"/>
            <a:ext cx="4668321" cy="644211"/>
          </a:xfrm>
          <a:prstGeom prst="roundRect">
            <a:avLst/>
          </a:prstGeom>
          <a:noFill/>
          <a:ln w="28575"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</a:t>
            </a:r>
            <a:r>
              <a:rPr lang="bn-IN" sz="28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658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5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8DE37741-EB2F-44F4-A912-00314D92F792}"/>
              </a:ext>
            </a:extLst>
          </p:cNvPr>
          <p:cNvSpPr/>
          <p:nvPr/>
        </p:nvSpPr>
        <p:spPr>
          <a:xfrm>
            <a:off x="7715866" y="754147"/>
            <a:ext cx="4320263" cy="598327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5193A50-4061-4DC8-A852-9BAF01B1FD4A}"/>
              </a:ext>
            </a:extLst>
          </p:cNvPr>
          <p:cNvSpPr/>
          <p:nvPr/>
        </p:nvSpPr>
        <p:spPr>
          <a:xfrm>
            <a:off x="3936774" y="764496"/>
            <a:ext cx="3726912" cy="5983271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DBDD319-37B8-4DA0-A9B6-7DA6010C313A}"/>
              </a:ext>
            </a:extLst>
          </p:cNvPr>
          <p:cNvSpPr/>
          <p:nvPr/>
        </p:nvSpPr>
        <p:spPr>
          <a:xfrm>
            <a:off x="155870" y="749507"/>
            <a:ext cx="3726912" cy="5992552"/>
          </a:xfrm>
          <a:prstGeom prst="rect">
            <a:avLst/>
          </a:prstGeom>
          <a:noFill/>
          <a:ln w="28575">
            <a:solidFill>
              <a:srgbClr val="A20A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270D12-FFF8-45B9-A108-4B4038958F9C}"/>
              </a:ext>
            </a:extLst>
          </p:cNvPr>
          <p:cNvSpPr txBox="1"/>
          <p:nvPr/>
        </p:nvSpPr>
        <p:spPr>
          <a:xfrm>
            <a:off x="932223" y="3432077"/>
            <a:ext cx="222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সমবাহু ত্রিভুজ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B1F9708-99ED-4184-9F28-A01F6C85A2E3}"/>
              </a:ext>
            </a:extLst>
          </p:cNvPr>
          <p:cNvSpPr/>
          <p:nvPr/>
        </p:nvSpPr>
        <p:spPr>
          <a:xfrm>
            <a:off x="4980252" y="33991"/>
            <a:ext cx="2898098" cy="644211"/>
          </a:xfrm>
          <a:prstGeom prst="roundRect">
            <a:avLst/>
          </a:prstGeom>
          <a:solidFill>
            <a:srgbClr val="0070C0"/>
          </a:solidFill>
          <a:ln w="28575"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</a:t>
            </a:r>
            <a:r>
              <a:rPr lang="bn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61" y="599954"/>
            <a:ext cx="3138678" cy="3138678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5ABFDA4A-562A-4839-9553-1217437B3DEC}"/>
              </a:ext>
            </a:extLst>
          </p:cNvPr>
          <p:cNvGrpSpPr/>
          <p:nvPr/>
        </p:nvGrpSpPr>
        <p:grpSpPr>
          <a:xfrm>
            <a:off x="612982" y="5295445"/>
            <a:ext cx="2635041" cy="664564"/>
            <a:chOff x="612982" y="5366478"/>
            <a:chExt cx="2635041" cy="66456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DF5C99E-17B0-4676-844F-F2E61C3DC93B}"/>
                </a:ext>
              </a:extLst>
            </p:cNvPr>
            <p:cNvCxnSpPr/>
            <p:nvPr/>
          </p:nvCxnSpPr>
          <p:spPr>
            <a:xfrm>
              <a:off x="612982" y="5366478"/>
              <a:ext cx="263503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656EB4E-BEAB-429F-84B5-BF24FA92C9A2}"/>
                </a:ext>
              </a:extLst>
            </p:cNvPr>
            <p:cNvCxnSpPr/>
            <p:nvPr/>
          </p:nvCxnSpPr>
          <p:spPr>
            <a:xfrm>
              <a:off x="612984" y="5698761"/>
              <a:ext cx="263503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C6847FA-6394-4C3D-91CC-E45CE0745379}"/>
                </a:ext>
              </a:extLst>
            </p:cNvPr>
            <p:cNvCxnSpPr/>
            <p:nvPr/>
          </p:nvCxnSpPr>
          <p:spPr>
            <a:xfrm>
              <a:off x="612983" y="6031042"/>
              <a:ext cx="263503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A0D0CBF-E678-44F4-88AE-62CCA9187C32}"/>
              </a:ext>
            </a:extLst>
          </p:cNvPr>
          <p:cNvSpPr txBox="1"/>
          <p:nvPr/>
        </p:nvSpPr>
        <p:spPr>
          <a:xfrm>
            <a:off x="612982" y="6186109"/>
            <a:ext cx="2635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 বাহু সমান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Speech Bubble: Oval 60">
            <a:extLst>
              <a:ext uri="{FF2B5EF4-FFF2-40B4-BE49-F238E27FC236}">
                <a16:creationId xmlns:a16="http://schemas.microsoft.com/office/drawing/2014/main" id="{7593EA91-9D55-4326-9A18-9714FB752DB4}"/>
              </a:ext>
            </a:extLst>
          </p:cNvPr>
          <p:cNvSpPr/>
          <p:nvPr/>
        </p:nvSpPr>
        <p:spPr>
          <a:xfrm>
            <a:off x="3169619" y="2876412"/>
            <a:ext cx="4532909" cy="827000"/>
          </a:xfrm>
          <a:prstGeom prst="wedgeEllipseCallout">
            <a:avLst>
              <a:gd name="adj1" fmla="val -43584"/>
              <a:gd name="adj2" fmla="val 214758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621D0A-6556-444A-B178-DAA1932035AF}"/>
              </a:ext>
            </a:extLst>
          </p:cNvPr>
          <p:cNvSpPr txBox="1"/>
          <p:nvPr/>
        </p:nvSpPr>
        <p:spPr>
          <a:xfrm>
            <a:off x="3388778" y="3028302"/>
            <a:ext cx="3987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কয়টি বাহু দেখতে পাচ্ছো?   </a:t>
            </a:r>
            <a:r>
              <a:rPr lang="bn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E202288-BEF1-4BA5-A386-064022E951B3}"/>
              </a:ext>
            </a:extLst>
          </p:cNvPr>
          <p:cNvSpPr txBox="1"/>
          <p:nvPr/>
        </p:nvSpPr>
        <p:spPr>
          <a:xfrm>
            <a:off x="3539932" y="2980804"/>
            <a:ext cx="3593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বাহুগুলির দৈর্ঘ্য কেমন ?   </a:t>
            </a:r>
            <a:r>
              <a:rPr lang="bn-IN" sz="36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6D1B9A5-F600-4CC3-90A2-E494F2138ED2}"/>
              </a:ext>
            </a:extLst>
          </p:cNvPr>
          <p:cNvSpPr txBox="1"/>
          <p:nvPr/>
        </p:nvSpPr>
        <p:spPr>
          <a:xfrm>
            <a:off x="283561" y="4143476"/>
            <a:ext cx="3471530" cy="954107"/>
          </a:xfrm>
          <a:prstGeom prst="rect">
            <a:avLst/>
          </a:prstGeom>
          <a:solidFill>
            <a:srgbClr val="00B05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ত্রিভুজের তিনটি বাহু সমান তাকে সমবাহু ত্রিভুজ বলে। </a:t>
            </a:r>
            <a:r>
              <a:rPr lang="bn-BD" sz="28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8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D38F207-81AC-4CE5-A22E-7A2E95FCD905}"/>
              </a:ext>
            </a:extLst>
          </p:cNvPr>
          <p:cNvSpPr txBox="1"/>
          <p:nvPr/>
        </p:nvSpPr>
        <p:spPr>
          <a:xfrm>
            <a:off x="4503956" y="3506999"/>
            <a:ext cx="2588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 ত্রিভুজ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4531FA07-D224-49DE-8BC5-C97F6DE4C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761" y="559238"/>
            <a:ext cx="2217938" cy="3138678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11A2C54B-8BD5-4AE9-AD88-CDB16A37121A}"/>
              </a:ext>
            </a:extLst>
          </p:cNvPr>
          <p:cNvGrpSpPr/>
          <p:nvPr/>
        </p:nvGrpSpPr>
        <p:grpSpPr>
          <a:xfrm>
            <a:off x="4340384" y="5267253"/>
            <a:ext cx="2635041" cy="664564"/>
            <a:chOff x="612982" y="5366478"/>
            <a:chExt cx="2635041" cy="664564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8500187-1876-4993-8A4E-F3842CECD470}"/>
                </a:ext>
              </a:extLst>
            </p:cNvPr>
            <p:cNvCxnSpPr>
              <a:cxnSpLocks/>
            </p:cNvCxnSpPr>
            <p:nvPr/>
          </p:nvCxnSpPr>
          <p:spPr>
            <a:xfrm>
              <a:off x="612982" y="5366478"/>
              <a:ext cx="208891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367EC4E-7911-4542-B05A-F17A0645F101}"/>
                </a:ext>
              </a:extLst>
            </p:cNvPr>
            <p:cNvCxnSpPr/>
            <p:nvPr/>
          </p:nvCxnSpPr>
          <p:spPr>
            <a:xfrm>
              <a:off x="612984" y="5698761"/>
              <a:ext cx="263503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E984718-A0CC-403C-A0C7-F47011D17123}"/>
                </a:ext>
              </a:extLst>
            </p:cNvPr>
            <p:cNvCxnSpPr/>
            <p:nvPr/>
          </p:nvCxnSpPr>
          <p:spPr>
            <a:xfrm>
              <a:off x="612983" y="6031042"/>
              <a:ext cx="263503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D9A36032-6C43-4ABD-A562-A4B0DA824354}"/>
              </a:ext>
            </a:extLst>
          </p:cNvPr>
          <p:cNvSpPr txBox="1"/>
          <p:nvPr/>
        </p:nvSpPr>
        <p:spPr>
          <a:xfrm>
            <a:off x="4248091" y="6157716"/>
            <a:ext cx="2635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 বাহু সমান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Speech Bubble: Oval 72">
            <a:extLst>
              <a:ext uri="{FF2B5EF4-FFF2-40B4-BE49-F238E27FC236}">
                <a16:creationId xmlns:a16="http://schemas.microsoft.com/office/drawing/2014/main" id="{03F4EC82-D2E9-4EEC-9E81-A6A803E3CFE4}"/>
              </a:ext>
            </a:extLst>
          </p:cNvPr>
          <p:cNvSpPr/>
          <p:nvPr/>
        </p:nvSpPr>
        <p:spPr>
          <a:xfrm>
            <a:off x="6866850" y="3057073"/>
            <a:ext cx="4532909" cy="827000"/>
          </a:xfrm>
          <a:prstGeom prst="wedgeEllipseCallout">
            <a:avLst>
              <a:gd name="adj1" fmla="val -43584"/>
              <a:gd name="adj2" fmla="val 214758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AA10221-F6C1-4167-9949-08AF25C8ACED}"/>
              </a:ext>
            </a:extLst>
          </p:cNvPr>
          <p:cNvSpPr txBox="1"/>
          <p:nvPr/>
        </p:nvSpPr>
        <p:spPr>
          <a:xfrm>
            <a:off x="7222280" y="3251981"/>
            <a:ext cx="3987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কয়টি বাহু দেখতে পাচ্ছো?   </a:t>
            </a:r>
            <a:r>
              <a:rPr lang="bn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B224CCD-E981-4D37-A547-190CC294899C}"/>
              </a:ext>
            </a:extLst>
          </p:cNvPr>
          <p:cNvSpPr txBox="1"/>
          <p:nvPr/>
        </p:nvSpPr>
        <p:spPr>
          <a:xfrm>
            <a:off x="7366870" y="3205231"/>
            <a:ext cx="3532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বাহুগুলির দৈর্ঘ্য কেমন?   </a:t>
            </a:r>
            <a:r>
              <a:rPr lang="bn-IN" sz="36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99D7D42-7333-44A8-ADFA-4F375BDF28CE}"/>
              </a:ext>
            </a:extLst>
          </p:cNvPr>
          <p:cNvSpPr txBox="1"/>
          <p:nvPr/>
        </p:nvSpPr>
        <p:spPr>
          <a:xfrm>
            <a:off x="8525734" y="3408883"/>
            <a:ext cx="2734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মবাহু ত্রিভুজ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117D629-80A8-465F-BBA9-5CC186047906}"/>
              </a:ext>
            </a:extLst>
          </p:cNvPr>
          <p:cNvGrpSpPr/>
          <p:nvPr/>
        </p:nvGrpSpPr>
        <p:grpSpPr>
          <a:xfrm>
            <a:off x="8110344" y="5255119"/>
            <a:ext cx="3616322" cy="664564"/>
            <a:chOff x="612982" y="5366478"/>
            <a:chExt cx="2635040" cy="664564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3D0C71C-5167-4AA1-B734-789CC00B2EB8}"/>
                </a:ext>
              </a:extLst>
            </p:cNvPr>
            <p:cNvCxnSpPr>
              <a:cxnSpLocks/>
            </p:cNvCxnSpPr>
            <p:nvPr/>
          </p:nvCxnSpPr>
          <p:spPr>
            <a:xfrm>
              <a:off x="612982" y="5366478"/>
              <a:ext cx="1647627" cy="803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8D0EF89-D4B7-45B1-8D34-C633AB949286}"/>
                </a:ext>
              </a:extLst>
            </p:cNvPr>
            <p:cNvCxnSpPr>
              <a:cxnSpLocks/>
            </p:cNvCxnSpPr>
            <p:nvPr/>
          </p:nvCxnSpPr>
          <p:spPr>
            <a:xfrm>
              <a:off x="612984" y="5698761"/>
              <a:ext cx="2149149" cy="1213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1A1E203-A413-4253-B27E-7AFA51C4D348}"/>
                </a:ext>
              </a:extLst>
            </p:cNvPr>
            <p:cNvCxnSpPr/>
            <p:nvPr/>
          </p:nvCxnSpPr>
          <p:spPr>
            <a:xfrm>
              <a:off x="612983" y="6031042"/>
              <a:ext cx="2635039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8538A21B-BB02-422A-99CD-9E3CAB13BB95}"/>
              </a:ext>
            </a:extLst>
          </p:cNvPr>
          <p:cNvSpPr txBox="1"/>
          <p:nvPr/>
        </p:nvSpPr>
        <p:spPr>
          <a:xfrm>
            <a:off x="8270878" y="6095756"/>
            <a:ext cx="3050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 বাহু অসমান 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5" name="Speech Bubble: Oval 84">
            <a:extLst>
              <a:ext uri="{FF2B5EF4-FFF2-40B4-BE49-F238E27FC236}">
                <a16:creationId xmlns:a16="http://schemas.microsoft.com/office/drawing/2014/main" id="{90527DA9-B3A7-4B0D-91BE-3FBD3D223896}"/>
              </a:ext>
            </a:extLst>
          </p:cNvPr>
          <p:cNvSpPr/>
          <p:nvPr/>
        </p:nvSpPr>
        <p:spPr>
          <a:xfrm rot="21445318">
            <a:off x="6699766" y="2192121"/>
            <a:ext cx="4532909" cy="827000"/>
          </a:xfrm>
          <a:prstGeom prst="wedgeEllipseCallout">
            <a:avLst>
              <a:gd name="adj1" fmla="val 14109"/>
              <a:gd name="adj2" fmla="val 290564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CECB398-7033-4270-BDB7-8BA5BB8D8A21}"/>
              </a:ext>
            </a:extLst>
          </p:cNvPr>
          <p:cNvSpPr txBox="1"/>
          <p:nvPr/>
        </p:nvSpPr>
        <p:spPr>
          <a:xfrm>
            <a:off x="7072451" y="2367581"/>
            <a:ext cx="3987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কয়টি বাহু দেখতে পাচ্ছো?   </a:t>
            </a:r>
            <a:r>
              <a:rPr lang="bn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D79D3EB-AD44-4A66-8DEB-550DA7A744F3}"/>
              </a:ext>
            </a:extLst>
          </p:cNvPr>
          <p:cNvSpPr txBox="1"/>
          <p:nvPr/>
        </p:nvSpPr>
        <p:spPr>
          <a:xfrm>
            <a:off x="7284125" y="2325489"/>
            <a:ext cx="3593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বাহুগুলির দৈর্ঘ্য কেমন?   </a:t>
            </a:r>
            <a:r>
              <a:rPr lang="bn-IN" sz="36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87D8F87-0754-42B5-96B0-B17055A1FB5B}"/>
              </a:ext>
            </a:extLst>
          </p:cNvPr>
          <p:cNvSpPr txBox="1"/>
          <p:nvPr/>
        </p:nvSpPr>
        <p:spPr>
          <a:xfrm>
            <a:off x="7952101" y="4073268"/>
            <a:ext cx="3828646" cy="954107"/>
          </a:xfrm>
          <a:prstGeom prst="rect">
            <a:avLst/>
          </a:prstGeom>
          <a:solidFill>
            <a:srgbClr val="00B05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ত্রিভুজের তিনটি বাহুই অসমান তাকে বিষমবাহু ত্রিভুজ বলে। </a:t>
            </a:r>
            <a:r>
              <a:rPr lang="bn-BD" sz="28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8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Isosceles Triangle 88">
            <a:extLst>
              <a:ext uri="{FF2B5EF4-FFF2-40B4-BE49-F238E27FC236}">
                <a16:creationId xmlns:a16="http://schemas.microsoft.com/office/drawing/2014/main" id="{7EED4146-EA38-4769-93A9-265741A3F2CE}"/>
              </a:ext>
            </a:extLst>
          </p:cNvPr>
          <p:cNvSpPr/>
          <p:nvPr/>
        </p:nvSpPr>
        <p:spPr>
          <a:xfrm>
            <a:off x="8084191" y="1517041"/>
            <a:ext cx="3723669" cy="1650131"/>
          </a:xfrm>
          <a:prstGeom prst="triangle">
            <a:avLst>
              <a:gd name="adj" fmla="val 310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274F124-F382-40F0-8D52-4F8AE889D20F}"/>
              </a:ext>
            </a:extLst>
          </p:cNvPr>
          <p:cNvSpPr txBox="1"/>
          <p:nvPr/>
        </p:nvSpPr>
        <p:spPr>
          <a:xfrm>
            <a:off x="4086315" y="4131576"/>
            <a:ext cx="3407177" cy="954107"/>
          </a:xfrm>
          <a:prstGeom prst="rect">
            <a:avLst/>
          </a:prstGeom>
          <a:solidFill>
            <a:srgbClr val="00B050"/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ত্রিভুজের দুইটি বাহু সমান তাকে সমদ্বিবাহু ত্রিভুজ বলে। </a:t>
            </a:r>
            <a:r>
              <a:rPr lang="bn-BD" sz="28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8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AE4203A-F23B-4C22-86C2-170384A406AD}"/>
              </a:ext>
            </a:extLst>
          </p:cNvPr>
          <p:cNvGrpSpPr/>
          <p:nvPr/>
        </p:nvGrpSpPr>
        <p:grpSpPr>
          <a:xfrm>
            <a:off x="1282591" y="2004311"/>
            <a:ext cx="325428" cy="124266"/>
            <a:chOff x="860560" y="1377439"/>
            <a:chExt cx="325428" cy="124266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C9A6B12-1566-498F-8A09-8A26E05B016E}"/>
                </a:ext>
              </a:extLst>
            </p:cNvPr>
            <p:cNvCxnSpPr/>
            <p:nvPr/>
          </p:nvCxnSpPr>
          <p:spPr>
            <a:xfrm>
              <a:off x="860561" y="1377439"/>
              <a:ext cx="32542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8CBA993-598E-4103-9F5F-4BE9E1E411FE}"/>
                </a:ext>
              </a:extLst>
            </p:cNvPr>
            <p:cNvCxnSpPr/>
            <p:nvPr/>
          </p:nvCxnSpPr>
          <p:spPr>
            <a:xfrm>
              <a:off x="860560" y="1501705"/>
              <a:ext cx="32542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6B60393-AF52-487C-ACBC-0EDBF99F580B}"/>
              </a:ext>
            </a:extLst>
          </p:cNvPr>
          <p:cNvGrpSpPr/>
          <p:nvPr/>
        </p:nvGrpSpPr>
        <p:grpSpPr>
          <a:xfrm>
            <a:off x="2518480" y="2056335"/>
            <a:ext cx="325428" cy="124266"/>
            <a:chOff x="860560" y="1377439"/>
            <a:chExt cx="325428" cy="124266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A113A1B-C2DD-44F4-88A9-3606171FC1E4}"/>
                </a:ext>
              </a:extLst>
            </p:cNvPr>
            <p:cNvCxnSpPr/>
            <p:nvPr/>
          </p:nvCxnSpPr>
          <p:spPr>
            <a:xfrm>
              <a:off x="860561" y="1377439"/>
              <a:ext cx="32542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04061D6-36F2-4E6D-BBCF-CB25DA3DBCDA}"/>
                </a:ext>
              </a:extLst>
            </p:cNvPr>
            <p:cNvCxnSpPr/>
            <p:nvPr/>
          </p:nvCxnSpPr>
          <p:spPr>
            <a:xfrm>
              <a:off x="860560" y="1501705"/>
              <a:ext cx="32542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EFF823F-79DB-44A0-82FE-0012F3AA7CD8}"/>
              </a:ext>
            </a:extLst>
          </p:cNvPr>
          <p:cNvGrpSpPr/>
          <p:nvPr/>
        </p:nvGrpSpPr>
        <p:grpSpPr>
          <a:xfrm rot="5400000">
            <a:off x="1880857" y="3227778"/>
            <a:ext cx="325428" cy="124266"/>
            <a:chOff x="860560" y="1377439"/>
            <a:chExt cx="325428" cy="124266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CFF231E-FA52-4C57-9FA4-EE0D50C8118A}"/>
                </a:ext>
              </a:extLst>
            </p:cNvPr>
            <p:cNvCxnSpPr/>
            <p:nvPr/>
          </p:nvCxnSpPr>
          <p:spPr>
            <a:xfrm>
              <a:off x="860561" y="1377439"/>
              <a:ext cx="32542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8F87DBB-0088-4620-A556-CD747BEF0FDB}"/>
                </a:ext>
              </a:extLst>
            </p:cNvPr>
            <p:cNvCxnSpPr/>
            <p:nvPr/>
          </p:nvCxnSpPr>
          <p:spPr>
            <a:xfrm>
              <a:off x="860560" y="1501705"/>
              <a:ext cx="32542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81EE47D-0CE8-475F-8733-F95F5BA70294}"/>
              </a:ext>
            </a:extLst>
          </p:cNvPr>
          <p:cNvGrpSpPr/>
          <p:nvPr/>
        </p:nvGrpSpPr>
        <p:grpSpPr>
          <a:xfrm>
            <a:off x="5110645" y="2004311"/>
            <a:ext cx="325428" cy="124266"/>
            <a:chOff x="860560" y="1377439"/>
            <a:chExt cx="325428" cy="124266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713583E-4040-4069-936A-A825C2F5D1BF}"/>
                </a:ext>
              </a:extLst>
            </p:cNvPr>
            <p:cNvCxnSpPr/>
            <p:nvPr/>
          </p:nvCxnSpPr>
          <p:spPr>
            <a:xfrm>
              <a:off x="860561" y="1377439"/>
              <a:ext cx="32542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A5C0FD5-939F-43BD-9E18-00607C676142}"/>
                </a:ext>
              </a:extLst>
            </p:cNvPr>
            <p:cNvCxnSpPr/>
            <p:nvPr/>
          </p:nvCxnSpPr>
          <p:spPr>
            <a:xfrm>
              <a:off x="860560" y="1501705"/>
              <a:ext cx="32542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FDB8A29-328D-413D-9E52-25BA9CA412E3}"/>
              </a:ext>
            </a:extLst>
          </p:cNvPr>
          <p:cNvGrpSpPr/>
          <p:nvPr/>
        </p:nvGrpSpPr>
        <p:grpSpPr>
          <a:xfrm>
            <a:off x="5979210" y="2014151"/>
            <a:ext cx="325428" cy="124266"/>
            <a:chOff x="860560" y="1377439"/>
            <a:chExt cx="325428" cy="124266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844BE08-0145-4826-91F1-59CA25B5129F}"/>
                </a:ext>
              </a:extLst>
            </p:cNvPr>
            <p:cNvCxnSpPr/>
            <p:nvPr/>
          </p:nvCxnSpPr>
          <p:spPr>
            <a:xfrm>
              <a:off x="860561" y="1377439"/>
              <a:ext cx="32542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AC56587-D729-4A4F-9E6D-38DEDCD2EC8B}"/>
                </a:ext>
              </a:extLst>
            </p:cNvPr>
            <p:cNvCxnSpPr/>
            <p:nvPr/>
          </p:nvCxnSpPr>
          <p:spPr>
            <a:xfrm>
              <a:off x="860560" y="1501705"/>
              <a:ext cx="32542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064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9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9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 tmFilter="0,0; .5, 1; 1, 1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3" grpId="0" animBg="1"/>
      <p:bldP spid="92" grpId="0" animBg="1"/>
      <p:bldP spid="10" grpId="0"/>
      <p:bldP spid="12" grpId="0" animBg="1"/>
      <p:bldP spid="26" grpId="0"/>
      <p:bldP spid="61" grpId="0" animBg="1"/>
      <p:bldP spid="61" grpId="1" animBg="1"/>
      <p:bldP spid="62" grpId="1"/>
      <p:bldP spid="62" grpId="2"/>
      <p:bldP spid="64" grpId="0"/>
      <p:bldP spid="64" grpId="1"/>
      <p:bldP spid="65" grpId="2" animBg="1"/>
      <p:bldP spid="66" grpId="0"/>
      <p:bldP spid="72" grpId="0"/>
      <p:bldP spid="73" grpId="0" animBg="1"/>
      <p:bldP spid="73" grpId="1" animBg="1"/>
      <p:bldP spid="74" grpId="0"/>
      <p:bldP spid="74" grpId="1"/>
      <p:bldP spid="75" grpId="0"/>
      <p:bldP spid="75" grpId="1"/>
      <p:bldP spid="78" grpId="0"/>
      <p:bldP spid="84" grpId="0"/>
      <p:bldP spid="85" grpId="0" animBg="1"/>
      <p:bldP spid="85" grpId="1" animBg="1"/>
      <p:bldP spid="86" grpId="0"/>
      <p:bldP spid="86" grpId="1"/>
      <p:bldP spid="87" grpId="0"/>
      <p:bldP spid="87" grpId="1"/>
      <p:bldP spid="88" grpId="0" animBg="1"/>
      <p:bldP spid="89" grpId="0" animBg="1"/>
      <p:bldP spid="9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4521286-4D5E-4DA7-8A04-18CE983F4A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8822316"/>
              </p:ext>
            </p:extLst>
          </p:nvPr>
        </p:nvGraphicFramePr>
        <p:xfrm>
          <a:off x="267286" y="1026943"/>
          <a:ext cx="10156874" cy="5721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00A357D-FEAF-4629-8FC3-951C70CED021}"/>
              </a:ext>
            </a:extLst>
          </p:cNvPr>
          <p:cNvSpPr txBox="1"/>
          <p:nvPr/>
        </p:nvSpPr>
        <p:spPr>
          <a:xfrm>
            <a:off x="0" y="109746"/>
            <a:ext cx="4694104" cy="646331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আমরা জানলাম ...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50DA0A-19CE-468F-9620-994FB4F19435}"/>
              </a:ext>
            </a:extLst>
          </p:cNvPr>
          <p:cNvSpPr txBox="1"/>
          <p:nvPr/>
        </p:nvSpPr>
        <p:spPr>
          <a:xfrm>
            <a:off x="3603488" y="642222"/>
            <a:ext cx="5301359" cy="76944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dirty="0">
                <a:solidFill>
                  <a:srgbClr val="FF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বাহুভেদে ত্রিভুজ তিন প্রকার  </a:t>
            </a:r>
            <a:endParaRPr lang="en-US" sz="2800" dirty="0">
              <a:solidFill>
                <a:srgbClr val="FF99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4F4651-B555-40C7-BD70-76747B071C4B}"/>
              </a:ext>
            </a:extLst>
          </p:cNvPr>
          <p:cNvSpPr/>
          <p:nvPr/>
        </p:nvSpPr>
        <p:spPr>
          <a:xfrm>
            <a:off x="104931" y="87202"/>
            <a:ext cx="11997128" cy="6653616"/>
          </a:xfrm>
          <a:prstGeom prst="rect">
            <a:avLst/>
          </a:prstGeom>
          <a:noFill/>
          <a:ln w="57150">
            <a:solidFill>
              <a:srgbClr val="A20A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8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C9F7C0-119D-4427-B905-E37BEAEA5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30360"/>
            <a:ext cx="5881140" cy="64157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6E93A3-5DC9-4BF7-96B6-DB7435D376F8}"/>
              </a:ext>
            </a:extLst>
          </p:cNvPr>
          <p:cNvSpPr txBox="1"/>
          <p:nvPr/>
        </p:nvSpPr>
        <p:spPr>
          <a:xfrm>
            <a:off x="214859" y="180957"/>
            <a:ext cx="5731238" cy="193899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পাঠ্যবইয়ের ১৫৫ পৃ</a:t>
            </a:r>
            <a:r>
              <a:rPr lang="bn-BD" sz="6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ষ্ঠা </a:t>
            </a:r>
            <a:r>
              <a:rPr lang="bn-IN" sz="6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খোল...</a:t>
            </a:r>
            <a:endParaRPr lang="en-US" sz="60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499FA5-3857-46AC-AA02-BCA32311938F}"/>
              </a:ext>
            </a:extLst>
          </p:cNvPr>
          <p:cNvSpPr/>
          <p:nvPr/>
        </p:nvSpPr>
        <p:spPr>
          <a:xfrm>
            <a:off x="64957" y="56308"/>
            <a:ext cx="12062085" cy="6763895"/>
          </a:xfrm>
          <a:prstGeom prst="rect">
            <a:avLst/>
          </a:prstGeom>
          <a:noFill/>
          <a:ln w="57150">
            <a:solidFill>
              <a:srgbClr val="682D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110ACB-D77F-4CF1-877C-D1CF8AEABFBB}"/>
              </a:ext>
            </a:extLst>
          </p:cNvPr>
          <p:cNvSpPr txBox="1"/>
          <p:nvPr/>
        </p:nvSpPr>
        <p:spPr>
          <a:xfrm>
            <a:off x="214859" y="2244598"/>
            <a:ext cx="5731238" cy="132343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স্কেলের সাহায্যে ত্রিভুজগুলির দৈর্ঘ্য মাপতে পারি।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EFBCE6-E014-4FF3-8C8E-C494AE922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7" y="3636129"/>
            <a:ext cx="5986072" cy="98079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F4D2A5-F6B0-401D-944E-91B8DB5D1CCE}"/>
              </a:ext>
            </a:extLst>
          </p:cNvPr>
          <p:cNvCxnSpPr>
            <a:cxnSpLocks/>
          </p:cNvCxnSpPr>
          <p:nvPr/>
        </p:nvCxnSpPr>
        <p:spPr>
          <a:xfrm flipV="1">
            <a:off x="3102963" y="5292048"/>
            <a:ext cx="2248525" cy="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5344EC3-870E-4523-9C6A-FE28610A5B9A}"/>
              </a:ext>
            </a:extLst>
          </p:cNvPr>
          <p:cNvSpPr txBox="1"/>
          <p:nvPr/>
        </p:nvSpPr>
        <p:spPr>
          <a:xfrm>
            <a:off x="3751287" y="5078591"/>
            <a:ext cx="951875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  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2DAE60-37A4-44B4-9796-B7D348A36347}"/>
              </a:ext>
            </a:extLst>
          </p:cNvPr>
          <p:cNvSpPr txBox="1"/>
          <p:nvPr/>
        </p:nvSpPr>
        <p:spPr>
          <a:xfrm>
            <a:off x="2758189" y="5753713"/>
            <a:ext cx="2593299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বাহুটি ৮ সেমি   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E1D3C6-E84A-4956-8909-5E32E29D01BF}"/>
              </a:ext>
            </a:extLst>
          </p:cNvPr>
          <p:cNvSpPr txBox="1"/>
          <p:nvPr/>
        </p:nvSpPr>
        <p:spPr>
          <a:xfrm>
            <a:off x="5563772" y="305268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FFD384-CE78-4C6F-B8FB-CF7FCDD8AB0F}"/>
              </a:ext>
            </a:extLst>
          </p:cNvPr>
          <p:cNvSpPr txBox="1"/>
          <p:nvPr/>
        </p:nvSpPr>
        <p:spPr>
          <a:xfrm>
            <a:off x="3235569" y="2864561"/>
            <a:ext cx="1308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BD03B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যেমন-</a:t>
            </a:r>
            <a:r>
              <a:rPr lang="bn-BD" sz="2000" dirty="0">
                <a:solidFill>
                  <a:srgbClr val="C00000"/>
                </a:solidFill>
              </a:rPr>
              <a:t> 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49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3 -0.05185 L -0.04545 0.091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9" y="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3" grpId="1"/>
      <p:bldP spid="24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3126</TotalTime>
  <Words>634</Words>
  <Application>Microsoft Office PowerPoint</Application>
  <PresentationFormat>Widescreen</PresentationFormat>
  <Paragraphs>158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415</cp:revision>
  <dcterms:created xsi:type="dcterms:W3CDTF">2020-01-12T09:08:23Z</dcterms:created>
  <dcterms:modified xsi:type="dcterms:W3CDTF">2020-04-16T11:38:56Z</dcterms:modified>
</cp:coreProperties>
</file>