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6" r:id="rId2"/>
    <p:sldId id="257" r:id="rId3"/>
    <p:sldId id="256" r:id="rId4"/>
    <p:sldId id="282" r:id="rId5"/>
    <p:sldId id="259" r:id="rId6"/>
    <p:sldId id="260" r:id="rId7"/>
    <p:sldId id="261" r:id="rId8"/>
    <p:sldId id="262" r:id="rId9"/>
    <p:sldId id="263" r:id="rId10"/>
    <p:sldId id="289" r:id="rId11"/>
    <p:sldId id="283" r:id="rId12"/>
    <p:sldId id="284" r:id="rId13"/>
    <p:sldId id="294" r:id="rId14"/>
    <p:sldId id="266" r:id="rId15"/>
    <p:sldId id="293" r:id="rId16"/>
    <p:sldId id="287" r:id="rId17"/>
    <p:sldId id="295" r:id="rId18"/>
    <p:sldId id="272"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zul.nk@gmail.com" initials="a" lastIdx="1" clrIdx="0">
    <p:extLst>
      <p:ext uri="{19B8F6BF-5375-455C-9EA6-DF929625EA0E}">
        <p15:presenceInfo xmlns:p15="http://schemas.microsoft.com/office/powerpoint/2012/main" userId="72bb1b9e63a7ea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B02E78"/>
    <a:srgbClr val="1FB4E9"/>
    <a:srgbClr val="B3E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3AFFC-C45B-4745-88C9-771E17E9423E}"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FB1C6-C401-4622-B6EB-612959A346FE}" type="slidenum">
              <a:rPr lang="en-US" smtClean="0"/>
              <a:t>‹#›</a:t>
            </a:fld>
            <a:endParaRPr lang="en-US"/>
          </a:p>
        </p:txBody>
      </p:sp>
    </p:spTree>
    <p:extLst>
      <p:ext uri="{BB962C8B-B14F-4D97-AF65-F5344CB8AC3E}">
        <p14:creationId xmlns:p14="http://schemas.microsoft.com/office/powerpoint/2010/main" val="52258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This video is an You Tube link. Honorable teachers are requested to connect internet to play the video.</a:t>
            </a:r>
          </a:p>
          <a:p>
            <a:pPr algn="ctr"/>
            <a:endParaRPr lang="en-US" dirty="0"/>
          </a:p>
        </p:txBody>
      </p:sp>
      <p:sp>
        <p:nvSpPr>
          <p:cNvPr id="4" name="Slide Number Placeholder 3"/>
          <p:cNvSpPr>
            <a:spLocks noGrp="1"/>
          </p:cNvSpPr>
          <p:nvPr>
            <p:ph type="sldNum" sz="quarter" idx="5"/>
          </p:nvPr>
        </p:nvSpPr>
        <p:spPr/>
        <p:txBody>
          <a:bodyPr/>
          <a:lstStyle/>
          <a:p>
            <a:fld id="{25CFB1C6-C401-4622-B6EB-612959A346FE}" type="slidenum">
              <a:rPr lang="en-US" smtClean="0"/>
              <a:t>4</a:t>
            </a:fld>
            <a:endParaRPr lang="en-US"/>
          </a:p>
        </p:txBody>
      </p:sp>
    </p:spTree>
    <p:extLst>
      <p:ext uri="{BB962C8B-B14F-4D97-AF65-F5344CB8AC3E}">
        <p14:creationId xmlns:p14="http://schemas.microsoft.com/office/powerpoint/2010/main" val="313348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62CD-7A55-4169-8C3A-5D553A78F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AD8B3-D08C-44B5-8208-61BA5A990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EA42F4-CA55-4DF8-A742-6ED951A03F52}"/>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D0D6D673-F65D-47DE-8A77-FEB35CCAF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74DCC-2FEB-43DE-A6A1-F3E9B3ECCCAD}"/>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278662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F35A-B75B-4E23-8405-122D1B483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86BD-11FD-459B-9A13-6FA1C6D3C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DFEC0-5B0C-4CC8-888A-8E7A1368969D}"/>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BC121287-5AB9-4FAB-BA6E-A269739A1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E5C67-00CC-46AF-B0EA-5A42B6C7900D}"/>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66014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6C7F2-1204-47E3-A199-8BBAFB245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249B5B-3EDD-4485-B1A1-43D7499F4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0263A-CA2A-4C60-8202-E55EC3D1A755}"/>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086050F0-433F-4FAD-845E-C0D82422B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E58DC-3BB0-4C0D-BCB7-D45FA7A0EAF0}"/>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275464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5B26-8611-4650-B6FE-162BB58AF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0071C-34DD-4876-92A1-3B3CC96063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F4E17-0168-4541-B246-9C561A247287}"/>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8570F82E-821E-4DEE-8D5F-6D11C17E1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0C847-1161-4252-98AD-7AC188DD07CB}"/>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365129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A15D-8485-4250-9AE7-6EEECCFAC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94E49A-DDF9-4578-B63F-5EF99E30A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FAEFE-B5FC-41E3-BAD1-EF08820A75C1}"/>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1BC77042-9FA2-4A21-B726-70CBDFAAC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23FF-6E7B-4AB1-BC09-DBDD236B4A0E}"/>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322031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5E87-D384-4443-8D3A-60D9A99CF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73547D-E18E-48DB-99AD-D539DF01BF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CA5110-6DCE-4A7D-96CD-2E4139D5E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DC040D-2CC6-453B-ABEB-EA65E0B34A95}"/>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6" name="Footer Placeholder 5">
            <a:extLst>
              <a:ext uri="{FF2B5EF4-FFF2-40B4-BE49-F238E27FC236}">
                <a16:creationId xmlns:a16="http://schemas.microsoft.com/office/drawing/2014/main" id="{29495ADA-AF04-4363-9F67-006CCC1C2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F68DF-84D9-4DB8-B841-1A9B96D07114}"/>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185791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F0D2-6CC7-4003-88FD-07280D2B02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760D1-2190-4C9F-A9A3-258BC1B4B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3C70C-E92A-4270-886B-4AB85BCE0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53BABC-B865-4A1D-8C9F-77DCD635D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EEE780-6E84-40B1-BBC3-B2EA10E3DA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EF2E26-CB95-4ABB-8FA5-81B721D87B23}"/>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8" name="Footer Placeholder 7">
            <a:extLst>
              <a:ext uri="{FF2B5EF4-FFF2-40B4-BE49-F238E27FC236}">
                <a16:creationId xmlns:a16="http://schemas.microsoft.com/office/drawing/2014/main" id="{54C66083-A169-4259-A557-7165174116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B535B8-DCB2-4F6B-AE58-14349F18817C}"/>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23053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6421-4FC9-4EFC-ACC5-03B02EA32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83B4E9-5B4F-433F-849F-256C1BA5AC27}"/>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4" name="Footer Placeholder 3">
            <a:extLst>
              <a:ext uri="{FF2B5EF4-FFF2-40B4-BE49-F238E27FC236}">
                <a16:creationId xmlns:a16="http://schemas.microsoft.com/office/drawing/2014/main" id="{7A871B82-85E4-403E-A397-08C03B09C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6A2125-F91C-41E8-96B7-47B9DE75ABA9}"/>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1618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C17A4-58E6-43AC-9A44-46B180D63B10}"/>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3" name="Footer Placeholder 2">
            <a:extLst>
              <a:ext uri="{FF2B5EF4-FFF2-40B4-BE49-F238E27FC236}">
                <a16:creationId xmlns:a16="http://schemas.microsoft.com/office/drawing/2014/main" id="{6124A970-EEDB-4338-94DA-5CC07DD958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640C52-F9E5-4B35-B04A-A0174587F1C1}"/>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79700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D7C6-77FD-486A-BFDC-208019E14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EF8602-1A93-4C17-A5BE-3C520B521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CAA6-CB7F-46A6-BFA5-66D99A741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D2B23-697F-4A81-A2FC-D3341A83A64C}"/>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6" name="Footer Placeholder 5">
            <a:extLst>
              <a:ext uri="{FF2B5EF4-FFF2-40B4-BE49-F238E27FC236}">
                <a16:creationId xmlns:a16="http://schemas.microsoft.com/office/drawing/2014/main" id="{1A505EBF-AB69-41C4-A0CA-15546EE88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26DC7-315F-462F-AD9F-15E9A99DF485}"/>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371500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1276-80D0-403C-97AA-93FED23B6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904AC7-FD7E-4589-A730-80661020B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D2906-4F24-4B42-867C-5903B2ABE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D0AF5-8331-4FBD-8981-2BEC685A68E7}"/>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6" name="Footer Placeholder 5">
            <a:extLst>
              <a:ext uri="{FF2B5EF4-FFF2-40B4-BE49-F238E27FC236}">
                <a16:creationId xmlns:a16="http://schemas.microsoft.com/office/drawing/2014/main" id="{3C978156-B3E8-4B98-87B1-C325013FF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47974-2AC1-4F80-B362-64BF483A2144}"/>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230330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accent1">
                <a:lumMod val="5000"/>
                <a:lumOff val="95000"/>
              </a:schemeClr>
            </a:gs>
            <a:gs pos="94000">
              <a:srgbClr val="00B050"/>
            </a:gs>
            <a:gs pos="91000">
              <a:srgbClr val="C61D1D"/>
            </a:gs>
            <a:gs pos="90000">
              <a:srgbClr val="C00000"/>
            </a:gs>
            <a:gs pos="93000">
              <a:srgbClr val="D14D4E"/>
            </a:gs>
            <a:gs pos="87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75047-182E-4D37-9C01-08E7406A8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B9292-917C-4DF9-889B-673957C1C5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5036C-A5C4-4617-852E-96D61558F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ADDBE2F4-0022-4B8C-A3AD-A6857CEF5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3ACBB1-59B4-4106-8767-5B127DCE9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D0FA0-407B-49E0-B306-72230807CC7F}" type="slidenum">
              <a:rPr lang="en-US" smtClean="0"/>
              <a:t>‹#›</a:t>
            </a:fld>
            <a:endParaRPr lang="en-US"/>
          </a:p>
        </p:txBody>
      </p:sp>
    </p:spTree>
    <p:extLst>
      <p:ext uri="{BB962C8B-B14F-4D97-AF65-F5344CB8AC3E}">
        <p14:creationId xmlns:p14="http://schemas.microsoft.com/office/powerpoint/2010/main" val="1305490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m4a"/><Relationship Id="rId7" Type="http://schemas.openxmlformats.org/officeDocument/2006/relationships/image" Target="../media/image2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9.tmp"/><Relationship Id="rId5" Type="http://schemas.openxmlformats.org/officeDocument/2006/relationships/slideLayout" Target="../slideLayouts/slideLayout7.xml"/><Relationship Id="rId4" Type="http://schemas.openxmlformats.org/officeDocument/2006/relationships/audio" Target="../media/media2.m4a"/><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6.tmp"/><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tBJ4TCvR0XE?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5B948-0207-4E31-9F9E-4EF5B6737963}"/>
              </a:ext>
            </a:extLst>
          </p:cNvPr>
          <p:cNvSpPr/>
          <p:nvPr/>
        </p:nvSpPr>
        <p:spPr>
          <a:xfrm>
            <a:off x="2367335" y="3061252"/>
            <a:ext cx="7543800" cy="2590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The subject teachers are requested to read the notes given below the slides.</a:t>
            </a:r>
            <a:endParaRPr lang="en-US" sz="2800" b="1" dirty="0">
              <a:solidFill>
                <a:schemeClr val="tx1"/>
              </a:solidFill>
            </a:endParaRPr>
          </a:p>
          <a:p>
            <a:pPr algn="ctr"/>
            <a:r>
              <a:rPr lang="en-US" sz="2800" b="1" dirty="0">
                <a:solidFill>
                  <a:schemeClr val="tx1"/>
                </a:solidFill>
              </a:rPr>
              <a:t>A note is given bellow the slide no. 4</a:t>
            </a:r>
            <a:endParaRPr lang="en-US" sz="4000" b="1" dirty="0">
              <a:solidFill>
                <a:schemeClr val="tx1"/>
              </a:solidFill>
            </a:endParaRPr>
          </a:p>
        </p:txBody>
      </p:sp>
      <p:sp>
        <p:nvSpPr>
          <p:cNvPr id="3" name="TextBox 2">
            <a:extLst>
              <a:ext uri="{FF2B5EF4-FFF2-40B4-BE49-F238E27FC236}">
                <a16:creationId xmlns:a16="http://schemas.microsoft.com/office/drawing/2014/main" id="{46C394F6-94C9-4F1C-A5DC-4EC7A476A871}"/>
              </a:ext>
            </a:extLst>
          </p:cNvPr>
          <p:cNvSpPr txBox="1"/>
          <p:nvPr/>
        </p:nvSpPr>
        <p:spPr>
          <a:xfrm>
            <a:off x="2352095" y="1537252"/>
            <a:ext cx="7543800" cy="138499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800" b="1" dirty="0">
                <a:solidFill>
                  <a:srgbClr val="002060"/>
                </a:solidFill>
              </a:rPr>
              <a:t>Note for the honourable teachers:</a:t>
            </a:r>
          </a:p>
          <a:p>
            <a:pPr algn="ctr"/>
            <a:r>
              <a:rPr lang="en-US" sz="2800" b="1" dirty="0">
                <a:latin typeface="Times New Roman" panose="02020603050405020304" pitchFamily="18" charset="0"/>
                <a:cs typeface="Times New Roman" panose="02020603050405020304" pitchFamily="18" charset="0"/>
              </a:rPr>
              <a:t>This slide is hidden. </a:t>
            </a:r>
          </a:p>
          <a:p>
            <a:pPr algn="ctr"/>
            <a:r>
              <a:rPr lang="en-US" sz="2800" b="1">
                <a:latin typeface="Times New Roman" panose="02020603050405020304" pitchFamily="18" charset="0"/>
                <a:cs typeface="Times New Roman" panose="02020603050405020304" pitchFamily="18" charset="0"/>
              </a:rPr>
              <a:t>Please start </a:t>
            </a:r>
            <a:r>
              <a:rPr lang="en-US" sz="2800" b="1" dirty="0">
                <a:latin typeface="Times New Roman" panose="02020603050405020304" pitchFamily="18" charset="0"/>
                <a:cs typeface="Times New Roman" panose="02020603050405020304" pitchFamily="18" charset="0"/>
              </a:rPr>
              <a:t>with F5 to keep it hide.  </a:t>
            </a:r>
          </a:p>
        </p:txBody>
      </p:sp>
    </p:spTree>
    <p:extLst>
      <p:ext uri="{BB962C8B-B14F-4D97-AF65-F5344CB8AC3E}">
        <p14:creationId xmlns:p14="http://schemas.microsoft.com/office/powerpoint/2010/main" val="357811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7F285-156D-43C9-96BE-D3D69AABE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3" name="Picture 2">
            <a:extLst>
              <a:ext uri="{FF2B5EF4-FFF2-40B4-BE49-F238E27FC236}">
                <a16:creationId xmlns:a16="http://schemas.microsoft.com/office/drawing/2014/main" id="{3228CAB4-73C9-49BD-A835-FE141078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4" name="TextBox 3">
            <a:extLst>
              <a:ext uri="{FF2B5EF4-FFF2-40B4-BE49-F238E27FC236}">
                <a16:creationId xmlns:a16="http://schemas.microsoft.com/office/drawing/2014/main" id="{056AADC4-EFFC-45F5-AC1E-2AA48CE85337}"/>
              </a:ext>
            </a:extLst>
          </p:cNvPr>
          <p:cNvSpPr txBox="1"/>
          <p:nvPr/>
        </p:nvSpPr>
        <p:spPr>
          <a:xfrm>
            <a:off x="1323478" y="1017716"/>
            <a:ext cx="3023235" cy="707886"/>
          </a:xfrm>
          <a:prstGeom prst="rect">
            <a:avLst/>
          </a:prstGeom>
          <a:noFill/>
        </p:spPr>
        <p:txBody>
          <a:bodyPr wrap="square" rtlCol="0">
            <a:spAutoFit/>
          </a:bodyPr>
          <a:lstStyle/>
          <a:p>
            <a:r>
              <a:rPr lang="en-US" sz="4000" dirty="0">
                <a:ln>
                  <a:solidFill>
                    <a:sysClr val="windowText" lastClr="000000"/>
                  </a:solidFill>
                </a:ln>
              </a:rPr>
              <a:t>shifting </a:t>
            </a:r>
          </a:p>
        </p:txBody>
      </p:sp>
      <p:sp>
        <p:nvSpPr>
          <p:cNvPr id="5" name="Arrow: Right 4">
            <a:extLst>
              <a:ext uri="{FF2B5EF4-FFF2-40B4-BE49-F238E27FC236}">
                <a16:creationId xmlns:a16="http://schemas.microsoft.com/office/drawing/2014/main" id="{B769FBF3-4EF9-40B4-BF71-5BFEF0EC0987}"/>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ln>
                  <a:solidFill>
                    <a:schemeClr val="tx1"/>
                  </a:solidFill>
                </a:ln>
                <a:solidFill>
                  <a:schemeClr val="tx1"/>
                </a:solidFill>
              </a:rPr>
              <a:t>Meaning </a:t>
            </a:r>
            <a:r>
              <a:rPr lang="en-US" sz="3200" dirty="0">
                <a:ln>
                  <a:solidFill>
                    <a:schemeClr val="tx1"/>
                  </a:solidFill>
                </a:ln>
                <a:solidFill>
                  <a:schemeClr val="tx1"/>
                </a:solidFill>
              </a:rPr>
              <a:t> </a:t>
            </a:r>
          </a:p>
          <a:p>
            <a:pPr algn="ctr"/>
            <a:r>
              <a:rPr lang="en-US" sz="3200" dirty="0">
                <a:ln>
                  <a:solidFill>
                    <a:schemeClr val="tx1"/>
                  </a:solidFill>
                </a:ln>
                <a:solidFill>
                  <a:schemeClr val="tx1"/>
                </a:solidFill>
              </a:rPr>
              <a:t>transfer </a:t>
            </a:r>
          </a:p>
        </p:txBody>
      </p:sp>
      <p:sp>
        <p:nvSpPr>
          <p:cNvPr id="6" name="TextBox 5">
            <a:extLst>
              <a:ext uri="{FF2B5EF4-FFF2-40B4-BE49-F238E27FC236}">
                <a16:creationId xmlns:a16="http://schemas.microsoft.com/office/drawing/2014/main" id="{C7273DA9-4A76-4FFC-ABAA-A4F12B6F5E32}"/>
              </a:ext>
            </a:extLst>
          </p:cNvPr>
          <p:cNvSpPr txBox="1"/>
          <p:nvPr/>
        </p:nvSpPr>
        <p:spPr>
          <a:xfrm>
            <a:off x="1113183" y="5732280"/>
            <a:ext cx="10474515" cy="584775"/>
          </a:xfrm>
          <a:prstGeom prst="rect">
            <a:avLst/>
          </a:prstGeom>
          <a:noFill/>
        </p:spPr>
        <p:txBody>
          <a:bodyPr wrap="square" rtlCol="0">
            <a:spAutoFit/>
          </a:bodyPr>
          <a:lstStyle/>
          <a:p>
            <a:pPr algn="ctr"/>
            <a:r>
              <a:rPr lang="en-US" sz="3200" dirty="0">
                <a:ln>
                  <a:solidFill>
                    <a:sysClr val="windowText" lastClr="000000"/>
                  </a:solidFill>
                </a:ln>
              </a:rPr>
              <a:t>The </a:t>
            </a:r>
            <a:r>
              <a:rPr lang="en-US" sz="3200" dirty="0" err="1">
                <a:ln>
                  <a:solidFill>
                    <a:sysClr val="windowText" lastClr="000000"/>
                  </a:solidFill>
                </a:ln>
              </a:rPr>
              <a:t>bedey</a:t>
            </a:r>
            <a:r>
              <a:rPr lang="en-US" sz="3200" dirty="0">
                <a:ln>
                  <a:solidFill>
                    <a:sysClr val="windowText" lastClr="000000"/>
                  </a:solidFill>
                </a:ln>
              </a:rPr>
              <a:t> community are </a:t>
            </a:r>
            <a:r>
              <a:rPr lang="en-US" sz="3200" i="1" dirty="0">
                <a:ln>
                  <a:solidFill>
                    <a:sysClr val="windowText" lastClr="000000"/>
                  </a:solidFill>
                </a:ln>
              </a:rPr>
              <a:t>shifting</a:t>
            </a:r>
            <a:r>
              <a:rPr lang="en-US" sz="3200" dirty="0">
                <a:ln>
                  <a:solidFill>
                    <a:sysClr val="windowText" lastClr="000000"/>
                  </a:solidFill>
                </a:ln>
              </a:rPr>
              <a:t> their profession day bay.</a:t>
            </a:r>
          </a:p>
        </p:txBody>
      </p:sp>
      <p:sp>
        <p:nvSpPr>
          <p:cNvPr id="7" name="TextBox 6">
            <a:extLst>
              <a:ext uri="{FF2B5EF4-FFF2-40B4-BE49-F238E27FC236}">
                <a16:creationId xmlns:a16="http://schemas.microsoft.com/office/drawing/2014/main" id="{FEAC095A-0852-4C09-94AC-D4F3EC0683F9}"/>
              </a:ext>
            </a:extLst>
          </p:cNvPr>
          <p:cNvSpPr txBox="1"/>
          <p:nvPr/>
        </p:nvSpPr>
        <p:spPr>
          <a:xfrm>
            <a:off x="4522337" y="1261748"/>
            <a:ext cx="844062" cy="369332"/>
          </a:xfrm>
          <a:prstGeom prst="rect">
            <a:avLst/>
          </a:prstGeom>
          <a:noFill/>
        </p:spPr>
        <p:txBody>
          <a:bodyPr wrap="square" rtlCol="0">
            <a:spAutoFit/>
          </a:bodyPr>
          <a:lstStyle/>
          <a:p>
            <a:r>
              <a:rPr lang="en-US" dirty="0">
                <a:ln>
                  <a:solidFill>
                    <a:sysClr val="windowText" lastClr="000000"/>
                  </a:solidFill>
                </a:ln>
              </a:rPr>
              <a:t>(noun)</a:t>
            </a:r>
          </a:p>
        </p:txBody>
      </p:sp>
      <p:pic>
        <p:nvPicPr>
          <p:cNvPr id="11" name="Picture 10">
            <a:extLst>
              <a:ext uri="{FF2B5EF4-FFF2-40B4-BE49-F238E27FC236}">
                <a16:creationId xmlns:a16="http://schemas.microsoft.com/office/drawing/2014/main" id="{729662B9-0A48-4568-8653-A70DB35DE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182" y="1683438"/>
            <a:ext cx="5935197" cy="3952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44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94B422-BBD3-4466-BC01-9BF1145FF2E5}"/>
              </a:ext>
            </a:extLst>
          </p:cNvPr>
          <p:cNvSpPr txBox="1"/>
          <p:nvPr/>
        </p:nvSpPr>
        <p:spPr>
          <a:xfrm>
            <a:off x="848140" y="397565"/>
            <a:ext cx="10694504" cy="1077218"/>
          </a:xfrm>
          <a:prstGeom prst="rect">
            <a:avLst/>
          </a:prstGeom>
          <a:noFill/>
        </p:spPr>
        <p:txBody>
          <a:bodyPr wrap="square" rtlCol="0">
            <a:spAutoFit/>
          </a:bodyPr>
          <a:lstStyle/>
          <a:p>
            <a:pPr algn="ctr"/>
            <a:r>
              <a:rPr lang="en-US" sz="3200" dirty="0"/>
              <a:t>Open at page 05 in your  book ‘English for today’ and read the passage carefully and silently.</a:t>
            </a:r>
          </a:p>
        </p:txBody>
      </p:sp>
      <p:pic>
        <p:nvPicPr>
          <p:cNvPr id="5" name="Picture 4">
            <a:extLst>
              <a:ext uri="{FF2B5EF4-FFF2-40B4-BE49-F238E27FC236}">
                <a16:creationId xmlns:a16="http://schemas.microsoft.com/office/drawing/2014/main" id="{40BDCAA5-6EAF-4E0E-91F7-2FF55EBD9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50" y="1071908"/>
            <a:ext cx="3635582" cy="5102953"/>
          </a:xfrm>
          <a:prstGeom prst="rect">
            <a:avLst/>
          </a:prstGeom>
          <a:ln>
            <a:noFill/>
          </a:ln>
          <a:effectLst>
            <a:softEdge rad="112500"/>
          </a:effectLst>
          <a:scene3d>
            <a:camera prst="isometricOffAxis2Left"/>
            <a:lightRig rig="threePt" dir="t"/>
          </a:scene3d>
          <a:sp3d>
            <a:bevelT/>
          </a:sp3d>
        </p:spPr>
      </p:pic>
      <p:pic>
        <p:nvPicPr>
          <p:cNvPr id="3" name="Picture 2">
            <a:extLst>
              <a:ext uri="{FF2B5EF4-FFF2-40B4-BE49-F238E27FC236}">
                <a16:creationId xmlns:a16="http://schemas.microsoft.com/office/drawing/2014/main" id="{3998F077-64DC-4B71-905F-4B3478A57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69" y="1437564"/>
            <a:ext cx="6803236" cy="4768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36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6EAAB4-AA3E-4540-8520-538CD9C6A85D}"/>
              </a:ext>
            </a:extLst>
          </p:cNvPr>
          <p:cNvSpPr txBox="1"/>
          <p:nvPr/>
        </p:nvSpPr>
        <p:spPr>
          <a:xfrm>
            <a:off x="787092" y="451008"/>
            <a:ext cx="10654747" cy="6001643"/>
          </a:xfrm>
          <a:prstGeom prst="rect">
            <a:avLst/>
          </a:prstGeom>
          <a:solidFill>
            <a:srgbClr val="002060"/>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3200" dirty="0">
                <a:solidFill>
                  <a:srgbClr val="FFFF00"/>
                </a:solidFill>
              </a:rPr>
              <a:t>The ethnic people in Bangladesh hold a very important place in the culture of the country. The majority of these people live in the Chittagong and Hill Tracts. The others live in the regions of Mymensingh, </a:t>
            </a:r>
            <a:r>
              <a:rPr lang="en-US" sz="3200" dirty="0" err="1">
                <a:solidFill>
                  <a:srgbClr val="FFFF00"/>
                </a:solidFill>
              </a:rPr>
              <a:t>Rajshahi</a:t>
            </a:r>
            <a:r>
              <a:rPr lang="en-US" sz="3200" dirty="0">
                <a:solidFill>
                  <a:srgbClr val="FFFF00"/>
                </a:solidFill>
              </a:rPr>
              <a:t> and Sylhet. They live in forest areas, in the hills and in rural areas. They do </a:t>
            </a:r>
            <a:r>
              <a:rPr lang="en-US" sz="3200" i="1" dirty="0">
                <a:solidFill>
                  <a:srgbClr val="FFFF00"/>
                </a:solidFill>
              </a:rPr>
              <a:t>Jhum</a:t>
            </a:r>
            <a:r>
              <a:rPr lang="en-US" sz="3200" dirty="0">
                <a:solidFill>
                  <a:srgbClr val="FFFF00"/>
                </a:solidFill>
              </a:rPr>
              <a:t> cultivation. For this work they clear a piece of land in the forest, prepare it and sow seeds in it. They are mostly farmers. By religion they are Hindus, Christians, or Buddhists. They speak their own mother tongue. Some of them are the </a:t>
            </a:r>
            <a:r>
              <a:rPr lang="en-US" sz="3200" i="1" dirty="0" err="1">
                <a:solidFill>
                  <a:srgbClr val="FFFF00"/>
                </a:solidFill>
              </a:rPr>
              <a:t>Chakmas</a:t>
            </a:r>
            <a:r>
              <a:rPr lang="en-US" sz="3200" dirty="0">
                <a:solidFill>
                  <a:srgbClr val="FFFF00"/>
                </a:solidFill>
              </a:rPr>
              <a:t>, the </a:t>
            </a:r>
            <a:r>
              <a:rPr lang="en-US" sz="3200" i="1" dirty="0" err="1">
                <a:solidFill>
                  <a:srgbClr val="FFFF00"/>
                </a:solidFill>
              </a:rPr>
              <a:t>Marmans</a:t>
            </a:r>
            <a:r>
              <a:rPr lang="en-US" sz="3200" dirty="0">
                <a:solidFill>
                  <a:srgbClr val="FFFF00"/>
                </a:solidFill>
              </a:rPr>
              <a:t>, the </a:t>
            </a:r>
            <a:r>
              <a:rPr lang="en-US" sz="3200" i="1" dirty="0" err="1">
                <a:solidFill>
                  <a:srgbClr val="FFFF00"/>
                </a:solidFill>
              </a:rPr>
              <a:t>Tipperas</a:t>
            </a:r>
            <a:r>
              <a:rPr lang="en-US" sz="3200" dirty="0">
                <a:solidFill>
                  <a:srgbClr val="FFFF00"/>
                </a:solidFill>
              </a:rPr>
              <a:t> and the </a:t>
            </a:r>
            <a:r>
              <a:rPr lang="en-US" sz="3200" i="1" dirty="0" err="1">
                <a:solidFill>
                  <a:srgbClr val="FFFF00"/>
                </a:solidFill>
              </a:rPr>
              <a:t>Moorangs</a:t>
            </a:r>
            <a:r>
              <a:rPr lang="en-US" sz="3200" i="1" dirty="0">
                <a:solidFill>
                  <a:srgbClr val="FFFF00"/>
                </a:solidFill>
              </a:rPr>
              <a:t>,</a:t>
            </a:r>
            <a:r>
              <a:rPr lang="en-US" sz="3200" dirty="0">
                <a:solidFill>
                  <a:srgbClr val="FFFF00"/>
                </a:solidFill>
              </a:rPr>
              <a:t> who live in the Hill Tracts. The </a:t>
            </a:r>
            <a:r>
              <a:rPr lang="en-US" sz="3200" i="1" dirty="0">
                <a:solidFill>
                  <a:srgbClr val="FFFF00"/>
                </a:solidFill>
              </a:rPr>
              <a:t>Santals </a:t>
            </a:r>
            <a:r>
              <a:rPr lang="en-US" sz="3200" dirty="0">
                <a:solidFill>
                  <a:srgbClr val="FFFF00"/>
                </a:solidFill>
              </a:rPr>
              <a:t>live in </a:t>
            </a:r>
            <a:r>
              <a:rPr lang="en-US" sz="3200" dirty="0" err="1">
                <a:solidFill>
                  <a:srgbClr val="FFFF00"/>
                </a:solidFill>
              </a:rPr>
              <a:t>Rajshahi</a:t>
            </a:r>
            <a:r>
              <a:rPr lang="en-US" sz="3200" dirty="0">
                <a:solidFill>
                  <a:srgbClr val="FFFF00"/>
                </a:solidFill>
              </a:rPr>
              <a:t>. The </a:t>
            </a:r>
            <a:r>
              <a:rPr lang="en-US" sz="3200" i="1" dirty="0" err="1">
                <a:solidFill>
                  <a:srgbClr val="FFFF00"/>
                </a:solidFill>
              </a:rPr>
              <a:t>Khasias</a:t>
            </a:r>
            <a:r>
              <a:rPr lang="en-US" sz="3200" i="1" dirty="0">
                <a:solidFill>
                  <a:srgbClr val="FFFF00"/>
                </a:solidFill>
              </a:rPr>
              <a:t> </a:t>
            </a:r>
            <a:r>
              <a:rPr lang="en-US" sz="3200" dirty="0">
                <a:solidFill>
                  <a:srgbClr val="FFFF00"/>
                </a:solidFill>
              </a:rPr>
              <a:t>and the </a:t>
            </a:r>
            <a:r>
              <a:rPr lang="en-US" sz="3200" i="1" dirty="0" err="1">
                <a:solidFill>
                  <a:srgbClr val="FFFF00"/>
                </a:solidFill>
              </a:rPr>
              <a:t>Monipuries</a:t>
            </a:r>
            <a:r>
              <a:rPr lang="en-US" sz="3200" i="1" dirty="0">
                <a:solidFill>
                  <a:srgbClr val="FFFF00"/>
                </a:solidFill>
              </a:rPr>
              <a:t>,</a:t>
            </a:r>
            <a:r>
              <a:rPr lang="en-US" sz="3200" dirty="0">
                <a:solidFill>
                  <a:srgbClr val="FFFF00"/>
                </a:solidFill>
              </a:rPr>
              <a:t> live in Sylhet and the </a:t>
            </a:r>
            <a:r>
              <a:rPr lang="en-US" sz="3200" i="1" dirty="0" err="1">
                <a:solidFill>
                  <a:srgbClr val="FFFF00"/>
                </a:solidFill>
              </a:rPr>
              <a:t>Hajangs</a:t>
            </a:r>
            <a:r>
              <a:rPr lang="en-US" sz="3200" i="1" dirty="0">
                <a:solidFill>
                  <a:srgbClr val="FFFF00"/>
                </a:solidFill>
              </a:rPr>
              <a:t> </a:t>
            </a:r>
            <a:r>
              <a:rPr lang="en-US" sz="3200" dirty="0">
                <a:solidFill>
                  <a:srgbClr val="FFFF00"/>
                </a:solidFill>
              </a:rPr>
              <a:t>and the </a:t>
            </a:r>
            <a:r>
              <a:rPr lang="en-US" sz="3200" i="1" dirty="0" err="1">
                <a:solidFill>
                  <a:srgbClr val="FFFF00"/>
                </a:solidFill>
              </a:rPr>
              <a:t>Garos</a:t>
            </a:r>
            <a:r>
              <a:rPr lang="en-US" sz="3200" dirty="0">
                <a:solidFill>
                  <a:srgbClr val="FFFF00"/>
                </a:solidFill>
              </a:rPr>
              <a:t> in Mymensingh.</a:t>
            </a:r>
          </a:p>
        </p:txBody>
      </p:sp>
    </p:spTree>
    <p:extLst>
      <p:ext uri="{BB962C8B-B14F-4D97-AF65-F5344CB8AC3E}">
        <p14:creationId xmlns:p14="http://schemas.microsoft.com/office/powerpoint/2010/main" val="26115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9E067-7183-47AA-AB15-1567AEFC799B}"/>
              </a:ext>
            </a:extLst>
          </p:cNvPr>
          <p:cNvSpPr txBox="1"/>
          <p:nvPr/>
        </p:nvSpPr>
        <p:spPr>
          <a:xfrm>
            <a:off x="1199213" y="479685"/>
            <a:ext cx="9818557" cy="646331"/>
          </a:xfrm>
          <a:prstGeom prst="rect">
            <a:avLst/>
          </a:prstGeom>
          <a:noFill/>
        </p:spPr>
        <p:txBody>
          <a:bodyPr wrap="square" rtlCol="0">
            <a:spAutoFit/>
          </a:bodyPr>
          <a:lstStyle/>
          <a:p>
            <a:r>
              <a:rPr lang="en-US" sz="3600" dirty="0"/>
              <a:t>True or false? If false, give the correct information.</a:t>
            </a:r>
          </a:p>
        </p:txBody>
      </p:sp>
      <p:sp>
        <p:nvSpPr>
          <p:cNvPr id="3" name="TextBox 2">
            <a:extLst>
              <a:ext uri="{FF2B5EF4-FFF2-40B4-BE49-F238E27FC236}">
                <a16:creationId xmlns:a16="http://schemas.microsoft.com/office/drawing/2014/main" id="{BBBACC1D-FEBA-4CC5-8FA1-9624CD9689FF}"/>
              </a:ext>
            </a:extLst>
          </p:cNvPr>
          <p:cNvSpPr txBox="1"/>
          <p:nvPr/>
        </p:nvSpPr>
        <p:spPr>
          <a:xfrm>
            <a:off x="944380" y="1214204"/>
            <a:ext cx="10672997" cy="523220"/>
          </a:xfrm>
          <a:prstGeom prst="rect">
            <a:avLst/>
          </a:prstGeom>
          <a:noFill/>
        </p:spPr>
        <p:txBody>
          <a:bodyPr wrap="square" rtlCol="0">
            <a:spAutoFit/>
          </a:bodyPr>
          <a:lstStyle/>
          <a:p>
            <a:r>
              <a:rPr lang="en-US" sz="2800" dirty="0"/>
              <a:t>1. All the ethnic people of our country live in the Chittagong Hill Tracts.</a:t>
            </a:r>
          </a:p>
        </p:txBody>
      </p:sp>
      <p:sp>
        <p:nvSpPr>
          <p:cNvPr id="4" name="TextBox 3">
            <a:extLst>
              <a:ext uri="{FF2B5EF4-FFF2-40B4-BE49-F238E27FC236}">
                <a16:creationId xmlns:a16="http://schemas.microsoft.com/office/drawing/2014/main" id="{CE199618-B1FD-46B1-A95A-897C347735F7}"/>
              </a:ext>
            </a:extLst>
          </p:cNvPr>
          <p:cNvSpPr txBox="1"/>
          <p:nvPr/>
        </p:nvSpPr>
        <p:spPr>
          <a:xfrm>
            <a:off x="929390" y="2128605"/>
            <a:ext cx="10672997" cy="523220"/>
          </a:xfrm>
          <a:prstGeom prst="rect">
            <a:avLst/>
          </a:prstGeom>
          <a:noFill/>
        </p:spPr>
        <p:txBody>
          <a:bodyPr wrap="square" rtlCol="0">
            <a:spAutoFit/>
          </a:bodyPr>
          <a:lstStyle/>
          <a:p>
            <a:r>
              <a:rPr lang="en-US" sz="2800" dirty="0"/>
              <a:t>2. Most of them are farmers.</a:t>
            </a:r>
          </a:p>
        </p:txBody>
      </p:sp>
      <p:sp>
        <p:nvSpPr>
          <p:cNvPr id="5" name="TextBox 4">
            <a:extLst>
              <a:ext uri="{FF2B5EF4-FFF2-40B4-BE49-F238E27FC236}">
                <a16:creationId xmlns:a16="http://schemas.microsoft.com/office/drawing/2014/main" id="{733B39FC-4BE9-4A90-BC77-765A821AF5C9}"/>
              </a:ext>
            </a:extLst>
          </p:cNvPr>
          <p:cNvSpPr txBox="1"/>
          <p:nvPr/>
        </p:nvSpPr>
        <p:spPr>
          <a:xfrm>
            <a:off x="914399" y="3057995"/>
            <a:ext cx="10672997" cy="523220"/>
          </a:xfrm>
          <a:prstGeom prst="rect">
            <a:avLst/>
          </a:prstGeom>
          <a:noFill/>
        </p:spPr>
        <p:txBody>
          <a:bodyPr wrap="square" rtlCol="0">
            <a:spAutoFit/>
          </a:bodyPr>
          <a:lstStyle/>
          <a:p>
            <a:r>
              <a:rPr lang="en-US" sz="2800" dirty="0"/>
              <a:t>3. By religion all of them are Buddhists.</a:t>
            </a:r>
          </a:p>
        </p:txBody>
      </p:sp>
      <p:sp>
        <p:nvSpPr>
          <p:cNvPr id="6" name="TextBox 5">
            <a:extLst>
              <a:ext uri="{FF2B5EF4-FFF2-40B4-BE49-F238E27FC236}">
                <a16:creationId xmlns:a16="http://schemas.microsoft.com/office/drawing/2014/main" id="{71AE0E02-2643-4164-91D2-DA4FC7DF2AE8}"/>
              </a:ext>
            </a:extLst>
          </p:cNvPr>
          <p:cNvSpPr txBox="1"/>
          <p:nvPr/>
        </p:nvSpPr>
        <p:spPr>
          <a:xfrm>
            <a:off x="944381" y="4002374"/>
            <a:ext cx="10672997" cy="523220"/>
          </a:xfrm>
          <a:prstGeom prst="rect">
            <a:avLst/>
          </a:prstGeom>
          <a:noFill/>
        </p:spPr>
        <p:txBody>
          <a:bodyPr wrap="square" rtlCol="0">
            <a:spAutoFit/>
          </a:bodyPr>
          <a:lstStyle/>
          <a:p>
            <a:r>
              <a:rPr lang="en-US" sz="2800" dirty="0"/>
              <a:t>4. The </a:t>
            </a:r>
            <a:r>
              <a:rPr lang="en-US" sz="2800" dirty="0" err="1"/>
              <a:t>Moorangs</a:t>
            </a:r>
            <a:r>
              <a:rPr lang="en-US" sz="2800" dirty="0"/>
              <a:t> are an ethnic group.</a:t>
            </a:r>
          </a:p>
        </p:txBody>
      </p:sp>
      <p:sp>
        <p:nvSpPr>
          <p:cNvPr id="7" name="TextBox 6">
            <a:extLst>
              <a:ext uri="{FF2B5EF4-FFF2-40B4-BE49-F238E27FC236}">
                <a16:creationId xmlns:a16="http://schemas.microsoft.com/office/drawing/2014/main" id="{8DBAE2C6-18DE-49D2-93EC-D6B9111D6AE1}"/>
              </a:ext>
            </a:extLst>
          </p:cNvPr>
          <p:cNvSpPr txBox="1"/>
          <p:nvPr/>
        </p:nvSpPr>
        <p:spPr>
          <a:xfrm>
            <a:off x="959370" y="4976735"/>
            <a:ext cx="10672997" cy="523220"/>
          </a:xfrm>
          <a:prstGeom prst="rect">
            <a:avLst/>
          </a:prstGeom>
          <a:noFill/>
        </p:spPr>
        <p:txBody>
          <a:bodyPr wrap="square" rtlCol="0">
            <a:spAutoFit/>
          </a:bodyPr>
          <a:lstStyle/>
          <a:p>
            <a:r>
              <a:rPr lang="en-US" sz="2800" dirty="0"/>
              <a:t>5. They practice jhum cultivation.</a:t>
            </a:r>
          </a:p>
        </p:txBody>
      </p:sp>
      <p:sp>
        <p:nvSpPr>
          <p:cNvPr id="8" name="TextBox 7">
            <a:extLst>
              <a:ext uri="{FF2B5EF4-FFF2-40B4-BE49-F238E27FC236}">
                <a16:creationId xmlns:a16="http://schemas.microsoft.com/office/drawing/2014/main" id="{515F6C4E-8575-49BC-8BD6-2F3138C274C3}"/>
              </a:ext>
            </a:extLst>
          </p:cNvPr>
          <p:cNvSpPr txBox="1"/>
          <p:nvPr/>
        </p:nvSpPr>
        <p:spPr>
          <a:xfrm>
            <a:off x="944380" y="1663910"/>
            <a:ext cx="10672997" cy="461665"/>
          </a:xfrm>
          <a:prstGeom prst="rect">
            <a:avLst/>
          </a:prstGeom>
          <a:noFill/>
        </p:spPr>
        <p:txBody>
          <a:bodyPr wrap="square" rtlCol="0">
            <a:spAutoFit/>
          </a:bodyPr>
          <a:lstStyle/>
          <a:p>
            <a:r>
              <a:rPr lang="en-US" sz="2400" dirty="0">
                <a:solidFill>
                  <a:srgbClr val="FF0000"/>
                </a:solidFill>
              </a:rPr>
              <a:t>False: </a:t>
            </a:r>
            <a:r>
              <a:rPr lang="en-US" sz="2400" dirty="0" err="1">
                <a:solidFill>
                  <a:srgbClr val="4472C4"/>
                </a:solidFill>
              </a:rPr>
              <a:t>Corr</a:t>
            </a:r>
            <a:r>
              <a:rPr lang="en-US" sz="2400" dirty="0">
                <a:solidFill>
                  <a:srgbClr val="4472C4"/>
                </a:solidFill>
              </a:rPr>
              <a:t>: </a:t>
            </a:r>
            <a:r>
              <a:rPr lang="en-US" sz="2400" dirty="0"/>
              <a:t>Some of them also live in Mymensingh, </a:t>
            </a:r>
            <a:r>
              <a:rPr lang="en-US" sz="2400" dirty="0" err="1"/>
              <a:t>Rajshahi</a:t>
            </a:r>
            <a:r>
              <a:rPr lang="en-US" sz="2400" dirty="0"/>
              <a:t>, Sylhet region.</a:t>
            </a:r>
          </a:p>
        </p:txBody>
      </p:sp>
      <p:sp>
        <p:nvSpPr>
          <p:cNvPr id="9" name="TextBox 8">
            <a:extLst>
              <a:ext uri="{FF2B5EF4-FFF2-40B4-BE49-F238E27FC236}">
                <a16:creationId xmlns:a16="http://schemas.microsoft.com/office/drawing/2014/main" id="{692ADF99-C6DC-4567-9CF3-F4D19CA92E92}"/>
              </a:ext>
            </a:extLst>
          </p:cNvPr>
          <p:cNvSpPr txBox="1"/>
          <p:nvPr/>
        </p:nvSpPr>
        <p:spPr>
          <a:xfrm>
            <a:off x="944381" y="2578311"/>
            <a:ext cx="10672997" cy="523220"/>
          </a:xfrm>
          <a:prstGeom prst="rect">
            <a:avLst/>
          </a:prstGeom>
          <a:noFill/>
        </p:spPr>
        <p:txBody>
          <a:bodyPr wrap="square" rtlCol="0">
            <a:spAutoFit/>
          </a:bodyPr>
          <a:lstStyle/>
          <a:p>
            <a:r>
              <a:rPr lang="en-US" sz="2800" dirty="0">
                <a:solidFill>
                  <a:srgbClr val="4472C4"/>
                </a:solidFill>
              </a:rPr>
              <a:t>True.</a:t>
            </a:r>
          </a:p>
        </p:txBody>
      </p:sp>
      <p:sp>
        <p:nvSpPr>
          <p:cNvPr id="13" name="TextBox 12">
            <a:extLst>
              <a:ext uri="{FF2B5EF4-FFF2-40B4-BE49-F238E27FC236}">
                <a16:creationId xmlns:a16="http://schemas.microsoft.com/office/drawing/2014/main" id="{C87A7C7E-6116-4CD2-8984-7FDAFDF277B7}"/>
              </a:ext>
            </a:extLst>
          </p:cNvPr>
          <p:cNvSpPr txBox="1"/>
          <p:nvPr/>
        </p:nvSpPr>
        <p:spPr>
          <a:xfrm>
            <a:off x="929389" y="3537680"/>
            <a:ext cx="10672997" cy="523220"/>
          </a:xfrm>
          <a:prstGeom prst="rect">
            <a:avLst/>
          </a:prstGeom>
          <a:noFill/>
        </p:spPr>
        <p:txBody>
          <a:bodyPr wrap="square" rtlCol="0">
            <a:spAutoFit/>
          </a:bodyPr>
          <a:lstStyle/>
          <a:p>
            <a:r>
              <a:rPr lang="en-US" sz="2800" dirty="0">
                <a:solidFill>
                  <a:srgbClr val="FF0000"/>
                </a:solidFill>
              </a:rPr>
              <a:t>False: </a:t>
            </a:r>
            <a:r>
              <a:rPr lang="en-US" sz="2800" dirty="0" err="1">
                <a:solidFill>
                  <a:srgbClr val="4472C4"/>
                </a:solidFill>
              </a:rPr>
              <a:t>Corr</a:t>
            </a:r>
            <a:r>
              <a:rPr lang="en-US" sz="2800" dirty="0">
                <a:solidFill>
                  <a:srgbClr val="4472C4"/>
                </a:solidFill>
              </a:rPr>
              <a:t>: </a:t>
            </a:r>
            <a:r>
              <a:rPr lang="en-US" sz="2800" dirty="0"/>
              <a:t>By religion some of them are also Hindus and Christians.</a:t>
            </a:r>
          </a:p>
        </p:txBody>
      </p:sp>
      <p:sp>
        <p:nvSpPr>
          <p:cNvPr id="14" name="TextBox 13">
            <a:extLst>
              <a:ext uri="{FF2B5EF4-FFF2-40B4-BE49-F238E27FC236}">
                <a16:creationId xmlns:a16="http://schemas.microsoft.com/office/drawing/2014/main" id="{133975E8-3CC7-4E13-ADB6-F1A6AB46A177}"/>
              </a:ext>
            </a:extLst>
          </p:cNvPr>
          <p:cNvSpPr txBox="1"/>
          <p:nvPr/>
        </p:nvSpPr>
        <p:spPr>
          <a:xfrm>
            <a:off x="959371" y="4482062"/>
            <a:ext cx="10672997" cy="523220"/>
          </a:xfrm>
          <a:prstGeom prst="rect">
            <a:avLst/>
          </a:prstGeom>
          <a:noFill/>
        </p:spPr>
        <p:txBody>
          <a:bodyPr wrap="square" rtlCol="0">
            <a:spAutoFit/>
          </a:bodyPr>
          <a:lstStyle/>
          <a:p>
            <a:r>
              <a:rPr lang="en-US" sz="2800" dirty="0">
                <a:solidFill>
                  <a:srgbClr val="4472C4"/>
                </a:solidFill>
              </a:rPr>
              <a:t>True.</a:t>
            </a:r>
          </a:p>
        </p:txBody>
      </p:sp>
      <p:sp>
        <p:nvSpPr>
          <p:cNvPr id="15" name="TextBox 14">
            <a:extLst>
              <a:ext uri="{FF2B5EF4-FFF2-40B4-BE49-F238E27FC236}">
                <a16:creationId xmlns:a16="http://schemas.microsoft.com/office/drawing/2014/main" id="{710E8DB7-66E4-415E-B3C4-5BE775730731}"/>
              </a:ext>
            </a:extLst>
          </p:cNvPr>
          <p:cNvSpPr txBox="1"/>
          <p:nvPr/>
        </p:nvSpPr>
        <p:spPr>
          <a:xfrm>
            <a:off x="959371" y="5441433"/>
            <a:ext cx="10672997" cy="523220"/>
          </a:xfrm>
          <a:prstGeom prst="rect">
            <a:avLst/>
          </a:prstGeom>
          <a:noFill/>
        </p:spPr>
        <p:txBody>
          <a:bodyPr wrap="square" rtlCol="0">
            <a:spAutoFit/>
          </a:bodyPr>
          <a:lstStyle/>
          <a:p>
            <a:r>
              <a:rPr lang="en-US" sz="2800" dirty="0">
                <a:solidFill>
                  <a:srgbClr val="4472C4"/>
                </a:solidFill>
              </a:rPr>
              <a:t>True.</a:t>
            </a:r>
          </a:p>
        </p:txBody>
      </p:sp>
    </p:spTree>
    <p:extLst>
      <p:ext uri="{BB962C8B-B14F-4D97-AF65-F5344CB8AC3E}">
        <p14:creationId xmlns:p14="http://schemas.microsoft.com/office/powerpoint/2010/main" val="29061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64CEB6-DA1D-4437-96C5-35B180AF40D1}"/>
              </a:ext>
            </a:extLst>
          </p:cNvPr>
          <p:cNvSpPr txBox="1"/>
          <p:nvPr/>
        </p:nvSpPr>
        <p:spPr>
          <a:xfrm>
            <a:off x="9130748" y="477079"/>
            <a:ext cx="2252870" cy="95410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Pair works: </a:t>
            </a:r>
          </a:p>
          <a:p>
            <a:pPr algn="ctr"/>
            <a:r>
              <a:rPr lang="en-US" sz="2800" dirty="0"/>
              <a:t>5 mins</a:t>
            </a:r>
          </a:p>
        </p:txBody>
      </p:sp>
      <p:sp>
        <p:nvSpPr>
          <p:cNvPr id="17" name="TextBox 16">
            <a:extLst>
              <a:ext uri="{FF2B5EF4-FFF2-40B4-BE49-F238E27FC236}">
                <a16:creationId xmlns:a16="http://schemas.microsoft.com/office/drawing/2014/main" id="{17A7CD57-29DD-484E-9315-CBE552FDAE00}"/>
              </a:ext>
            </a:extLst>
          </p:cNvPr>
          <p:cNvSpPr txBox="1"/>
          <p:nvPr/>
        </p:nvSpPr>
        <p:spPr>
          <a:xfrm>
            <a:off x="2425147" y="689112"/>
            <a:ext cx="593697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t>Answer the following questions</a:t>
            </a:r>
          </a:p>
        </p:txBody>
      </p:sp>
      <p:sp>
        <p:nvSpPr>
          <p:cNvPr id="18" name="TextBox 17">
            <a:extLst>
              <a:ext uri="{FF2B5EF4-FFF2-40B4-BE49-F238E27FC236}">
                <a16:creationId xmlns:a16="http://schemas.microsoft.com/office/drawing/2014/main" id="{37ACF2A3-21F3-49F9-B5B1-B1D5496B47AB}"/>
              </a:ext>
            </a:extLst>
          </p:cNvPr>
          <p:cNvSpPr txBox="1"/>
          <p:nvPr/>
        </p:nvSpPr>
        <p:spPr>
          <a:xfrm>
            <a:off x="927651" y="1709530"/>
            <a:ext cx="10429461" cy="1077218"/>
          </a:xfrm>
          <a:prstGeom prst="rect">
            <a:avLst/>
          </a:prstGeom>
          <a:noFill/>
        </p:spPr>
        <p:txBody>
          <a:bodyPr wrap="square" rtlCol="0">
            <a:spAutoFit/>
          </a:bodyPr>
          <a:lstStyle/>
          <a:p>
            <a:r>
              <a:rPr lang="en-US" sz="3200" dirty="0"/>
              <a:t>Q1. Do you know where the ethnic people live Bangladesh?</a:t>
            </a:r>
          </a:p>
          <a:p>
            <a:r>
              <a:rPr lang="en-US" sz="3200" dirty="0"/>
              <a:t>Q2. What are they called?</a:t>
            </a:r>
          </a:p>
        </p:txBody>
      </p:sp>
      <p:sp>
        <p:nvSpPr>
          <p:cNvPr id="19" name="TextBox 18">
            <a:extLst>
              <a:ext uri="{FF2B5EF4-FFF2-40B4-BE49-F238E27FC236}">
                <a16:creationId xmlns:a16="http://schemas.microsoft.com/office/drawing/2014/main" id="{E42E8454-7E35-4764-9C7E-F3A6E4E9AF8A}"/>
              </a:ext>
            </a:extLst>
          </p:cNvPr>
          <p:cNvSpPr txBox="1"/>
          <p:nvPr/>
        </p:nvSpPr>
        <p:spPr>
          <a:xfrm>
            <a:off x="2996946" y="2884846"/>
            <a:ext cx="588396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t>Correct your answers</a:t>
            </a:r>
          </a:p>
        </p:txBody>
      </p:sp>
      <p:sp>
        <p:nvSpPr>
          <p:cNvPr id="22" name="TextBox 21">
            <a:extLst>
              <a:ext uri="{FF2B5EF4-FFF2-40B4-BE49-F238E27FC236}">
                <a16:creationId xmlns:a16="http://schemas.microsoft.com/office/drawing/2014/main" id="{BAC6CFDA-6674-4F2E-BA47-B681F65891EF}"/>
              </a:ext>
            </a:extLst>
          </p:cNvPr>
          <p:cNvSpPr txBox="1"/>
          <p:nvPr/>
        </p:nvSpPr>
        <p:spPr>
          <a:xfrm>
            <a:off x="993912" y="3551582"/>
            <a:ext cx="10429461" cy="1569660"/>
          </a:xfrm>
          <a:prstGeom prst="rect">
            <a:avLst/>
          </a:prstGeom>
          <a:noFill/>
        </p:spPr>
        <p:txBody>
          <a:bodyPr wrap="square" rtlCol="0">
            <a:spAutoFit/>
          </a:bodyPr>
          <a:lstStyle/>
          <a:p>
            <a:r>
              <a:rPr lang="en-US" sz="3200" dirty="0"/>
              <a:t>Ans1: Yes, I know, the majority of these people live in the </a:t>
            </a:r>
            <a:r>
              <a:rPr lang="en-US" sz="3200" dirty="0" err="1"/>
              <a:t>Chattogram</a:t>
            </a:r>
            <a:r>
              <a:rPr lang="en-US" sz="3200" dirty="0"/>
              <a:t> Hill Tracts. And the rest live in the regions of Mymensingh, </a:t>
            </a:r>
            <a:r>
              <a:rPr lang="en-US" sz="3200" dirty="0" err="1"/>
              <a:t>Rajshahi</a:t>
            </a:r>
            <a:r>
              <a:rPr lang="en-US" sz="3200" dirty="0"/>
              <a:t> and Sylhet.</a:t>
            </a:r>
          </a:p>
        </p:txBody>
      </p:sp>
      <p:sp>
        <p:nvSpPr>
          <p:cNvPr id="23" name="TextBox 22">
            <a:extLst>
              <a:ext uri="{FF2B5EF4-FFF2-40B4-BE49-F238E27FC236}">
                <a16:creationId xmlns:a16="http://schemas.microsoft.com/office/drawing/2014/main" id="{D43C4D02-CC29-4E10-88E4-F1954E458687}"/>
              </a:ext>
            </a:extLst>
          </p:cNvPr>
          <p:cNvSpPr txBox="1"/>
          <p:nvPr/>
        </p:nvSpPr>
        <p:spPr>
          <a:xfrm>
            <a:off x="993912" y="5287617"/>
            <a:ext cx="10429461" cy="584775"/>
          </a:xfrm>
          <a:prstGeom prst="rect">
            <a:avLst/>
          </a:prstGeom>
          <a:noFill/>
        </p:spPr>
        <p:txBody>
          <a:bodyPr wrap="square" rtlCol="0">
            <a:spAutoFit/>
          </a:bodyPr>
          <a:lstStyle/>
          <a:p>
            <a:r>
              <a:rPr lang="en-US" sz="3200" dirty="0">
                <a:solidFill>
                  <a:srgbClr val="002060"/>
                </a:solidFill>
              </a:rPr>
              <a:t>Ans2: They are called ‘The ethnic people’.</a:t>
            </a:r>
          </a:p>
        </p:txBody>
      </p:sp>
    </p:spTree>
    <p:extLst>
      <p:ext uri="{BB962C8B-B14F-4D97-AF65-F5344CB8AC3E}">
        <p14:creationId xmlns:p14="http://schemas.microsoft.com/office/powerpoint/2010/main" val="2780820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out)">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6E461-BA6C-4288-BB78-CEDAD55ADB10}"/>
              </a:ext>
            </a:extLst>
          </p:cNvPr>
          <p:cNvSpPr txBox="1"/>
          <p:nvPr/>
        </p:nvSpPr>
        <p:spPr>
          <a:xfrm>
            <a:off x="8694295" y="477079"/>
            <a:ext cx="2689323" cy="95410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Group  works: </a:t>
            </a:r>
          </a:p>
          <a:p>
            <a:pPr algn="ctr"/>
            <a:r>
              <a:rPr lang="en-US" sz="2800" dirty="0"/>
              <a:t>6 mins</a:t>
            </a:r>
          </a:p>
        </p:txBody>
      </p:sp>
      <p:sp>
        <p:nvSpPr>
          <p:cNvPr id="4" name="TextBox 3">
            <a:extLst>
              <a:ext uri="{FF2B5EF4-FFF2-40B4-BE49-F238E27FC236}">
                <a16:creationId xmlns:a16="http://schemas.microsoft.com/office/drawing/2014/main" id="{86474E05-9B91-4C18-AF83-4B0E343A69B2}"/>
              </a:ext>
            </a:extLst>
          </p:cNvPr>
          <p:cNvSpPr txBox="1"/>
          <p:nvPr/>
        </p:nvSpPr>
        <p:spPr>
          <a:xfrm>
            <a:off x="794478" y="1560063"/>
            <a:ext cx="10598046"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dirty="0"/>
              <a:t>Look at questions and discuss in group then write the answers. </a:t>
            </a:r>
          </a:p>
        </p:txBody>
      </p:sp>
      <p:sp>
        <p:nvSpPr>
          <p:cNvPr id="6" name="TextBox 5">
            <a:extLst>
              <a:ext uri="{FF2B5EF4-FFF2-40B4-BE49-F238E27FC236}">
                <a16:creationId xmlns:a16="http://schemas.microsoft.com/office/drawing/2014/main" id="{07BB446C-9033-4BF4-9564-254CDBCE0335}"/>
              </a:ext>
            </a:extLst>
          </p:cNvPr>
          <p:cNvSpPr txBox="1"/>
          <p:nvPr/>
        </p:nvSpPr>
        <p:spPr>
          <a:xfrm>
            <a:off x="2213113" y="2928730"/>
            <a:ext cx="7659757" cy="954107"/>
          </a:xfrm>
          <a:prstGeom prst="rect">
            <a:avLst/>
          </a:prstGeom>
          <a:noFill/>
        </p:spPr>
        <p:txBody>
          <a:bodyPr wrap="square" rtlCol="0">
            <a:spAutoFit/>
          </a:bodyPr>
          <a:lstStyle/>
          <a:p>
            <a:r>
              <a:rPr lang="en-US" sz="2800" dirty="0"/>
              <a:t>Q1. Have you heard the word ‘ethnic people’?</a:t>
            </a:r>
          </a:p>
          <a:p>
            <a:r>
              <a:rPr lang="en-US" sz="2800" dirty="0"/>
              <a:t>Q2. Can you tell what it means?</a:t>
            </a:r>
          </a:p>
        </p:txBody>
      </p:sp>
    </p:spTree>
    <p:extLst>
      <p:ext uri="{BB962C8B-B14F-4D97-AF65-F5344CB8AC3E}">
        <p14:creationId xmlns:p14="http://schemas.microsoft.com/office/powerpoint/2010/main" val="6850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B5062E-3EA2-4AA2-9228-EC9E116678E5}"/>
              </a:ext>
            </a:extLst>
          </p:cNvPr>
          <p:cNvSpPr txBox="1"/>
          <p:nvPr/>
        </p:nvSpPr>
        <p:spPr>
          <a:xfrm>
            <a:off x="6281530" y="525959"/>
            <a:ext cx="474623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t>Correct your answers</a:t>
            </a:r>
          </a:p>
        </p:txBody>
      </p:sp>
      <p:grpSp>
        <p:nvGrpSpPr>
          <p:cNvPr id="10" name="Group 9">
            <a:extLst>
              <a:ext uri="{FF2B5EF4-FFF2-40B4-BE49-F238E27FC236}">
                <a16:creationId xmlns:a16="http://schemas.microsoft.com/office/drawing/2014/main" id="{C290D663-4008-4E0E-BC6E-4E5A902D780B}"/>
              </a:ext>
            </a:extLst>
          </p:cNvPr>
          <p:cNvGrpSpPr/>
          <p:nvPr/>
        </p:nvGrpSpPr>
        <p:grpSpPr>
          <a:xfrm>
            <a:off x="1467516" y="1236601"/>
            <a:ext cx="9581320" cy="896172"/>
            <a:chOff x="1444487" y="1037821"/>
            <a:chExt cx="9581320" cy="896172"/>
          </a:xfrm>
        </p:grpSpPr>
        <p:sp>
          <p:nvSpPr>
            <p:cNvPr id="3" name="TextBox 2">
              <a:extLst>
                <a:ext uri="{FF2B5EF4-FFF2-40B4-BE49-F238E27FC236}">
                  <a16:creationId xmlns:a16="http://schemas.microsoft.com/office/drawing/2014/main" id="{06FB31AC-8C2C-4838-A791-43FAABE6872C}"/>
                </a:ext>
              </a:extLst>
            </p:cNvPr>
            <p:cNvSpPr txBox="1"/>
            <p:nvPr/>
          </p:nvSpPr>
          <p:spPr>
            <a:xfrm>
              <a:off x="2226364" y="1258956"/>
              <a:ext cx="879944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a:t>Have you heard the word ‘ethnic people’?</a:t>
              </a:r>
            </a:p>
          </p:txBody>
        </p:sp>
        <p:pic>
          <p:nvPicPr>
            <p:cNvPr id="9" name="Picture 8">
              <a:extLst>
                <a:ext uri="{FF2B5EF4-FFF2-40B4-BE49-F238E27FC236}">
                  <a16:creationId xmlns:a16="http://schemas.microsoft.com/office/drawing/2014/main" id="{7F96FC1F-9F51-4CE7-988C-54A0DE9B9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487" y="1037821"/>
              <a:ext cx="848139" cy="896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7" name="Group 26">
            <a:extLst>
              <a:ext uri="{FF2B5EF4-FFF2-40B4-BE49-F238E27FC236}">
                <a16:creationId xmlns:a16="http://schemas.microsoft.com/office/drawing/2014/main" id="{B3AA6047-AA08-4AC9-B740-25FB891C3820}"/>
              </a:ext>
            </a:extLst>
          </p:cNvPr>
          <p:cNvGrpSpPr/>
          <p:nvPr/>
        </p:nvGrpSpPr>
        <p:grpSpPr>
          <a:xfrm>
            <a:off x="1426719" y="5466521"/>
            <a:ext cx="9652100" cy="988862"/>
            <a:chOff x="1426719" y="5307497"/>
            <a:chExt cx="9652100" cy="988862"/>
          </a:xfrm>
        </p:grpSpPr>
        <p:sp>
          <p:nvSpPr>
            <p:cNvPr id="26" name="TextBox 25">
              <a:extLst>
                <a:ext uri="{FF2B5EF4-FFF2-40B4-BE49-F238E27FC236}">
                  <a16:creationId xmlns:a16="http://schemas.microsoft.com/office/drawing/2014/main" id="{4E758DCB-7984-40CD-8925-5B98AE8A4FB0}"/>
                </a:ext>
              </a:extLst>
            </p:cNvPr>
            <p:cNvSpPr txBox="1"/>
            <p:nvPr/>
          </p:nvSpPr>
          <p:spPr>
            <a:xfrm>
              <a:off x="2279375" y="5420139"/>
              <a:ext cx="8799444" cy="830997"/>
            </a:xfrm>
            <a:prstGeom prst="rect">
              <a:avLst/>
            </a:prstGeom>
            <a:noFill/>
          </p:spPr>
          <p:txBody>
            <a:bodyPr wrap="square" rtlCol="0">
              <a:spAutoFit/>
            </a:bodyPr>
            <a:lstStyle/>
            <a:p>
              <a:r>
                <a:rPr lang="en-US" sz="2400" dirty="0"/>
                <a:t>So far as I heard Ethnic people means a minor community or society that has specific ethnic characteristics.</a:t>
              </a:r>
            </a:p>
          </p:txBody>
        </p:sp>
        <p:pic>
          <p:nvPicPr>
            <p:cNvPr id="25" name="Picture 24">
              <a:extLst>
                <a:ext uri="{FF2B5EF4-FFF2-40B4-BE49-F238E27FC236}">
                  <a16:creationId xmlns:a16="http://schemas.microsoft.com/office/drawing/2014/main" id="{CEE7E680-03B4-4752-8788-017995D4A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719" y="5307497"/>
              <a:ext cx="912290" cy="9888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8" name="Group 27">
            <a:extLst>
              <a:ext uri="{FF2B5EF4-FFF2-40B4-BE49-F238E27FC236}">
                <a16:creationId xmlns:a16="http://schemas.microsoft.com/office/drawing/2014/main" id="{9EE04323-E315-437B-B3FF-F779376411E1}"/>
              </a:ext>
            </a:extLst>
          </p:cNvPr>
          <p:cNvGrpSpPr/>
          <p:nvPr/>
        </p:nvGrpSpPr>
        <p:grpSpPr>
          <a:xfrm>
            <a:off x="1446597" y="2279372"/>
            <a:ext cx="9764742" cy="988862"/>
            <a:chOff x="1446597" y="2120348"/>
            <a:chExt cx="9764742" cy="988862"/>
          </a:xfrm>
        </p:grpSpPr>
        <p:sp>
          <p:nvSpPr>
            <p:cNvPr id="12" name="TextBox 11">
              <a:extLst>
                <a:ext uri="{FF2B5EF4-FFF2-40B4-BE49-F238E27FC236}">
                  <a16:creationId xmlns:a16="http://schemas.microsoft.com/office/drawing/2014/main" id="{96064686-E517-4B56-BEFA-433493FF72DF}"/>
                </a:ext>
              </a:extLst>
            </p:cNvPr>
            <p:cNvSpPr txBox="1"/>
            <p:nvPr/>
          </p:nvSpPr>
          <p:spPr>
            <a:xfrm>
              <a:off x="2279374" y="2213113"/>
              <a:ext cx="8931965" cy="830997"/>
            </a:xfrm>
            <a:prstGeom prst="rect">
              <a:avLst/>
            </a:prstGeom>
            <a:noFill/>
          </p:spPr>
          <p:txBody>
            <a:bodyPr wrap="square" rtlCol="0">
              <a:spAutoFit/>
            </a:bodyPr>
            <a:lstStyle/>
            <a:p>
              <a:r>
                <a:rPr lang="en-US" sz="2400" dirty="0"/>
                <a:t>Ethnic majority? Oh, no, I’ve never heard such words. Have you heard such thing </a:t>
              </a:r>
              <a:r>
                <a:rPr lang="en-US" sz="2400" dirty="0" err="1"/>
                <a:t>Sadif</a:t>
              </a:r>
              <a:r>
                <a:rPr lang="en-US" sz="2400" dirty="0"/>
                <a:t>?</a:t>
              </a:r>
            </a:p>
          </p:txBody>
        </p:sp>
        <p:pic>
          <p:nvPicPr>
            <p:cNvPr id="7" name="Picture 6">
              <a:extLst>
                <a:ext uri="{FF2B5EF4-FFF2-40B4-BE49-F238E27FC236}">
                  <a16:creationId xmlns:a16="http://schemas.microsoft.com/office/drawing/2014/main" id="{2B9DEA16-28FC-4CE5-AAB0-A1E0B9C2E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597" y="2120348"/>
              <a:ext cx="912290" cy="9888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9" name="Group 28">
            <a:extLst>
              <a:ext uri="{FF2B5EF4-FFF2-40B4-BE49-F238E27FC236}">
                <a16:creationId xmlns:a16="http://schemas.microsoft.com/office/drawing/2014/main" id="{A8FF0205-7697-4BA2-9798-33ADB0AC95D2}"/>
              </a:ext>
            </a:extLst>
          </p:cNvPr>
          <p:cNvGrpSpPr/>
          <p:nvPr/>
        </p:nvGrpSpPr>
        <p:grpSpPr>
          <a:xfrm>
            <a:off x="1466633" y="3365399"/>
            <a:ext cx="9400150" cy="958132"/>
            <a:chOff x="1413624" y="3233530"/>
            <a:chExt cx="9400150" cy="958132"/>
          </a:xfrm>
        </p:grpSpPr>
        <p:sp>
          <p:nvSpPr>
            <p:cNvPr id="14" name="TextBox 13">
              <a:extLst>
                <a:ext uri="{FF2B5EF4-FFF2-40B4-BE49-F238E27FC236}">
                  <a16:creationId xmlns:a16="http://schemas.microsoft.com/office/drawing/2014/main" id="{60751A5D-A773-4F8A-9D8C-0950657FAD86}"/>
                </a:ext>
              </a:extLst>
            </p:cNvPr>
            <p:cNvSpPr txBox="1"/>
            <p:nvPr/>
          </p:nvSpPr>
          <p:spPr>
            <a:xfrm>
              <a:off x="2252869" y="3485322"/>
              <a:ext cx="8560905" cy="461665"/>
            </a:xfrm>
            <a:prstGeom prst="rect">
              <a:avLst/>
            </a:prstGeom>
            <a:noFill/>
          </p:spPr>
          <p:txBody>
            <a:bodyPr wrap="square" rtlCol="0">
              <a:spAutoFit/>
            </a:bodyPr>
            <a:lstStyle/>
            <a:p>
              <a:r>
                <a:rPr lang="en-US" sz="2400" dirty="0"/>
                <a:t>Yes, I have heard the ethnic people.</a:t>
              </a:r>
            </a:p>
          </p:txBody>
        </p:sp>
        <p:pic>
          <p:nvPicPr>
            <p:cNvPr id="5" name="Picture 4">
              <a:extLst>
                <a:ext uri="{FF2B5EF4-FFF2-40B4-BE49-F238E27FC236}">
                  <a16:creationId xmlns:a16="http://schemas.microsoft.com/office/drawing/2014/main" id="{DCBA9560-D8CA-487E-BBCB-5B9397DE6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624" y="3233530"/>
              <a:ext cx="905508" cy="958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30" name="Group 29">
            <a:extLst>
              <a:ext uri="{FF2B5EF4-FFF2-40B4-BE49-F238E27FC236}">
                <a16:creationId xmlns:a16="http://schemas.microsoft.com/office/drawing/2014/main" id="{7DC3B945-7D3F-4D9F-AA0C-63EDF51B6189}"/>
              </a:ext>
            </a:extLst>
          </p:cNvPr>
          <p:cNvGrpSpPr/>
          <p:nvPr/>
        </p:nvGrpSpPr>
        <p:grpSpPr>
          <a:xfrm>
            <a:off x="1437861" y="4450254"/>
            <a:ext cx="9349408" cy="896172"/>
            <a:chOff x="1437861" y="4291230"/>
            <a:chExt cx="9349408" cy="896172"/>
          </a:xfrm>
        </p:grpSpPr>
        <p:sp>
          <p:nvSpPr>
            <p:cNvPr id="24" name="TextBox 23">
              <a:extLst>
                <a:ext uri="{FF2B5EF4-FFF2-40B4-BE49-F238E27FC236}">
                  <a16:creationId xmlns:a16="http://schemas.microsoft.com/office/drawing/2014/main" id="{EECAD125-CF0A-483A-AE71-50ACF0CA1B31}"/>
                </a:ext>
              </a:extLst>
            </p:cNvPr>
            <p:cNvSpPr txBox="1"/>
            <p:nvPr/>
          </p:nvSpPr>
          <p:spPr>
            <a:xfrm>
              <a:off x="2292626" y="4532243"/>
              <a:ext cx="8494643" cy="461665"/>
            </a:xfrm>
            <a:prstGeom prst="rect">
              <a:avLst/>
            </a:prstGeom>
            <a:noFill/>
          </p:spPr>
          <p:txBody>
            <a:bodyPr wrap="square" rtlCol="0">
              <a:spAutoFit/>
            </a:bodyPr>
            <a:lstStyle/>
            <a:p>
              <a:r>
                <a:rPr lang="en-US" sz="2400" dirty="0"/>
                <a:t>Very well. But can any of you tell me what it means?</a:t>
              </a:r>
            </a:p>
          </p:txBody>
        </p:sp>
        <p:pic>
          <p:nvPicPr>
            <p:cNvPr id="23" name="Picture 22">
              <a:extLst>
                <a:ext uri="{FF2B5EF4-FFF2-40B4-BE49-F238E27FC236}">
                  <a16:creationId xmlns:a16="http://schemas.microsoft.com/office/drawing/2014/main" id="{390FA11E-9BCC-4248-89BF-0A33695CB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861" y="4291230"/>
              <a:ext cx="848139" cy="896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34" name="Group 33">
            <a:extLst>
              <a:ext uri="{FF2B5EF4-FFF2-40B4-BE49-F238E27FC236}">
                <a16:creationId xmlns:a16="http://schemas.microsoft.com/office/drawing/2014/main" id="{127184F9-E311-431C-A53F-82CEC4E65E46}"/>
              </a:ext>
            </a:extLst>
          </p:cNvPr>
          <p:cNvGrpSpPr/>
          <p:nvPr/>
        </p:nvGrpSpPr>
        <p:grpSpPr>
          <a:xfrm>
            <a:off x="2305878" y="424067"/>
            <a:ext cx="2835967" cy="958132"/>
            <a:chOff x="2305878" y="424067"/>
            <a:chExt cx="2835967" cy="958132"/>
          </a:xfrm>
        </p:grpSpPr>
        <p:pic>
          <p:nvPicPr>
            <p:cNvPr id="35" name="Picture 34">
              <a:extLst>
                <a:ext uri="{FF2B5EF4-FFF2-40B4-BE49-F238E27FC236}">
                  <a16:creationId xmlns:a16="http://schemas.microsoft.com/office/drawing/2014/main" id="{F9275D47-92DB-4FBF-91FA-A84004B8E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878" y="454723"/>
              <a:ext cx="848139" cy="896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Picture 35">
              <a:extLst>
                <a:ext uri="{FF2B5EF4-FFF2-40B4-BE49-F238E27FC236}">
                  <a16:creationId xmlns:a16="http://schemas.microsoft.com/office/drawing/2014/main" id="{4F29FA0E-E7B5-4A5B-8FEE-4E8D6E0A3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721" y="450573"/>
              <a:ext cx="826706" cy="896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a:extLst>
                <a:ext uri="{FF2B5EF4-FFF2-40B4-BE49-F238E27FC236}">
                  <a16:creationId xmlns:a16="http://schemas.microsoft.com/office/drawing/2014/main" id="{784BC843-7F06-49A8-BD21-77D43E846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337" y="424067"/>
              <a:ext cx="905508" cy="958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920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out)">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D76DDAC-3346-4C5C-8499-29EA3AD72A14}"/>
              </a:ext>
            </a:extLst>
          </p:cNvPr>
          <p:cNvGrpSpPr/>
          <p:nvPr/>
        </p:nvGrpSpPr>
        <p:grpSpPr>
          <a:xfrm>
            <a:off x="1424609" y="2370316"/>
            <a:ext cx="9574695" cy="896172"/>
            <a:chOff x="1424609" y="2250396"/>
            <a:chExt cx="9574695" cy="896172"/>
          </a:xfrm>
        </p:grpSpPr>
        <p:pic>
          <p:nvPicPr>
            <p:cNvPr id="4" name="Picture 3">
              <a:extLst>
                <a:ext uri="{FF2B5EF4-FFF2-40B4-BE49-F238E27FC236}">
                  <a16:creationId xmlns:a16="http://schemas.microsoft.com/office/drawing/2014/main" id="{B0F5C5AF-483C-44CB-99FB-47065014B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609" y="2250396"/>
              <a:ext cx="848139" cy="896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1DF5117E-0C14-40FB-B9C3-540B82E39921}"/>
                </a:ext>
              </a:extLst>
            </p:cNvPr>
            <p:cNvSpPr txBox="1"/>
            <p:nvPr/>
          </p:nvSpPr>
          <p:spPr>
            <a:xfrm>
              <a:off x="2213113" y="2438400"/>
              <a:ext cx="8786191" cy="584775"/>
            </a:xfrm>
            <a:prstGeom prst="rect">
              <a:avLst/>
            </a:prstGeom>
            <a:noFill/>
          </p:spPr>
          <p:txBody>
            <a:bodyPr wrap="square" rtlCol="0">
              <a:spAutoFit/>
            </a:bodyPr>
            <a:lstStyle/>
            <a:p>
              <a:r>
                <a:rPr lang="en-US" sz="3200" dirty="0"/>
                <a:t>Yes, one of my senior brothers also told alike.</a:t>
              </a:r>
            </a:p>
          </p:txBody>
        </p:sp>
      </p:grpSp>
      <p:grpSp>
        <p:nvGrpSpPr>
          <p:cNvPr id="15" name="Group 14">
            <a:extLst>
              <a:ext uri="{FF2B5EF4-FFF2-40B4-BE49-F238E27FC236}">
                <a16:creationId xmlns:a16="http://schemas.microsoft.com/office/drawing/2014/main" id="{A8E5881A-A4F7-4434-A9A3-E1B6D364799B}"/>
              </a:ext>
            </a:extLst>
          </p:cNvPr>
          <p:cNvGrpSpPr/>
          <p:nvPr/>
        </p:nvGrpSpPr>
        <p:grpSpPr>
          <a:xfrm>
            <a:off x="1393588" y="3688230"/>
            <a:ext cx="9831004" cy="988862"/>
            <a:chOff x="1393588" y="3538330"/>
            <a:chExt cx="9831004" cy="988862"/>
          </a:xfrm>
        </p:grpSpPr>
        <p:pic>
          <p:nvPicPr>
            <p:cNvPr id="6" name="Picture 5">
              <a:extLst>
                <a:ext uri="{FF2B5EF4-FFF2-40B4-BE49-F238E27FC236}">
                  <a16:creationId xmlns:a16="http://schemas.microsoft.com/office/drawing/2014/main" id="{A405DDB3-8F42-4C64-8F4A-FD29C92B6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588" y="3538330"/>
              <a:ext cx="912290" cy="9888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70127D40-B80A-4FAD-B50F-A98CED89FB26}"/>
                </a:ext>
              </a:extLst>
            </p:cNvPr>
            <p:cNvSpPr txBox="1"/>
            <p:nvPr/>
          </p:nvSpPr>
          <p:spPr>
            <a:xfrm>
              <a:off x="2252870" y="3776870"/>
              <a:ext cx="8971722" cy="584775"/>
            </a:xfrm>
            <a:prstGeom prst="rect">
              <a:avLst/>
            </a:prstGeom>
            <a:noFill/>
          </p:spPr>
          <p:txBody>
            <a:bodyPr wrap="square" rtlCol="0">
              <a:spAutoFit/>
            </a:bodyPr>
            <a:lstStyle/>
            <a:p>
              <a:r>
                <a:rPr lang="en-US" sz="3200" dirty="0"/>
                <a:t>Thank you for your informative discussion.</a:t>
              </a:r>
            </a:p>
          </p:txBody>
        </p:sp>
      </p:grpSp>
      <p:grpSp>
        <p:nvGrpSpPr>
          <p:cNvPr id="13" name="Group 12">
            <a:extLst>
              <a:ext uri="{FF2B5EF4-FFF2-40B4-BE49-F238E27FC236}">
                <a16:creationId xmlns:a16="http://schemas.microsoft.com/office/drawing/2014/main" id="{B37F060D-9A43-46BD-AD18-B6A3A9157228}"/>
              </a:ext>
            </a:extLst>
          </p:cNvPr>
          <p:cNvGrpSpPr/>
          <p:nvPr/>
        </p:nvGrpSpPr>
        <p:grpSpPr>
          <a:xfrm>
            <a:off x="1400373" y="1060173"/>
            <a:ext cx="8883314" cy="958132"/>
            <a:chOff x="1400373" y="1060173"/>
            <a:chExt cx="8883314" cy="958132"/>
          </a:xfrm>
        </p:grpSpPr>
        <p:sp>
          <p:nvSpPr>
            <p:cNvPr id="3" name="TextBox 2">
              <a:extLst>
                <a:ext uri="{FF2B5EF4-FFF2-40B4-BE49-F238E27FC236}">
                  <a16:creationId xmlns:a16="http://schemas.microsoft.com/office/drawing/2014/main" id="{CD5D699C-FA0C-4C79-B283-61CD53440A8B}"/>
                </a:ext>
              </a:extLst>
            </p:cNvPr>
            <p:cNvSpPr txBox="1"/>
            <p:nvPr/>
          </p:nvSpPr>
          <p:spPr>
            <a:xfrm>
              <a:off x="2239618" y="1325218"/>
              <a:ext cx="8044069" cy="584775"/>
            </a:xfrm>
            <a:prstGeom prst="rect">
              <a:avLst/>
            </a:prstGeom>
            <a:noFill/>
          </p:spPr>
          <p:txBody>
            <a:bodyPr wrap="square" rtlCol="0">
              <a:spAutoFit/>
            </a:bodyPr>
            <a:lstStyle/>
            <a:p>
              <a:r>
                <a:rPr lang="en-US" sz="3200" dirty="0"/>
                <a:t>Specific ethnic characteristic?</a:t>
              </a:r>
            </a:p>
          </p:txBody>
        </p:sp>
        <p:pic>
          <p:nvPicPr>
            <p:cNvPr id="2" name="Picture 1">
              <a:extLst>
                <a:ext uri="{FF2B5EF4-FFF2-40B4-BE49-F238E27FC236}">
                  <a16:creationId xmlns:a16="http://schemas.microsoft.com/office/drawing/2014/main" id="{402B70EC-ABFC-4A6D-843E-6E57AB78C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373" y="1060173"/>
              <a:ext cx="905508" cy="958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6" name="Group 15">
            <a:extLst>
              <a:ext uri="{FF2B5EF4-FFF2-40B4-BE49-F238E27FC236}">
                <a16:creationId xmlns:a16="http://schemas.microsoft.com/office/drawing/2014/main" id="{6049208B-9BE3-42D3-B280-A8F16BE50D0B}"/>
              </a:ext>
            </a:extLst>
          </p:cNvPr>
          <p:cNvGrpSpPr/>
          <p:nvPr/>
        </p:nvGrpSpPr>
        <p:grpSpPr>
          <a:xfrm>
            <a:off x="834888" y="5032849"/>
            <a:ext cx="10243929" cy="1029198"/>
            <a:chOff x="834888" y="5032849"/>
            <a:chExt cx="10243929" cy="1029198"/>
          </a:xfrm>
        </p:grpSpPr>
        <p:pic>
          <p:nvPicPr>
            <p:cNvPr id="8" name="Picture 7">
              <a:extLst>
                <a:ext uri="{FF2B5EF4-FFF2-40B4-BE49-F238E27FC236}">
                  <a16:creationId xmlns:a16="http://schemas.microsoft.com/office/drawing/2014/main" id="{46F19B8C-10F4-494E-B5F8-2158643A5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88" y="5032849"/>
              <a:ext cx="974035" cy="1029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5D6C1671-F2B7-4322-B48E-226E319031E7}"/>
                </a:ext>
              </a:extLst>
            </p:cNvPr>
            <p:cNvSpPr txBox="1"/>
            <p:nvPr/>
          </p:nvSpPr>
          <p:spPr>
            <a:xfrm>
              <a:off x="2743199" y="5247861"/>
              <a:ext cx="8335618" cy="584775"/>
            </a:xfrm>
            <a:prstGeom prst="rect">
              <a:avLst/>
            </a:prstGeom>
            <a:noFill/>
          </p:spPr>
          <p:txBody>
            <a:bodyPr wrap="square" rtlCol="0">
              <a:spAutoFit/>
            </a:bodyPr>
            <a:lstStyle/>
            <a:p>
              <a:r>
                <a:rPr lang="en-US" sz="3200" dirty="0"/>
                <a:t>Thank you very much too.</a:t>
              </a:r>
            </a:p>
          </p:txBody>
        </p:sp>
        <p:pic>
          <p:nvPicPr>
            <p:cNvPr id="11" name="Picture 10">
              <a:extLst>
                <a:ext uri="{FF2B5EF4-FFF2-40B4-BE49-F238E27FC236}">
                  <a16:creationId xmlns:a16="http://schemas.microsoft.com/office/drawing/2014/main" id="{9EC972AA-AEF5-4183-995B-9B914C08A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207" y="5035825"/>
              <a:ext cx="905508" cy="958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01692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B4D7CC-9661-4339-80BC-C2C8BDC5F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1577" y="2298320"/>
            <a:ext cx="2118555" cy="202111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8" name="The ethnic">
            <a:hlinkClick r:id="" action="ppaction://media"/>
            <a:extLst>
              <a:ext uri="{FF2B5EF4-FFF2-40B4-BE49-F238E27FC236}">
                <a16:creationId xmlns:a16="http://schemas.microsoft.com/office/drawing/2014/main" id="{3F818F73-573F-4021-9749-AB19B81355A4}"/>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artisticPaintStrokes/>
                    </a14:imgEffect>
                    <a14:imgEffect>
                      <a14:sharpenSoften amount="-25000"/>
                    </a14:imgEffect>
                  </a14:imgLayer>
                </a14:imgProps>
              </a:ext>
            </a:extLst>
          </a:blip>
          <a:stretch>
            <a:fillRect/>
          </a:stretch>
        </p:blipFill>
        <p:spPr>
          <a:xfrm>
            <a:off x="5910470" y="3163956"/>
            <a:ext cx="609600" cy="609600"/>
          </a:xfrm>
          <a:prstGeom prst="rect">
            <a:avLst/>
          </a:prstGeom>
        </p:spPr>
      </p:pic>
      <p:sp>
        <p:nvSpPr>
          <p:cNvPr id="3" name="TextBox 2">
            <a:extLst>
              <a:ext uri="{FF2B5EF4-FFF2-40B4-BE49-F238E27FC236}">
                <a16:creationId xmlns:a16="http://schemas.microsoft.com/office/drawing/2014/main" id="{7D4FF5BE-A82A-4DF1-9B5B-DFB03248D191}"/>
              </a:ext>
            </a:extLst>
          </p:cNvPr>
          <p:cNvSpPr txBox="1"/>
          <p:nvPr/>
        </p:nvSpPr>
        <p:spPr>
          <a:xfrm>
            <a:off x="4419150" y="461955"/>
            <a:ext cx="380806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t>Listen to the CD</a:t>
            </a:r>
          </a:p>
        </p:txBody>
      </p:sp>
      <p:sp>
        <p:nvSpPr>
          <p:cNvPr id="5" name="TextBox 4">
            <a:extLst>
              <a:ext uri="{FF2B5EF4-FFF2-40B4-BE49-F238E27FC236}">
                <a16:creationId xmlns:a16="http://schemas.microsoft.com/office/drawing/2014/main" id="{6EC471FB-551F-48E7-B9DB-66AA24120D18}"/>
              </a:ext>
            </a:extLst>
          </p:cNvPr>
          <p:cNvSpPr txBox="1"/>
          <p:nvPr/>
        </p:nvSpPr>
        <p:spPr>
          <a:xfrm>
            <a:off x="3883387" y="1243466"/>
            <a:ext cx="465640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a:t>Now  fill the gap</a:t>
            </a:r>
          </a:p>
        </p:txBody>
      </p:sp>
      <p:sp>
        <p:nvSpPr>
          <p:cNvPr id="6" name="TextBox 5">
            <a:extLst>
              <a:ext uri="{FF2B5EF4-FFF2-40B4-BE49-F238E27FC236}">
                <a16:creationId xmlns:a16="http://schemas.microsoft.com/office/drawing/2014/main" id="{670274E8-A8CA-426C-88F4-8B0B7BECAFA6}"/>
              </a:ext>
            </a:extLst>
          </p:cNvPr>
          <p:cNvSpPr txBox="1"/>
          <p:nvPr/>
        </p:nvSpPr>
        <p:spPr>
          <a:xfrm>
            <a:off x="2191930" y="2092997"/>
            <a:ext cx="7686261" cy="4031873"/>
          </a:xfrm>
          <a:prstGeom prst="rect">
            <a:avLst/>
          </a:prstGeom>
          <a:solidFill>
            <a:schemeClr val="tx1"/>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dirty="0">
                <a:solidFill>
                  <a:srgbClr val="FFFF00"/>
                </a:solidFill>
              </a:rPr>
              <a:t>The ethnic people in Bangladesh (a) --- a very important place in the culture of the country. The (b) --- of these people live in the Chittagong Hill Tracts. The others (c) --- in the regions of Mymensingh, </a:t>
            </a:r>
            <a:r>
              <a:rPr lang="en-US" sz="3200" dirty="0" err="1">
                <a:solidFill>
                  <a:srgbClr val="FFFF00"/>
                </a:solidFill>
              </a:rPr>
              <a:t>Rajshahi</a:t>
            </a:r>
            <a:r>
              <a:rPr lang="en-US" sz="3200" dirty="0">
                <a:solidFill>
                  <a:srgbClr val="FFFF00"/>
                </a:solidFill>
              </a:rPr>
              <a:t> and Sylhet. They live in (d) --- areas, in the hills and in rural areas. They (</a:t>
            </a:r>
            <a:r>
              <a:rPr lang="en-US" sz="3200">
                <a:solidFill>
                  <a:srgbClr val="FFFF00"/>
                </a:solidFill>
              </a:rPr>
              <a:t>e)---</a:t>
            </a:r>
            <a:r>
              <a:rPr lang="en-US" sz="3200" i="1">
                <a:solidFill>
                  <a:srgbClr val="FFFF00"/>
                </a:solidFill>
              </a:rPr>
              <a:t>Jhum</a:t>
            </a:r>
            <a:r>
              <a:rPr lang="en-US" sz="3200">
                <a:solidFill>
                  <a:srgbClr val="FFFF00"/>
                </a:solidFill>
              </a:rPr>
              <a:t> </a:t>
            </a:r>
            <a:r>
              <a:rPr lang="en-US" sz="3200" dirty="0">
                <a:solidFill>
                  <a:srgbClr val="FFFF00"/>
                </a:solidFill>
              </a:rPr>
              <a:t>cultivation. </a:t>
            </a:r>
          </a:p>
        </p:txBody>
      </p:sp>
      <p:pic>
        <p:nvPicPr>
          <p:cNvPr id="2" name="Owl">
            <a:hlinkClick r:id="" action="ppaction://media"/>
            <a:extLst>
              <a:ext uri="{FF2B5EF4-FFF2-40B4-BE49-F238E27FC236}">
                <a16:creationId xmlns:a16="http://schemas.microsoft.com/office/drawing/2014/main" id="{947E24E3-0553-40DA-8240-52E6B573875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641298" y="3948659"/>
            <a:ext cx="609600" cy="609600"/>
          </a:xfrm>
          <a:prstGeom prst="rect">
            <a:avLst/>
          </a:prstGeom>
          <a:ln>
            <a:noFill/>
          </a:ln>
          <a:effectLst>
            <a:softEdge rad="112500"/>
          </a:effectLst>
        </p:spPr>
      </p:pic>
      <p:sp>
        <p:nvSpPr>
          <p:cNvPr id="7" name="TextBox 6">
            <a:extLst>
              <a:ext uri="{FF2B5EF4-FFF2-40B4-BE49-F238E27FC236}">
                <a16:creationId xmlns:a16="http://schemas.microsoft.com/office/drawing/2014/main" id="{3B434C8C-830E-495C-98BC-6FEBDAA9D5E5}"/>
              </a:ext>
            </a:extLst>
          </p:cNvPr>
          <p:cNvSpPr txBox="1"/>
          <p:nvPr/>
        </p:nvSpPr>
        <p:spPr>
          <a:xfrm>
            <a:off x="9593705" y="434715"/>
            <a:ext cx="1858781" cy="523220"/>
          </a:xfrm>
          <a:prstGeom prst="rect">
            <a:avLst/>
          </a:prstGeom>
          <a:solidFill>
            <a:schemeClr val="accent2"/>
          </a:solidFill>
        </p:spPr>
        <p:txBody>
          <a:bodyPr wrap="square" rtlCol="0">
            <a:spAutoFit/>
          </a:bodyPr>
          <a:lstStyle/>
          <a:p>
            <a:r>
              <a:rPr lang="en-US" sz="2800" dirty="0"/>
              <a:t>Evaluation </a:t>
            </a:r>
          </a:p>
        </p:txBody>
      </p:sp>
    </p:spTree>
    <p:extLst>
      <p:ext uri="{BB962C8B-B14F-4D97-AF65-F5344CB8AC3E}">
        <p14:creationId xmlns:p14="http://schemas.microsoft.com/office/powerpoint/2010/main" val="26984677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6" presetClass="entr" presetSubtype="3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out)">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27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
                </p:tgtEl>
              </p:cMediaNode>
            </p:audio>
            <p:audio>
              <p:cMediaNode vol="80000">
                <p:cTn id="27" fill="hold" display="0">
                  <p:stCondLst>
                    <p:cond delay="indefinite"/>
                  </p:stCondLst>
                  <p:endCondLst>
                    <p:cond evt="onStopAudio" delay="0">
                      <p:tgtEl>
                        <p:sldTgt/>
                      </p:tgtEl>
                    </p:cond>
                  </p:endCondLst>
                </p:cTn>
                <p:tgtEl>
                  <p:spTgt spid="8"/>
                </p:tgtEl>
              </p:cMediaNode>
            </p:audio>
          </p:childTnLst>
        </p:cTn>
      </p:par>
    </p:tnLst>
    <p:bldLst>
      <p:bldP spid="3"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A02C3C-2EBC-4034-A67F-E1C4534F3B60}"/>
              </a:ext>
            </a:extLst>
          </p:cNvPr>
          <p:cNvGrpSpPr/>
          <p:nvPr/>
        </p:nvGrpSpPr>
        <p:grpSpPr>
          <a:xfrm>
            <a:off x="2776859" y="357061"/>
            <a:ext cx="6485206" cy="3767695"/>
            <a:chOff x="1125415" y="452613"/>
            <a:chExt cx="6485206" cy="3767695"/>
          </a:xfrm>
          <a:solidFill>
            <a:srgbClr val="002060"/>
          </a:solidFill>
        </p:grpSpPr>
        <p:sp>
          <p:nvSpPr>
            <p:cNvPr id="3" name="Isosceles Triangle 2">
              <a:extLst>
                <a:ext uri="{FF2B5EF4-FFF2-40B4-BE49-F238E27FC236}">
                  <a16:creationId xmlns:a16="http://schemas.microsoft.com/office/drawing/2014/main" id="{C1DBC515-E37A-49D8-B360-62F0474844E4}"/>
                </a:ext>
              </a:extLst>
            </p:cNvPr>
            <p:cNvSpPr/>
            <p:nvPr/>
          </p:nvSpPr>
          <p:spPr>
            <a:xfrm>
              <a:off x="1125415" y="452613"/>
              <a:ext cx="6485206" cy="1603717"/>
            </a:xfrm>
            <a:prstGeom prst="triangle">
              <a:avLst/>
            </a:prstGeom>
            <a:solidFill>
              <a:srgbClr val="B02E78"/>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Homework </a:t>
              </a:r>
            </a:p>
          </p:txBody>
        </p:sp>
        <p:grpSp>
          <p:nvGrpSpPr>
            <p:cNvPr id="4" name="Group 3">
              <a:extLst>
                <a:ext uri="{FF2B5EF4-FFF2-40B4-BE49-F238E27FC236}">
                  <a16:creationId xmlns:a16="http://schemas.microsoft.com/office/drawing/2014/main" id="{9657A78C-2FA8-4A22-8093-AF36633ED68B}"/>
                </a:ext>
              </a:extLst>
            </p:cNvPr>
            <p:cNvGrpSpPr/>
            <p:nvPr/>
          </p:nvGrpSpPr>
          <p:grpSpPr>
            <a:xfrm>
              <a:off x="2588454" y="2053883"/>
              <a:ext cx="3530991" cy="2166425"/>
              <a:chOff x="2588454" y="2053883"/>
              <a:chExt cx="3530991" cy="2166425"/>
            </a:xfrm>
            <a:grpFill/>
          </p:grpSpPr>
          <p:sp>
            <p:nvSpPr>
              <p:cNvPr id="5" name="Rectangle 4">
                <a:extLst>
                  <a:ext uri="{FF2B5EF4-FFF2-40B4-BE49-F238E27FC236}">
                    <a16:creationId xmlns:a16="http://schemas.microsoft.com/office/drawing/2014/main" id="{3F2EBBB1-33A0-4AF8-B3AD-BCCB3A8ED5D0}"/>
                  </a:ext>
                </a:extLst>
              </p:cNvPr>
              <p:cNvSpPr/>
              <p:nvPr/>
            </p:nvSpPr>
            <p:spPr>
              <a:xfrm>
                <a:off x="2588454" y="2053883"/>
                <a:ext cx="3530991" cy="2166425"/>
              </a:xfrm>
              <a:prstGeom prst="rect">
                <a:avLst/>
              </a:prstGeom>
              <a:gr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5F0AB68-3DC5-496E-9E9E-F8360547895B}"/>
                  </a:ext>
                </a:extLst>
              </p:cNvPr>
              <p:cNvGrpSpPr/>
              <p:nvPr/>
            </p:nvGrpSpPr>
            <p:grpSpPr>
              <a:xfrm>
                <a:off x="3784208" y="2405576"/>
                <a:ext cx="1083213" cy="1460692"/>
                <a:chOff x="10128738" y="1941342"/>
                <a:chExt cx="1083213" cy="1460692"/>
              </a:xfrm>
              <a:grpFill/>
            </p:grpSpPr>
            <p:sp>
              <p:nvSpPr>
                <p:cNvPr id="15" name="Rectangle 14">
                  <a:extLst>
                    <a:ext uri="{FF2B5EF4-FFF2-40B4-BE49-F238E27FC236}">
                      <a16:creationId xmlns:a16="http://schemas.microsoft.com/office/drawing/2014/main" id="{ECAC202C-37E5-4D5C-997B-133D86D3010D}"/>
                    </a:ext>
                  </a:extLst>
                </p:cNvPr>
                <p:cNvSpPr/>
                <p:nvPr/>
              </p:nvSpPr>
              <p:spPr>
                <a:xfrm>
                  <a:off x="10128738" y="1941342"/>
                  <a:ext cx="1083213" cy="1434904"/>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6E5583D-ACD2-4670-90BC-26AF83740102}"/>
                    </a:ext>
                  </a:extLst>
                </p:cNvPr>
                <p:cNvCxnSpPr>
                  <a:stCxn id="15" idx="0"/>
                  <a:endCxn id="15" idx="2"/>
                </p:cNvCxnSpPr>
                <p:nvPr/>
              </p:nvCxnSpPr>
              <p:spPr>
                <a:xfrm>
                  <a:off x="10670345" y="1941342"/>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E8F4D14E-0B77-40C7-894A-F89E59866879}"/>
                    </a:ext>
                  </a:extLst>
                </p:cNvPr>
                <p:cNvCxnSpPr/>
                <p:nvPr/>
              </p:nvCxnSpPr>
              <p:spPr>
                <a:xfrm>
                  <a:off x="10752405" y="1967130"/>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a16="http://schemas.microsoft.com/office/drawing/2014/main" id="{B71E9ABB-CB5F-434E-849B-047EAE8D9211}"/>
                  </a:ext>
                </a:extLst>
              </p:cNvPr>
              <p:cNvGrpSpPr/>
              <p:nvPr/>
            </p:nvGrpSpPr>
            <p:grpSpPr>
              <a:xfrm>
                <a:off x="2853400" y="2572043"/>
                <a:ext cx="703385" cy="942535"/>
                <a:chOff x="9312816" y="675249"/>
                <a:chExt cx="703385" cy="942535"/>
              </a:xfrm>
              <a:grpFill/>
            </p:grpSpPr>
            <p:sp>
              <p:nvSpPr>
                <p:cNvPr id="12" name="Rectangle 11">
                  <a:extLst>
                    <a:ext uri="{FF2B5EF4-FFF2-40B4-BE49-F238E27FC236}">
                      <a16:creationId xmlns:a16="http://schemas.microsoft.com/office/drawing/2014/main" id="{5BA0A181-B401-4BBE-8FA5-DB9A77665D26}"/>
                    </a:ext>
                  </a:extLst>
                </p:cNvPr>
                <p:cNvSpPr/>
                <p:nvPr/>
              </p:nvSpPr>
              <p:spPr>
                <a:xfrm>
                  <a:off x="9312816" y="675249"/>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9301B5-6976-4A02-B72C-6BA8AF27473E}"/>
                    </a:ext>
                  </a:extLst>
                </p:cNvPr>
                <p:cNvCxnSpPr>
                  <a:cxnSpLocks/>
                </p:cNvCxnSpPr>
                <p:nvPr/>
              </p:nvCxnSpPr>
              <p:spPr>
                <a:xfrm>
                  <a:off x="9608238"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FA782A43-61B8-40C8-9E3F-83220827054B}"/>
                    </a:ext>
                  </a:extLst>
                </p:cNvPr>
                <p:cNvCxnSpPr>
                  <a:cxnSpLocks/>
                </p:cNvCxnSpPr>
                <p:nvPr/>
              </p:nvCxnSpPr>
              <p:spPr>
                <a:xfrm>
                  <a:off x="9676230"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nvGrpSpPr>
              <p:cNvPr id="8" name="Group 7">
                <a:extLst>
                  <a:ext uri="{FF2B5EF4-FFF2-40B4-BE49-F238E27FC236}">
                    <a16:creationId xmlns:a16="http://schemas.microsoft.com/office/drawing/2014/main" id="{57231919-7097-4A7D-A114-6F02EFD0F4C3}"/>
                  </a:ext>
                </a:extLst>
              </p:cNvPr>
              <p:cNvGrpSpPr/>
              <p:nvPr/>
            </p:nvGrpSpPr>
            <p:grpSpPr>
              <a:xfrm>
                <a:off x="5073747" y="2581424"/>
                <a:ext cx="703385" cy="944878"/>
                <a:chOff x="9101797" y="686974"/>
                <a:chExt cx="703385" cy="944878"/>
              </a:xfrm>
              <a:grpFill/>
            </p:grpSpPr>
            <p:sp>
              <p:nvSpPr>
                <p:cNvPr id="9" name="Rectangle 8">
                  <a:extLst>
                    <a:ext uri="{FF2B5EF4-FFF2-40B4-BE49-F238E27FC236}">
                      <a16:creationId xmlns:a16="http://schemas.microsoft.com/office/drawing/2014/main" id="{87819395-224C-4F56-B64A-CD773E878E5D}"/>
                    </a:ext>
                  </a:extLst>
                </p:cNvPr>
                <p:cNvSpPr/>
                <p:nvPr/>
              </p:nvSpPr>
              <p:spPr>
                <a:xfrm>
                  <a:off x="9101797" y="689317"/>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3A60274-5E6C-4AF1-96B9-7CC9228781DE}"/>
                    </a:ext>
                  </a:extLst>
                </p:cNvPr>
                <p:cNvCxnSpPr>
                  <a:cxnSpLocks/>
                </p:cNvCxnSpPr>
                <p:nvPr/>
              </p:nvCxnSpPr>
              <p:spPr>
                <a:xfrm>
                  <a:off x="9425354"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5E70AEAD-B891-48CC-B1FE-899EA5796486}"/>
                    </a:ext>
                  </a:extLst>
                </p:cNvPr>
                <p:cNvCxnSpPr>
                  <a:cxnSpLocks/>
                </p:cNvCxnSpPr>
                <p:nvPr/>
              </p:nvCxnSpPr>
              <p:spPr>
                <a:xfrm>
                  <a:off x="9493346"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grpSp>
      <p:sp>
        <p:nvSpPr>
          <p:cNvPr id="18" name="Rectangle 17">
            <a:extLst>
              <a:ext uri="{FF2B5EF4-FFF2-40B4-BE49-F238E27FC236}">
                <a16:creationId xmlns:a16="http://schemas.microsoft.com/office/drawing/2014/main" id="{C248CF01-8F70-4B5D-A778-2A4D5B6200DF}"/>
              </a:ext>
            </a:extLst>
          </p:cNvPr>
          <p:cNvSpPr/>
          <p:nvPr/>
        </p:nvSpPr>
        <p:spPr>
          <a:xfrm>
            <a:off x="949137" y="4182625"/>
            <a:ext cx="10311618" cy="2203185"/>
          </a:xfrm>
          <a:prstGeom prst="rect">
            <a:avLst/>
          </a:prstGeom>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Q1. Where do you find the </a:t>
            </a:r>
            <a:r>
              <a:rPr lang="en-US" sz="3600" dirty="0" err="1"/>
              <a:t>Marmas</a:t>
            </a:r>
            <a:r>
              <a:rPr lang="en-US" sz="3600" dirty="0"/>
              <a:t>?</a:t>
            </a:r>
          </a:p>
          <a:p>
            <a:r>
              <a:rPr lang="en-US" sz="3600" dirty="0"/>
              <a:t>Q2. What language do the speak at home?</a:t>
            </a:r>
          </a:p>
          <a:p>
            <a:r>
              <a:rPr lang="en-US" sz="3600" dirty="0"/>
              <a:t>Q3. Where and how do they </a:t>
            </a:r>
            <a:r>
              <a:rPr lang="en-US" sz="3600" dirty="0" err="1"/>
              <a:t>dothe</a:t>
            </a:r>
            <a:r>
              <a:rPr lang="en-US" sz="3600" dirty="0"/>
              <a:t> Jhum cultivation?</a:t>
            </a:r>
          </a:p>
        </p:txBody>
      </p:sp>
      <p:sp>
        <p:nvSpPr>
          <p:cNvPr id="19" name="TextBox 18">
            <a:extLst>
              <a:ext uri="{FF2B5EF4-FFF2-40B4-BE49-F238E27FC236}">
                <a16:creationId xmlns:a16="http://schemas.microsoft.com/office/drawing/2014/main" id="{036F96F3-0D5D-4435-A9B7-28CA74CC6CDC}"/>
              </a:ext>
            </a:extLst>
          </p:cNvPr>
          <p:cNvSpPr txBox="1"/>
          <p:nvPr/>
        </p:nvSpPr>
        <p:spPr>
          <a:xfrm>
            <a:off x="8589364" y="2248525"/>
            <a:ext cx="2413416"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t>Answer the following questions</a:t>
            </a:r>
          </a:p>
        </p:txBody>
      </p:sp>
    </p:spTree>
    <p:extLst>
      <p:ext uri="{BB962C8B-B14F-4D97-AF65-F5344CB8AC3E}">
        <p14:creationId xmlns:p14="http://schemas.microsoft.com/office/powerpoint/2010/main" val="1885288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2D6AD4-F0A2-4C2A-91EA-0ECA25AD93FA}"/>
              </a:ext>
            </a:extLst>
          </p:cNvPr>
          <p:cNvSpPr txBox="1"/>
          <p:nvPr/>
        </p:nvSpPr>
        <p:spPr>
          <a:xfrm>
            <a:off x="3648425" y="300519"/>
            <a:ext cx="4501661" cy="1446550"/>
          </a:xfrm>
          <a:prstGeom prst="rect">
            <a:avLst/>
          </a:prstGeom>
          <a:noFill/>
        </p:spPr>
        <p:txBody>
          <a:bodyPr wrap="square" rtlCol="0">
            <a:spAutoFit/>
          </a:bodyPr>
          <a:lstStyle/>
          <a:p>
            <a:r>
              <a:rPr lang="en-US" sz="8800" dirty="0"/>
              <a:t>Welcome </a:t>
            </a:r>
          </a:p>
        </p:txBody>
      </p:sp>
      <p:grpSp>
        <p:nvGrpSpPr>
          <p:cNvPr id="33" name="Group 32">
            <a:extLst>
              <a:ext uri="{FF2B5EF4-FFF2-40B4-BE49-F238E27FC236}">
                <a16:creationId xmlns:a16="http://schemas.microsoft.com/office/drawing/2014/main" id="{AB5C89AE-5FC1-42B6-8F78-954675E071D1}"/>
              </a:ext>
            </a:extLst>
          </p:cNvPr>
          <p:cNvGrpSpPr/>
          <p:nvPr/>
        </p:nvGrpSpPr>
        <p:grpSpPr>
          <a:xfrm>
            <a:off x="757032" y="492403"/>
            <a:ext cx="10679594" cy="5887690"/>
            <a:chOff x="757032" y="492403"/>
            <a:chExt cx="10679594" cy="5887690"/>
          </a:xfrm>
        </p:grpSpPr>
        <p:pic>
          <p:nvPicPr>
            <p:cNvPr id="34" name="Picture 33">
              <a:extLst>
                <a:ext uri="{FF2B5EF4-FFF2-40B4-BE49-F238E27FC236}">
                  <a16:creationId xmlns:a16="http://schemas.microsoft.com/office/drawing/2014/main" id="{ACB94FA7-D13D-4CB5-B547-5CAFEFDDA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32" y="4634948"/>
              <a:ext cx="1495838" cy="1745145"/>
            </a:xfrm>
            <a:prstGeom prst="rect">
              <a:avLst/>
            </a:prstGeom>
            <a:ln>
              <a:noFill/>
            </a:ln>
            <a:effectLst>
              <a:softEdge rad="112500"/>
            </a:effectLst>
          </p:spPr>
        </p:pic>
        <p:pic>
          <p:nvPicPr>
            <p:cNvPr id="35" name="Picture 34">
              <a:extLst>
                <a:ext uri="{FF2B5EF4-FFF2-40B4-BE49-F238E27FC236}">
                  <a16:creationId xmlns:a16="http://schemas.microsoft.com/office/drawing/2014/main" id="{B7FE714F-4041-4F9A-8691-4546E9A32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16058" y="367749"/>
              <a:ext cx="1495838" cy="1745145"/>
            </a:xfrm>
            <a:prstGeom prst="rect">
              <a:avLst/>
            </a:prstGeom>
            <a:ln>
              <a:noFill/>
            </a:ln>
            <a:effectLst>
              <a:softEdge rad="112500"/>
            </a:effectLst>
          </p:spPr>
        </p:pic>
        <p:pic>
          <p:nvPicPr>
            <p:cNvPr id="36" name="Picture 35">
              <a:extLst>
                <a:ext uri="{FF2B5EF4-FFF2-40B4-BE49-F238E27FC236}">
                  <a16:creationId xmlns:a16="http://schemas.microsoft.com/office/drawing/2014/main" id="{6E2DEBD1-85FA-4A14-A063-E2986B31A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808268" y="4714461"/>
              <a:ext cx="1495838" cy="1745145"/>
            </a:xfrm>
            <a:prstGeom prst="rect">
              <a:avLst/>
            </a:prstGeom>
            <a:ln>
              <a:noFill/>
            </a:ln>
            <a:effectLst>
              <a:softEdge rad="112500"/>
            </a:effectLst>
          </p:spPr>
        </p:pic>
        <p:pic>
          <p:nvPicPr>
            <p:cNvPr id="37" name="Picture 36">
              <a:extLst>
                <a:ext uri="{FF2B5EF4-FFF2-40B4-BE49-F238E27FC236}">
                  <a16:creationId xmlns:a16="http://schemas.microsoft.com/office/drawing/2014/main" id="{203D7087-9ECD-476C-8AA4-73FD7686B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40788" y="513520"/>
              <a:ext cx="1495838" cy="1745145"/>
            </a:xfrm>
            <a:prstGeom prst="rect">
              <a:avLst/>
            </a:prstGeom>
            <a:ln>
              <a:noFill/>
            </a:ln>
            <a:effectLst>
              <a:softEdge rad="112500"/>
            </a:effectLst>
          </p:spPr>
        </p:pic>
      </p:grpSp>
      <p:pic>
        <p:nvPicPr>
          <p:cNvPr id="4" name="Picture 3">
            <a:extLst>
              <a:ext uri="{FF2B5EF4-FFF2-40B4-BE49-F238E27FC236}">
                <a16:creationId xmlns:a16="http://schemas.microsoft.com/office/drawing/2014/main" id="{DBCE7B2D-E220-4B21-8571-FEAF0AB10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383" y="1414445"/>
            <a:ext cx="7325047" cy="4469520"/>
          </a:xfrm>
          <a:prstGeom prst="rect">
            <a:avLst/>
          </a:prstGeom>
        </p:spPr>
      </p:pic>
    </p:spTree>
    <p:extLst>
      <p:ext uri="{BB962C8B-B14F-4D97-AF65-F5344CB8AC3E}">
        <p14:creationId xmlns:p14="http://schemas.microsoft.com/office/powerpoint/2010/main" val="3430976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3628ED-7367-417A-A1E7-CDB039D4A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0" y="409964"/>
            <a:ext cx="10668000" cy="6061151"/>
          </a:xfrm>
          <a:prstGeom prst="rect">
            <a:avLst/>
          </a:prstGeom>
          <a:ln>
            <a:noFill/>
          </a:ln>
          <a:effectLst>
            <a:softEdge rad="112500"/>
          </a:effectLst>
        </p:spPr>
      </p:pic>
      <p:sp>
        <p:nvSpPr>
          <p:cNvPr id="2" name="TextBox 1">
            <a:extLst>
              <a:ext uri="{FF2B5EF4-FFF2-40B4-BE49-F238E27FC236}">
                <a16:creationId xmlns:a16="http://schemas.microsoft.com/office/drawing/2014/main" id="{D947D6A8-DB06-4100-8B9C-B06569BB96C9}"/>
              </a:ext>
            </a:extLst>
          </p:cNvPr>
          <p:cNvSpPr txBox="1"/>
          <p:nvPr/>
        </p:nvSpPr>
        <p:spPr>
          <a:xfrm>
            <a:off x="4189724" y="833459"/>
            <a:ext cx="4051495" cy="1107996"/>
          </a:xfrm>
          <a:prstGeom prst="rect">
            <a:avLst/>
          </a:prstGeom>
          <a:noFill/>
        </p:spPr>
        <p:txBody>
          <a:bodyPr wrap="square" rtlCol="0">
            <a:spAutoFit/>
          </a:bodyPr>
          <a:lstStyle/>
          <a:p>
            <a:r>
              <a:rPr lang="en-US" sz="6600" b="1" dirty="0">
                <a:solidFill>
                  <a:srgbClr val="FFFF00"/>
                </a:solidFill>
              </a:rPr>
              <a:t>Thank you</a:t>
            </a:r>
          </a:p>
        </p:txBody>
      </p:sp>
    </p:spTree>
    <p:extLst>
      <p:ext uri="{BB962C8B-B14F-4D97-AF65-F5344CB8AC3E}">
        <p14:creationId xmlns:p14="http://schemas.microsoft.com/office/powerpoint/2010/main" val="33096799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accent1">
                <a:lumMod val="5000"/>
                <a:lumOff val="95000"/>
              </a:schemeClr>
            </a:gs>
            <a:gs pos="94000">
              <a:srgbClr val="00B050"/>
            </a:gs>
            <a:gs pos="100000">
              <a:srgbClr val="B02E78"/>
            </a:gs>
            <a:gs pos="92000">
              <a:srgbClr val="C00000"/>
            </a:gs>
            <a:gs pos="93000">
              <a:srgbClr val="D14D4E"/>
            </a:gs>
            <a:gs pos="77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534DEE9-D8D0-47F2-9BD6-3456CA738EF4}"/>
              </a:ext>
            </a:extLst>
          </p:cNvPr>
          <p:cNvGrpSpPr/>
          <p:nvPr/>
        </p:nvGrpSpPr>
        <p:grpSpPr>
          <a:xfrm rot="2674868">
            <a:off x="3677107" y="1130147"/>
            <a:ext cx="4668573" cy="4638572"/>
            <a:chOff x="959001" y="536712"/>
            <a:chExt cx="4818946" cy="4817167"/>
          </a:xfrm>
        </p:grpSpPr>
        <p:pic>
          <p:nvPicPr>
            <p:cNvPr id="36" name="Picture 35">
              <a:extLst>
                <a:ext uri="{FF2B5EF4-FFF2-40B4-BE49-F238E27FC236}">
                  <a16:creationId xmlns:a16="http://schemas.microsoft.com/office/drawing/2014/main" id="{E2EC3359-5AF9-474D-92B7-E2A7CE653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959001" y="536712"/>
              <a:ext cx="399346" cy="397567"/>
            </a:xfrm>
            <a:prstGeom prst="rect">
              <a:avLst/>
            </a:prstGeom>
          </p:spPr>
        </p:pic>
        <p:pic>
          <p:nvPicPr>
            <p:cNvPr id="37" name="Picture 36">
              <a:extLst>
                <a:ext uri="{FF2B5EF4-FFF2-40B4-BE49-F238E27FC236}">
                  <a16:creationId xmlns:a16="http://schemas.microsoft.com/office/drawing/2014/main" id="{A0CA711A-5C51-4E46-8819-2683D72C9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11401" y="689112"/>
              <a:ext cx="399346" cy="397567"/>
            </a:xfrm>
            <a:prstGeom prst="rect">
              <a:avLst/>
            </a:prstGeom>
          </p:spPr>
        </p:pic>
        <p:pic>
          <p:nvPicPr>
            <p:cNvPr id="38" name="Picture 37">
              <a:extLst>
                <a:ext uri="{FF2B5EF4-FFF2-40B4-BE49-F238E27FC236}">
                  <a16:creationId xmlns:a16="http://schemas.microsoft.com/office/drawing/2014/main" id="{3DDA83C0-C745-4E38-ADD7-35AEACF27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263801" y="841512"/>
              <a:ext cx="399346" cy="397567"/>
            </a:xfrm>
            <a:prstGeom prst="rect">
              <a:avLst/>
            </a:prstGeom>
          </p:spPr>
        </p:pic>
        <p:pic>
          <p:nvPicPr>
            <p:cNvPr id="39" name="Picture 38">
              <a:extLst>
                <a:ext uri="{FF2B5EF4-FFF2-40B4-BE49-F238E27FC236}">
                  <a16:creationId xmlns:a16="http://schemas.microsoft.com/office/drawing/2014/main" id="{DD0D35DA-FD95-4192-A1F5-23DE9FD8E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416201" y="993912"/>
              <a:ext cx="399346" cy="397567"/>
            </a:xfrm>
            <a:prstGeom prst="rect">
              <a:avLst/>
            </a:prstGeom>
          </p:spPr>
        </p:pic>
        <p:pic>
          <p:nvPicPr>
            <p:cNvPr id="40" name="Picture 39">
              <a:extLst>
                <a:ext uri="{FF2B5EF4-FFF2-40B4-BE49-F238E27FC236}">
                  <a16:creationId xmlns:a16="http://schemas.microsoft.com/office/drawing/2014/main" id="{0937B679-B9E0-4EED-A0CA-62EE3E623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68601" y="1146312"/>
              <a:ext cx="399346" cy="397567"/>
            </a:xfrm>
            <a:prstGeom prst="rect">
              <a:avLst/>
            </a:prstGeom>
          </p:spPr>
        </p:pic>
        <p:pic>
          <p:nvPicPr>
            <p:cNvPr id="41" name="Picture 40">
              <a:extLst>
                <a:ext uri="{FF2B5EF4-FFF2-40B4-BE49-F238E27FC236}">
                  <a16:creationId xmlns:a16="http://schemas.microsoft.com/office/drawing/2014/main" id="{D76CD714-BF7D-4A25-8360-9575022C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721001" y="1298712"/>
              <a:ext cx="399346" cy="397567"/>
            </a:xfrm>
            <a:prstGeom prst="rect">
              <a:avLst/>
            </a:prstGeom>
          </p:spPr>
        </p:pic>
        <p:pic>
          <p:nvPicPr>
            <p:cNvPr id="42" name="Picture 41">
              <a:extLst>
                <a:ext uri="{FF2B5EF4-FFF2-40B4-BE49-F238E27FC236}">
                  <a16:creationId xmlns:a16="http://schemas.microsoft.com/office/drawing/2014/main" id="{3B4276E9-B446-4338-8D27-ADFF14B14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873401" y="1451112"/>
              <a:ext cx="399346" cy="397567"/>
            </a:xfrm>
            <a:prstGeom prst="rect">
              <a:avLst/>
            </a:prstGeom>
          </p:spPr>
        </p:pic>
        <p:pic>
          <p:nvPicPr>
            <p:cNvPr id="43" name="Picture 42">
              <a:extLst>
                <a:ext uri="{FF2B5EF4-FFF2-40B4-BE49-F238E27FC236}">
                  <a16:creationId xmlns:a16="http://schemas.microsoft.com/office/drawing/2014/main" id="{89ACD9B9-2E6F-4AFC-B5B6-D304859CC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025801" y="1603512"/>
              <a:ext cx="399346" cy="397567"/>
            </a:xfrm>
            <a:prstGeom prst="rect">
              <a:avLst/>
            </a:prstGeom>
          </p:spPr>
        </p:pic>
        <p:pic>
          <p:nvPicPr>
            <p:cNvPr id="44" name="Picture 43">
              <a:extLst>
                <a:ext uri="{FF2B5EF4-FFF2-40B4-BE49-F238E27FC236}">
                  <a16:creationId xmlns:a16="http://schemas.microsoft.com/office/drawing/2014/main" id="{A7021F29-2777-4011-9F7A-E8F5B8483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178201" y="1755912"/>
              <a:ext cx="399346" cy="397567"/>
            </a:xfrm>
            <a:prstGeom prst="rect">
              <a:avLst/>
            </a:prstGeom>
          </p:spPr>
        </p:pic>
        <p:pic>
          <p:nvPicPr>
            <p:cNvPr id="45" name="Picture 44">
              <a:extLst>
                <a:ext uri="{FF2B5EF4-FFF2-40B4-BE49-F238E27FC236}">
                  <a16:creationId xmlns:a16="http://schemas.microsoft.com/office/drawing/2014/main" id="{B50FD9FE-CFC3-47BF-85BF-922D6D405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330601" y="1908312"/>
              <a:ext cx="399346" cy="397567"/>
            </a:xfrm>
            <a:prstGeom prst="rect">
              <a:avLst/>
            </a:prstGeom>
          </p:spPr>
        </p:pic>
        <p:pic>
          <p:nvPicPr>
            <p:cNvPr id="46" name="Picture 45">
              <a:extLst>
                <a:ext uri="{FF2B5EF4-FFF2-40B4-BE49-F238E27FC236}">
                  <a16:creationId xmlns:a16="http://schemas.microsoft.com/office/drawing/2014/main" id="{C029AA7A-72CD-4E6C-9400-D9DFA2EF8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483001" y="2060712"/>
              <a:ext cx="399346" cy="397567"/>
            </a:xfrm>
            <a:prstGeom prst="rect">
              <a:avLst/>
            </a:prstGeom>
          </p:spPr>
        </p:pic>
        <p:pic>
          <p:nvPicPr>
            <p:cNvPr id="47" name="Picture 46">
              <a:extLst>
                <a:ext uri="{FF2B5EF4-FFF2-40B4-BE49-F238E27FC236}">
                  <a16:creationId xmlns:a16="http://schemas.microsoft.com/office/drawing/2014/main" id="{AC246A92-8B2A-493F-9A93-70019C82B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635401" y="2213112"/>
              <a:ext cx="399346" cy="397567"/>
            </a:xfrm>
            <a:prstGeom prst="rect">
              <a:avLst/>
            </a:prstGeom>
          </p:spPr>
        </p:pic>
        <p:pic>
          <p:nvPicPr>
            <p:cNvPr id="48" name="Picture 47">
              <a:extLst>
                <a:ext uri="{FF2B5EF4-FFF2-40B4-BE49-F238E27FC236}">
                  <a16:creationId xmlns:a16="http://schemas.microsoft.com/office/drawing/2014/main" id="{42B1C292-A5B3-499B-9D86-DE346F06F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787801" y="2365512"/>
              <a:ext cx="399346" cy="397567"/>
            </a:xfrm>
            <a:prstGeom prst="rect">
              <a:avLst/>
            </a:prstGeom>
          </p:spPr>
        </p:pic>
        <p:pic>
          <p:nvPicPr>
            <p:cNvPr id="49" name="Picture 48">
              <a:extLst>
                <a:ext uri="{FF2B5EF4-FFF2-40B4-BE49-F238E27FC236}">
                  <a16:creationId xmlns:a16="http://schemas.microsoft.com/office/drawing/2014/main" id="{99D48456-3E98-4499-A3B8-FA95AFEA1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940201" y="2517912"/>
              <a:ext cx="399346" cy="397567"/>
            </a:xfrm>
            <a:prstGeom prst="rect">
              <a:avLst/>
            </a:prstGeom>
          </p:spPr>
        </p:pic>
        <p:pic>
          <p:nvPicPr>
            <p:cNvPr id="50" name="Picture 49">
              <a:extLst>
                <a:ext uri="{FF2B5EF4-FFF2-40B4-BE49-F238E27FC236}">
                  <a16:creationId xmlns:a16="http://schemas.microsoft.com/office/drawing/2014/main" id="{ACD7219B-1B55-4277-B752-B14A7D823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092601" y="2670312"/>
              <a:ext cx="399346" cy="397567"/>
            </a:xfrm>
            <a:prstGeom prst="rect">
              <a:avLst/>
            </a:prstGeom>
          </p:spPr>
        </p:pic>
        <p:pic>
          <p:nvPicPr>
            <p:cNvPr id="51" name="Picture 50">
              <a:extLst>
                <a:ext uri="{FF2B5EF4-FFF2-40B4-BE49-F238E27FC236}">
                  <a16:creationId xmlns:a16="http://schemas.microsoft.com/office/drawing/2014/main" id="{5D70376F-14F1-456E-9EAA-7B853A4F1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245001" y="2822712"/>
              <a:ext cx="399346" cy="397567"/>
            </a:xfrm>
            <a:prstGeom prst="rect">
              <a:avLst/>
            </a:prstGeom>
          </p:spPr>
        </p:pic>
        <p:pic>
          <p:nvPicPr>
            <p:cNvPr id="52" name="Picture 51">
              <a:extLst>
                <a:ext uri="{FF2B5EF4-FFF2-40B4-BE49-F238E27FC236}">
                  <a16:creationId xmlns:a16="http://schemas.microsoft.com/office/drawing/2014/main" id="{2D9A8CF0-DDB3-4B0E-A7B7-134FB35C3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397401" y="2975112"/>
              <a:ext cx="399346" cy="397567"/>
            </a:xfrm>
            <a:prstGeom prst="rect">
              <a:avLst/>
            </a:prstGeom>
          </p:spPr>
        </p:pic>
        <p:pic>
          <p:nvPicPr>
            <p:cNvPr id="53" name="Picture 52">
              <a:extLst>
                <a:ext uri="{FF2B5EF4-FFF2-40B4-BE49-F238E27FC236}">
                  <a16:creationId xmlns:a16="http://schemas.microsoft.com/office/drawing/2014/main" id="{7367BF88-0BB6-4D87-BED1-587E28620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549801" y="3127512"/>
              <a:ext cx="399346" cy="397567"/>
            </a:xfrm>
            <a:prstGeom prst="rect">
              <a:avLst/>
            </a:prstGeom>
          </p:spPr>
        </p:pic>
        <p:pic>
          <p:nvPicPr>
            <p:cNvPr id="54" name="Picture 53">
              <a:extLst>
                <a:ext uri="{FF2B5EF4-FFF2-40B4-BE49-F238E27FC236}">
                  <a16:creationId xmlns:a16="http://schemas.microsoft.com/office/drawing/2014/main" id="{5950282C-7B1F-4F71-AE0F-9FE13B117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702201" y="3279912"/>
              <a:ext cx="399346" cy="397567"/>
            </a:xfrm>
            <a:prstGeom prst="rect">
              <a:avLst/>
            </a:prstGeom>
          </p:spPr>
        </p:pic>
        <p:pic>
          <p:nvPicPr>
            <p:cNvPr id="55" name="Picture 54">
              <a:extLst>
                <a:ext uri="{FF2B5EF4-FFF2-40B4-BE49-F238E27FC236}">
                  <a16:creationId xmlns:a16="http://schemas.microsoft.com/office/drawing/2014/main" id="{F5B16057-EFA2-44A2-9E1B-19F25D034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854601" y="3432312"/>
              <a:ext cx="399346" cy="397567"/>
            </a:xfrm>
            <a:prstGeom prst="rect">
              <a:avLst/>
            </a:prstGeom>
          </p:spPr>
        </p:pic>
        <p:pic>
          <p:nvPicPr>
            <p:cNvPr id="56" name="Picture 55">
              <a:extLst>
                <a:ext uri="{FF2B5EF4-FFF2-40B4-BE49-F238E27FC236}">
                  <a16:creationId xmlns:a16="http://schemas.microsoft.com/office/drawing/2014/main" id="{E6A03715-F130-43B1-A559-93318D12D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007001" y="3584712"/>
              <a:ext cx="399346" cy="397567"/>
            </a:xfrm>
            <a:prstGeom prst="rect">
              <a:avLst/>
            </a:prstGeom>
          </p:spPr>
        </p:pic>
        <p:pic>
          <p:nvPicPr>
            <p:cNvPr id="57" name="Picture 56">
              <a:extLst>
                <a:ext uri="{FF2B5EF4-FFF2-40B4-BE49-F238E27FC236}">
                  <a16:creationId xmlns:a16="http://schemas.microsoft.com/office/drawing/2014/main" id="{6B46B993-3EBC-4642-9D9B-44B14879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59401" y="3737112"/>
              <a:ext cx="399346" cy="397567"/>
            </a:xfrm>
            <a:prstGeom prst="rect">
              <a:avLst/>
            </a:prstGeom>
          </p:spPr>
        </p:pic>
        <p:pic>
          <p:nvPicPr>
            <p:cNvPr id="58" name="Picture 57">
              <a:extLst>
                <a:ext uri="{FF2B5EF4-FFF2-40B4-BE49-F238E27FC236}">
                  <a16:creationId xmlns:a16="http://schemas.microsoft.com/office/drawing/2014/main" id="{EBF4B20B-069A-4F7D-86CA-7CB04061C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311801" y="3889512"/>
              <a:ext cx="399346" cy="397567"/>
            </a:xfrm>
            <a:prstGeom prst="rect">
              <a:avLst/>
            </a:prstGeom>
          </p:spPr>
        </p:pic>
        <p:pic>
          <p:nvPicPr>
            <p:cNvPr id="59" name="Picture 58">
              <a:extLst>
                <a:ext uri="{FF2B5EF4-FFF2-40B4-BE49-F238E27FC236}">
                  <a16:creationId xmlns:a16="http://schemas.microsoft.com/office/drawing/2014/main" id="{B7BEA832-3E9E-4CCA-B2D7-26B1B1476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464201" y="4041912"/>
              <a:ext cx="399346" cy="397567"/>
            </a:xfrm>
            <a:prstGeom prst="rect">
              <a:avLst/>
            </a:prstGeom>
          </p:spPr>
        </p:pic>
        <p:pic>
          <p:nvPicPr>
            <p:cNvPr id="60" name="Picture 59">
              <a:extLst>
                <a:ext uri="{FF2B5EF4-FFF2-40B4-BE49-F238E27FC236}">
                  <a16:creationId xmlns:a16="http://schemas.microsoft.com/office/drawing/2014/main" id="{C6C1675E-1BF2-4B79-9B2D-B66795C6C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616601" y="4194312"/>
              <a:ext cx="399346" cy="397567"/>
            </a:xfrm>
            <a:prstGeom prst="rect">
              <a:avLst/>
            </a:prstGeom>
          </p:spPr>
        </p:pic>
        <p:pic>
          <p:nvPicPr>
            <p:cNvPr id="61" name="Picture 60">
              <a:extLst>
                <a:ext uri="{FF2B5EF4-FFF2-40B4-BE49-F238E27FC236}">
                  <a16:creationId xmlns:a16="http://schemas.microsoft.com/office/drawing/2014/main" id="{62EABD77-D814-4648-B818-FEB314DDF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769001" y="4346712"/>
              <a:ext cx="399346" cy="397567"/>
            </a:xfrm>
            <a:prstGeom prst="rect">
              <a:avLst/>
            </a:prstGeom>
          </p:spPr>
        </p:pic>
        <p:pic>
          <p:nvPicPr>
            <p:cNvPr id="62" name="Picture 61">
              <a:extLst>
                <a:ext uri="{FF2B5EF4-FFF2-40B4-BE49-F238E27FC236}">
                  <a16:creationId xmlns:a16="http://schemas.microsoft.com/office/drawing/2014/main" id="{1970922E-E9EE-407C-BD50-833A03B7A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921401" y="4499112"/>
              <a:ext cx="399346" cy="397567"/>
            </a:xfrm>
            <a:prstGeom prst="rect">
              <a:avLst/>
            </a:prstGeom>
          </p:spPr>
        </p:pic>
        <p:pic>
          <p:nvPicPr>
            <p:cNvPr id="63" name="Picture 62">
              <a:extLst>
                <a:ext uri="{FF2B5EF4-FFF2-40B4-BE49-F238E27FC236}">
                  <a16:creationId xmlns:a16="http://schemas.microsoft.com/office/drawing/2014/main" id="{A71C31DC-2542-4A70-A5E7-E96B83B1D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073801" y="4651512"/>
              <a:ext cx="399346" cy="397567"/>
            </a:xfrm>
            <a:prstGeom prst="rect">
              <a:avLst/>
            </a:prstGeom>
          </p:spPr>
        </p:pic>
        <p:pic>
          <p:nvPicPr>
            <p:cNvPr id="64" name="Picture 63">
              <a:extLst>
                <a:ext uri="{FF2B5EF4-FFF2-40B4-BE49-F238E27FC236}">
                  <a16:creationId xmlns:a16="http://schemas.microsoft.com/office/drawing/2014/main" id="{C5678BF8-5538-4D27-A014-2370225E2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226201" y="4803912"/>
              <a:ext cx="399346" cy="397567"/>
            </a:xfrm>
            <a:prstGeom prst="rect">
              <a:avLst/>
            </a:prstGeom>
          </p:spPr>
        </p:pic>
        <p:pic>
          <p:nvPicPr>
            <p:cNvPr id="65" name="Picture 64">
              <a:extLst>
                <a:ext uri="{FF2B5EF4-FFF2-40B4-BE49-F238E27FC236}">
                  <a16:creationId xmlns:a16="http://schemas.microsoft.com/office/drawing/2014/main" id="{D9B3E120-FEBC-41A4-9338-0A7B63841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378601" y="4956312"/>
              <a:ext cx="399346" cy="397567"/>
            </a:xfrm>
            <a:prstGeom prst="rect">
              <a:avLst/>
            </a:prstGeom>
          </p:spPr>
        </p:pic>
      </p:grpSp>
      <p:pic>
        <p:nvPicPr>
          <p:cNvPr id="2" name="Picture 1">
            <a:extLst>
              <a:ext uri="{FF2B5EF4-FFF2-40B4-BE49-F238E27FC236}">
                <a16:creationId xmlns:a16="http://schemas.microsoft.com/office/drawing/2014/main" id="{78E84F0F-2020-4611-A121-28FA8BA98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176" y="5725551"/>
            <a:ext cx="831671" cy="749751"/>
          </a:xfrm>
          <a:prstGeom prst="ellipse">
            <a:avLst/>
          </a:prstGeom>
          <a:ln>
            <a:noFill/>
          </a:ln>
          <a:effectLst>
            <a:softEdge rad="112500"/>
          </a:effectLst>
        </p:spPr>
      </p:pic>
      <p:pic>
        <p:nvPicPr>
          <p:cNvPr id="3" name="Picture 2">
            <a:extLst>
              <a:ext uri="{FF2B5EF4-FFF2-40B4-BE49-F238E27FC236}">
                <a16:creationId xmlns:a16="http://schemas.microsoft.com/office/drawing/2014/main" id="{DDB7C9D5-AC10-4ADD-A764-21A97C208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211" y="819946"/>
            <a:ext cx="2226366" cy="2192216"/>
          </a:xfrm>
          <a:prstGeom prst="rect">
            <a:avLst/>
          </a:prstGeom>
          <a:ln>
            <a:noFill/>
          </a:ln>
          <a:effectLst>
            <a:softEdge rad="112500"/>
          </a:effectLst>
        </p:spPr>
      </p:pic>
      <p:sp>
        <p:nvSpPr>
          <p:cNvPr id="4" name="TextBox 3">
            <a:extLst>
              <a:ext uri="{FF2B5EF4-FFF2-40B4-BE49-F238E27FC236}">
                <a16:creationId xmlns:a16="http://schemas.microsoft.com/office/drawing/2014/main" id="{4446D243-BB0D-417E-8F2E-CD3225EAE35B}"/>
              </a:ext>
            </a:extLst>
          </p:cNvPr>
          <p:cNvSpPr txBox="1"/>
          <p:nvPr/>
        </p:nvSpPr>
        <p:spPr>
          <a:xfrm>
            <a:off x="6387547" y="370081"/>
            <a:ext cx="5194853"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n>
                  <a:solidFill>
                    <a:schemeClr val="tx1"/>
                  </a:solidFill>
                </a:ln>
              </a:rPr>
              <a:t>Azizul</a:t>
            </a:r>
            <a:r>
              <a:rPr lang="en-US" sz="2800" dirty="0">
                <a:ln>
                  <a:solidFill>
                    <a:schemeClr val="tx1"/>
                  </a:solidFill>
                </a:ln>
              </a:rPr>
              <a:t> Fakir</a:t>
            </a:r>
          </a:p>
          <a:p>
            <a:r>
              <a:rPr lang="en-US" sz="2800" dirty="0">
                <a:ln>
                  <a:solidFill>
                    <a:schemeClr val="tx1"/>
                  </a:solidFill>
                </a:ln>
              </a:rPr>
              <a:t>Assistant Teacher</a:t>
            </a:r>
          </a:p>
          <a:p>
            <a:r>
              <a:rPr lang="en-US" sz="2800" dirty="0" err="1">
                <a:ln>
                  <a:solidFill>
                    <a:schemeClr val="tx1"/>
                  </a:solidFill>
                </a:ln>
              </a:rPr>
              <a:t>Dighirjan</a:t>
            </a:r>
            <a:r>
              <a:rPr lang="en-US" sz="2800" dirty="0">
                <a:ln>
                  <a:solidFill>
                    <a:schemeClr val="tx1"/>
                  </a:solidFill>
                </a:ln>
              </a:rPr>
              <a:t> Secondary </a:t>
            </a:r>
          </a:p>
          <a:p>
            <a:r>
              <a:rPr lang="en-US" sz="2800" dirty="0">
                <a:ln>
                  <a:solidFill>
                    <a:schemeClr val="tx1"/>
                  </a:solidFill>
                </a:ln>
              </a:rPr>
              <a:t>School</a:t>
            </a:r>
          </a:p>
          <a:p>
            <a:r>
              <a:rPr lang="en-US" sz="2800" dirty="0" err="1">
                <a:ln>
                  <a:solidFill>
                    <a:schemeClr val="tx1"/>
                  </a:solidFill>
                </a:ln>
              </a:rPr>
              <a:t>Nazirpur</a:t>
            </a:r>
            <a:r>
              <a:rPr lang="en-US" sz="2800" dirty="0">
                <a:ln>
                  <a:solidFill>
                    <a:schemeClr val="tx1"/>
                  </a:solidFill>
                </a:ln>
              </a:rPr>
              <a:t>, </a:t>
            </a:r>
            <a:r>
              <a:rPr lang="en-US" sz="2800" dirty="0" err="1">
                <a:ln>
                  <a:solidFill>
                    <a:schemeClr val="tx1"/>
                  </a:solidFill>
                </a:ln>
              </a:rPr>
              <a:t>Pirojpur</a:t>
            </a:r>
            <a:endParaRPr lang="en-US" sz="2800" dirty="0">
              <a:ln>
                <a:solidFill>
                  <a:schemeClr val="tx1"/>
                </a:solidFill>
              </a:ln>
            </a:endParaRPr>
          </a:p>
          <a:p>
            <a:r>
              <a:rPr lang="en-US" sz="2800" dirty="0">
                <a:ln>
                  <a:solidFill>
                    <a:schemeClr val="tx1"/>
                  </a:solidFill>
                </a:ln>
              </a:rPr>
              <a:t>Mobile: 01710745128</a:t>
            </a:r>
          </a:p>
          <a:p>
            <a:r>
              <a:rPr lang="en-US" sz="2800" dirty="0">
                <a:ln>
                  <a:solidFill>
                    <a:schemeClr val="tx1"/>
                  </a:solidFill>
                </a:ln>
              </a:rPr>
              <a:t>Email: azizul.nk@gmail.com</a:t>
            </a:r>
          </a:p>
        </p:txBody>
      </p:sp>
      <p:pic>
        <p:nvPicPr>
          <p:cNvPr id="6" name="Picture 5">
            <a:extLst>
              <a:ext uri="{FF2B5EF4-FFF2-40B4-BE49-F238E27FC236}">
                <a16:creationId xmlns:a16="http://schemas.microsoft.com/office/drawing/2014/main" id="{AF950A67-186C-4B4F-B8AD-52E085D388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743" y="4403405"/>
            <a:ext cx="2191224" cy="2121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34B54106-82CD-4A6A-A93C-299C9CA1FDBB}"/>
              </a:ext>
            </a:extLst>
          </p:cNvPr>
          <p:cNvSpPr txBox="1"/>
          <p:nvPr/>
        </p:nvSpPr>
        <p:spPr>
          <a:xfrm>
            <a:off x="6428095" y="4487889"/>
            <a:ext cx="5158434"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ln>
                  <a:solidFill>
                    <a:schemeClr val="tx1"/>
                  </a:solidFill>
                </a:ln>
              </a:rPr>
              <a:t>Class Eight</a:t>
            </a:r>
          </a:p>
          <a:p>
            <a:r>
              <a:rPr lang="en-US" sz="3200" dirty="0">
                <a:ln>
                  <a:solidFill>
                    <a:schemeClr val="tx1"/>
                  </a:solidFill>
                </a:ln>
              </a:rPr>
              <a:t>Unit: 1</a:t>
            </a:r>
          </a:p>
          <a:p>
            <a:r>
              <a:rPr lang="en-US" sz="3200" dirty="0">
                <a:ln>
                  <a:solidFill>
                    <a:schemeClr val="tx1"/>
                  </a:solidFill>
                </a:ln>
              </a:rPr>
              <a:t>Lesson: 3</a:t>
            </a:r>
          </a:p>
          <a:p>
            <a:r>
              <a:rPr lang="en-US" sz="3200" dirty="0">
                <a:ln>
                  <a:solidFill>
                    <a:schemeClr val="tx1"/>
                  </a:solidFill>
                </a:ln>
              </a:rPr>
              <a:t>Time: 50 mins.</a:t>
            </a:r>
          </a:p>
        </p:txBody>
      </p:sp>
      <p:grpSp>
        <p:nvGrpSpPr>
          <p:cNvPr id="66" name="Group 65">
            <a:extLst>
              <a:ext uri="{FF2B5EF4-FFF2-40B4-BE49-F238E27FC236}">
                <a16:creationId xmlns:a16="http://schemas.microsoft.com/office/drawing/2014/main" id="{562C1ED4-538D-47F5-9650-3B7CE3E59268}"/>
              </a:ext>
            </a:extLst>
          </p:cNvPr>
          <p:cNvGrpSpPr/>
          <p:nvPr/>
        </p:nvGrpSpPr>
        <p:grpSpPr>
          <a:xfrm>
            <a:off x="730528" y="391878"/>
            <a:ext cx="10857015" cy="6094388"/>
            <a:chOff x="757032" y="431634"/>
            <a:chExt cx="10857015" cy="6094388"/>
          </a:xfrm>
        </p:grpSpPr>
        <p:pic>
          <p:nvPicPr>
            <p:cNvPr id="67" name="Picture 66">
              <a:extLst>
                <a:ext uri="{FF2B5EF4-FFF2-40B4-BE49-F238E27FC236}">
                  <a16:creationId xmlns:a16="http://schemas.microsoft.com/office/drawing/2014/main" id="{FB533D66-ED70-4F46-80ED-15E61BBB89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032" y="4634948"/>
              <a:ext cx="1495838" cy="1745145"/>
            </a:xfrm>
            <a:prstGeom prst="rect">
              <a:avLst/>
            </a:prstGeom>
            <a:ln>
              <a:noFill/>
            </a:ln>
            <a:effectLst>
              <a:softEdge rad="112500"/>
            </a:effectLst>
          </p:spPr>
        </p:pic>
        <p:pic>
          <p:nvPicPr>
            <p:cNvPr id="68" name="Picture 67">
              <a:extLst>
                <a:ext uri="{FF2B5EF4-FFF2-40B4-BE49-F238E27FC236}">
                  <a16:creationId xmlns:a16="http://schemas.microsoft.com/office/drawing/2014/main" id="{32280E0E-D06C-4C41-A01E-6DAD7B15D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916058" y="367749"/>
              <a:ext cx="1495838" cy="1745145"/>
            </a:xfrm>
            <a:prstGeom prst="rect">
              <a:avLst/>
            </a:prstGeom>
            <a:ln>
              <a:noFill/>
            </a:ln>
            <a:effectLst>
              <a:softEdge rad="112500"/>
            </a:effectLst>
          </p:spPr>
        </p:pic>
        <p:pic>
          <p:nvPicPr>
            <p:cNvPr id="69" name="Picture 68">
              <a:extLst>
                <a:ext uri="{FF2B5EF4-FFF2-40B4-BE49-F238E27FC236}">
                  <a16:creationId xmlns:a16="http://schemas.microsoft.com/office/drawing/2014/main" id="{CDE1B71A-C1B5-4B28-BFA2-EB72FBD43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9958393" y="4905530"/>
              <a:ext cx="1495838" cy="1745145"/>
            </a:xfrm>
            <a:prstGeom prst="rect">
              <a:avLst/>
            </a:prstGeom>
            <a:ln>
              <a:noFill/>
            </a:ln>
            <a:effectLst>
              <a:softEdge rad="112500"/>
            </a:effectLst>
          </p:spPr>
        </p:pic>
        <p:pic>
          <p:nvPicPr>
            <p:cNvPr id="70" name="Picture 69">
              <a:extLst>
                <a:ext uri="{FF2B5EF4-FFF2-40B4-BE49-F238E27FC236}">
                  <a16:creationId xmlns:a16="http://schemas.microsoft.com/office/drawing/2014/main" id="{E623F52C-CC04-4CAA-8B3F-F796177F7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0118209" y="431634"/>
              <a:ext cx="1495838" cy="1745145"/>
            </a:xfrm>
            <a:prstGeom prst="rect">
              <a:avLst/>
            </a:prstGeom>
            <a:ln>
              <a:noFill/>
            </a:ln>
            <a:effectLst>
              <a:softEdge rad="112500"/>
            </a:effectLst>
          </p:spPr>
        </p:pic>
      </p:grpSp>
    </p:spTree>
    <p:extLst>
      <p:ext uri="{BB962C8B-B14F-4D97-AF65-F5344CB8AC3E}">
        <p14:creationId xmlns:p14="http://schemas.microsoft.com/office/powerpoint/2010/main" val="1834038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6" presetClass="entr" presetSubtype="3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out)">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0E55F-2022-44A4-A613-23E9DFF19FA7}"/>
              </a:ext>
            </a:extLst>
          </p:cNvPr>
          <p:cNvSpPr txBox="1"/>
          <p:nvPr/>
        </p:nvSpPr>
        <p:spPr>
          <a:xfrm>
            <a:off x="3662523" y="444782"/>
            <a:ext cx="5090615" cy="584775"/>
          </a:xfrm>
          <a:prstGeom prst="rect">
            <a:avLst/>
          </a:prstGeom>
          <a:noFill/>
        </p:spPr>
        <p:txBody>
          <a:bodyPr wrap="square" rtlCol="0">
            <a:spAutoFit/>
          </a:bodyPr>
          <a:lstStyle/>
          <a:p>
            <a:pPr algn="ctr"/>
            <a:r>
              <a:rPr lang="en-US" sz="3200" dirty="0"/>
              <a:t>Enjoy the video</a:t>
            </a:r>
          </a:p>
        </p:txBody>
      </p:sp>
      <p:pic>
        <p:nvPicPr>
          <p:cNvPr id="2" name="Online Media 1" title="Indigenous/Tribal  peoples in Bangladesh(Part 1)">
            <a:hlinkClick r:id="" action="ppaction://media"/>
            <a:extLst>
              <a:ext uri="{FF2B5EF4-FFF2-40B4-BE49-F238E27FC236}">
                <a16:creationId xmlns:a16="http://schemas.microsoft.com/office/drawing/2014/main" id="{3555AE5B-731E-402C-B347-D088EE55BFE4}"/>
              </a:ext>
            </a:extLst>
          </p:cNvPr>
          <p:cNvPicPr>
            <a:picLocks noRot="1" noChangeAspect="1"/>
          </p:cNvPicPr>
          <p:nvPr>
            <a:videoFile r:link="rId1"/>
          </p:nvPr>
        </p:nvPicPr>
        <p:blipFill>
          <a:blip r:embed="rId4"/>
          <a:stretch>
            <a:fillRect/>
          </a:stretch>
        </p:blipFill>
        <p:spPr>
          <a:xfrm>
            <a:off x="2520189" y="940905"/>
            <a:ext cx="7649047" cy="4302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023E584-8951-4C7E-A6AA-1FCB75AB39D7}"/>
              </a:ext>
            </a:extLst>
          </p:cNvPr>
          <p:cNvSpPr txBox="1"/>
          <p:nvPr/>
        </p:nvSpPr>
        <p:spPr>
          <a:xfrm>
            <a:off x="642231" y="5667946"/>
            <a:ext cx="5315223" cy="584775"/>
          </a:xfrm>
          <a:prstGeom prst="rect">
            <a:avLst/>
          </a:prstGeom>
          <a:noFill/>
        </p:spPr>
        <p:txBody>
          <a:bodyPr wrap="square" rtlCol="0">
            <a:spAutoFit/>
          </a:bodyPr>
          <a:lstStyle/>
          <a:p>
            <a:pPr algn="ctr"/>
            <a:r>
              <a:rPr lang="en-US" sz="3200" dirty="0"/>
              <a:t>What do you see in the video?</a:t>
            </a:r>
          </a:p>
        </p:txBody>
      </p:sp>
      <p:sp>
        <p:nvSpPr>
          <p:cNvPr id="8" name="TextBox 7">
            <a:extLst>
              <a:ext uri="{FF2B5EF4-FFF2-40B4-BE49-F238E27FC236}">
                <a16:creationId xmlns:a16="http://schemas.microsoft.com/office/drawing/2014/main" id="{F3981123-7209-4FC2-8A31-C757E8B1F5E0}"/>
              </a:ext>
            </a:extLst>
          </p:cNvPr>
          <p:cNvSpPr txBox="1"/>
          <p:nvPr/>
        </p:nvSpPr>
        <p:spPr>
          <a:xfrm>
            <a:off x="5920813" y="5681801"/>
            <a:ext cx="5315223" cy="584775"/>
          </a:xfrm>
          <a:prstGeom prst="rect">
            <a:avLst/>
          </a:prstGeom>
          <a:noFill/>
        </p:spPr>
        <p:txBody>
          <a:bodyPr wrap="square" rtlCol="0">
            <a:spAutoFit/>
          </a:bodyPr>
          <a:lstStyle/>
          <a:p>
            <a:pPr algn="ctr"/>
            <a:r>
              <a:rPr lang="en-US" sz="3200" dirty="0"/>
              <a:t>Culture of ethnic people</a:t>
            </a:r>
          </a:p>
        </p:txBody>
      </p:sp>
    </p:spTree>
    <p:extLst>
      <p:ext uri="{BB962C8B-B14F-4D97-AF65-F5344CB8AC3E}">
        <p14:creationId xmlns:p14="http://schemas.microsoft.com/office/powerpoint/2010/main" val="176910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2"/>
                </p:tgtEl>
              </p:cMediaNode>
            </p:video>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0C7BA-7F76-465D-A2BC-EAD0B1F0F7C5}"/>
              </a:ext>
            </a:extLst>
          </p:cNvPr>
          <p:cNvSpPr txBox="1"/>
          <p:nvPr/>
        </p:nvSpPr>
        <p:spPr>
          <a:xfrm>
            <a:off x="5459896" y="1457739"/>
            <a:ext cx="5883965" cy="3600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dirty="0"/>
              <a:t>Our today’s topic is </a:t>
            </a:r>
          </a:p>
          <a:p>
            <a:r>
              <a:rPr lang="en-US" sz="3600" dirty="0">
                <a:solidFill>
                  <a:srgbClr val="002060"/>
                </a:solidFill>
              </a:rPr>
              <a:t>Our </a:t>
            </a:r>
            <a:r>
              <a:rPr lang="en-US" sz="3600">
                <a:solidFill>
                  <a:srgbClr val="002060"/>
                </a:solidFill>
              </a:rPr>
              <a:t>ethnic friends (1)</a:t>
            </a:r>
            <a:endParaRPr lang="en-US" sz="3600" dirty="0">
              <a:solidFill>
                <a:srgbClr val="002060"/>
              </a:solidFill>
            </a:endParaRPr>
          </a:p>
          <a:p>
            <a:r>
              <a:rPr lang="en-US" sz="4800" dirty="0"/>
              <a:t>Unit: 1</a:t>
            </a:r>
          </a:p>
          <a:p>
            <a:r>
              <a:rPr lang="en-US" sz="4800" dirty="0"/>
              <a:t>Lesson: 3</a:t>
            </a:r>
          </a:p>
          <a:p>
            <a:r>
              <a:rPr lang="en-US" sz="4800" dirty="0"/>
              <a:t>Time: 50 mins.</a:t>
            </a:r>
          </a:p>
        </p:txBody>
      </p:sp>
      <p:pic>
        <p:nvPicPr>
          <p:cNvPr id="4" name="Picture 3">
            <a:extLst>
              <a:ext uri="{FF2B5EF4-FFF2-40B4-BE49-F238E27FC236}">
                <a16:creationId xmlns:a16="http://schemas.microsoft.com/office/drawing/2014/main" id="{674E6DB6-0944-4021-BC76-F028FD9D9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628" y="5632786"/>
            <a:ext cx="831671" cy="749751"/>
          </a:xfrm>
          <a:prstGeom prst="rect">
            <a:avLst/>
          </a:prstGeom>
          <a:ln>
            <a:noFill/>
          </a:ln>
          <a:effectLst>
            <a:softEdge rad="112500"/>
          </a:effectLst>
        </p:spPr>
      </p:pic>
      <p:pic>
        <p:nvPicPr>
          <p:cNvPr id="5" name="Picture 4">
            <a:extLst>
              <a:ext uri="{FF2B5EF4-FFF2-40B4-BE49-F238E27FC236}">
                <a16:creationId xmlns:a16="http://schemas.microsoft.com/office/drawing/2014/main" id="{296B5F2C-098F-481D-BDB0-A0F138E66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78" y="649357"/>
            <a:ext cx="4585252" cy="5660063"/>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Tree>
    <p:extLst>
      <p:ext uri="{BB962C8B-B14F-4D97-AF65-F5344CB8AC3E}">
        <p14:creationId xmlns:p14="http://schemas.microsoft.com/office/powerpoint/2010/main" val="342606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09851-7538-498B-94EA-75263265C3D4}"/>
              </a:ext>
            </a:extLst>
          </p:cNvPr>
          <p:cNvSpPr txBox="1"/>
          <p:nvPr/>
        </p:nvSpPr>
        <p:spPr>
          <a:xfrm>
            <a:off x="4558748" y="940904"/>
            <a:ext cx="6732103"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4400" dirty="0"/>
              <a:t>Learning outcomes</a:t>
            </a:r>
          </a:p>
        </p:txBody>
      </p:sp>
      <p:sp>
        <p:nvSpPr>
          <p:cNvPr id="3" name="TextBox 2">
            <a:extLst>
              <a:ext uri="{FF2B5EF4-FFF2-40B4-BE49-F238E27FC236}">
                <a16:creationId xmlns:a16="http://schemas.microsoft.com/office/drawing/2014/main" id="{83B89FFD-5CE7-4131-B8E3-94BB37F82354}"/>
              </a:ext>
            </a:extLst>
          </p:cNvPr>
          <p:cNvSpPr txBox="1"/>
          <p:nvPr/>
        </p:nvSpPr>
        <p:spPr>
          <a:xfrm>
            <a:off x="4585252" y="2093844"/>
            <a:ext cx="6692349"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After we have studied this lesson, we will be able to</a:t>
            </a:r>
          </a:p>
          <a:p>
            <a:pPr marL="571500" indent="-571500">
              <a:buFont typeface="Wingdings" panose="05000000000000000000" pitchFamily="2" charset="2"/>
              <a:buChar char="v"/>
            </a:pPr>
            <a:r>
              <a:rPr lang="en-US" sz="2800" b="1" dirty="0"/>
              <a:t> infer meaning from the context.</a:t>
            </a:r>
          </a:p>
          <a:p>
            <a:pPr marL="571500" indent="-571500">
              <a:buFont typeface="Wingdings" panose="05000000000000000000" pitchFamily="2" charset="2"/>
              <a:buChar char="v"/>
            </a:pPr>
            <a:r>
              <a:rPr lang="en-US" sz="2800" b="1" dirty="0"/>
              <a:t>answer of true or false</a:t>
            </a:r>
          </a:p>
          <a:p>
            <a:pPr marL="571500" indent="-571500">
              <a:buFont typeface="Wingdings" panose="05000000000000000000" pitchFamily="2" charset="2"/>
              <a:buChar char="v"/>
            </a:pPr>
            <a:r>
              <a:rPr lang="en-US" sz="2800" b="1" dirty="0"/>
              <a:t>write answers to the questions.</a:t>
            </a:r>
          </a:p>
          <a:p>
            <a:pPr marL="571500" indent="-571500">
              <a:buFont typeface="Wingdings" panose="05000000000000000000" pitchFamily="2" charset="2"/>
              <a:buChar char="v"/>
            </a:pPr>
            <a:r>
              <a:rPr lang="en-US" sz="2800" b="1" dirty="0"/>
              <a:t>ask and answer to the questions.</a:t>
            </a:r>
          </a:p>
          <a:p>
            <a:pPr marL="571500" indent="-571500">
              <a:buFont typeface="Wingdings" panose="05000000000000000000" pitchFamily="2" charset="2"/>
              <a:buChar char="v"/>
            </a:pPr>
            <a:r>
              <a:rPr lang="en-US" sz="2800" b="1" dirty="0"/>
              <a:t>fill  gaps from listening the CD.</a:t>
            </a:r>
          </a:p>
          <a:p>
            <a:pPr marL="571500" indent="-571500">
              <a:buFont typeface="Wingdings" panose="05000000000000000000" pitchFamily="2" charset="2"/>
              <a:buChar char="v"/>
            </a:pPr>
            <a:endParaRPr lang="en-US" sz="2800" b="1" dirty="0"/>
          </a:p>
        </p:txBody>
      </p:sp>
      <p:pic>
        <p:nvPicPr>
          <p:cNvPr id="4" name="Picture 3">
            <a:extLst>
              <a:ext uri="{FF2B5EF4-FFF2-40B4-BE49-F238E27FC236}">
                <a16:creationId xmlns:a16="http://schemas.microsoft.com/office/drawing/2014/main" id="{E4193987-5919-4683-9038-593F64FC6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84" y="2039115"/>
            <a:ext cx="3753198" cy="3736591"/>
          </a:xfrm>
          <a:prstGeom prst="rect">
            <a:avLst/>
          </a:prstGeom>
        </p:spPr>
      </p:pic>
      <p:pic>
        <p:nvPicPr>
          <p:cNvPr id="5" name="Picture 4">
            <a:extLst>
              <a:ext uri="{FF2B5EF4-FFF2-40B4-BE49-F238E27FC236}">
                <a16:creationId xmlns:a16="http://schemas.microsoft.com/office/drawing/2014/main" id="{02365A05-82C7-4BDB-84E0-94582EF06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628" y="5632786"/>
            <a:ext cx="831671" cy="749751"/>
          </a:xfrm>
          <a:prstGeom prst="rect">
            <a:avLst/>
          </a:prstGeom>
          <a:ln>
            <a:noFill/>
          </a:ln>
          <a:effectLst>
            <a:softEdge rad="112500"/>
          </a:effectLst>
        </p:spPr>
      </p:pic>
    </p:spTree>
    <p:extLst>
      <p:ext uri="{BB962C8B-B14F-4D97-AF65-F5344CB8AC3E}">
        <p14:creationId xmlns:p14="http://schemas.microsoft.com/office/powerpoint/2010/main" val="389959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par>
                                <p:cTn id="13" presetID="6" presetClass="entr" presetSubtype="3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5986F-473A-4E99-935E-B49AF9E69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3" name="Picture 2">
            <a:extLst>
              <a:ext uri="{FF2B5EF4-FFF2-40B4-BE49-F238E27FC236}">
                <a16:creationId xmlns:a16="http://schemas.microsoft.com/office/drawing/2014/main" id="{7B0916E0-FDEB-4226-B554-2B8C3A0B2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4" name="TextBox 3">
            <a:extLst>
              <a:ext uri="{FF2B5EF4-FFF2-40B4-BE49-F238E27FC236}">
                <a16:creationId xmlns:a16="http://schemas.microsoft.com/office/drawing/2014/main" id="{4357E5AC-1A3A-4785-939D-8D6A80D8592B}"/>
              </a:ext>
            </a:extLst>
          </p:cNvPr>
          <p:cNvSpPr txBox="1"/>
          <p:nvPr/>
        </p:nvSpPr>
        <p:spPr>
          <a:xfrm>
            <a:off x="1338471" y="1167618"/>
            <a:ext cx="1404730" cy="584775"/>
          </a:xfrm>
          <a:prstGeom prst="rect">
            <a:avLst/>
          </a:prstGeom>
          <a:noFill/>
        </p:spPr>
        <p:txBody>
          <a:bodyPr wrap="square" rtlCol="0">
            <a:spAutoFit/>
          </a:bodyPr>
          <a:lstStyle/>
          <a:p>
            <a:r>
              <a:rPr lang="en-US" sz="3200" dirty="0">
                <a:ln>
                  <a:solidFill>
                    <a:sysClr val="windowText" lastClr="000000"/>
                  </a:solidFill>
                </a:ln>
              </a:rPr>
              <a:t>ethnic </a:t>
            </a:r>
          </a:p>
        </p:txBody>
      </p:sp>
      <p:sp>
        <p:nvSpPr>
          <p:cNvPr id="5" name="TextBox 4">
            <a:extLst>
              <a:ext uri="{FF2B5EF4-FFF2-40B4-BE49-F238E27FC236}">
                <a16:creationId xmlns:a16="http://schemas.microsoft.com/office/drawing/2014/main" id="{03835B4C-B7EB-4F4F-A4B5-2DA836FDB1E8}"/>
              </a:ext>
            </a:extLst>
          </p:cNvPr>
          <p:cNvSpPr txBox="1"/>
          <p:nvPr/>
        </p:nvSpPr>
        <p:spPr>
          <a:xfrm>
            <a:off x="1899954" y="488495"/>
            <a:ext cx="3109368" cy="707886"/>
          </a:xfrm>
          <a:prstGeom prst="rect">
            <a:avLst/>
          </a:prstGeom>
          <a:solidFill>
            <a:schemeClr val="accent5">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dirty="0">
                <a:ln>
                  <a:solidFill>
                    <a:sysClr val="windowText" lastClr="000000"/>
                  </a:solidFill>
                </a:ln>
                <a:solidFill>
                  <a:sysClr val="windowText" lastClr="000000"/>
                </a:solidFill>
              </a:rPr>
              <a:t>Key words</a:t>
            </a:r>
          </a:p>
        </p:txBody>
      </p:sp>
      <p:sp>
        <p:nvSpPr>
          <p:cNvPr id="6" name="Arrow: Right 5">
            <a:extLst>
              <a:ext uri="{FF2B5EF4-FFF2-40B4-BE49-F238E27FC236}">
                <a16:creationId xmlns:a16="http://schemas.microsoft.com/office/drawing/2014/main" id="{7B23EC3D-BFE0-4B49-912B-04483C5588A8}"/>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ln>
                  <a:solidFill>
                    <a:schemeClr val="tx1"/>
                  </a:solidFill>
                </a:ln>
                <a:solidFill>
                  <a:schemeClr val="tx1"/>
                </a:solidFill>
              </a:rPr>
              <a:t>Meaning </a:t>
            </a:r>
          </a:p>
          <a:p>
            <a:pPr algn="ctr"/>
            <a:r>
              <a:rPr lang="en-US" sz="3200" dirty="0">
                <a:ln>
                  <a:solidFill>
                    <a:schemeClr val="tx1"/>
                  </a:solidFill>
                </a:ln>
                <a:solidFill>
                  <a:schemeClr val="tx1"/>
                </a:solidFill>
              </a:rPr>
              <a:t>tribal </a:t>
            </a:r>
          </a:p>
        </p:txBody>
      </p:sp>
      <p:sp>
        <p:nvSpPr>
          <p:cNvPr id="7" name="TextBox 6">
            <a:extLst>
              <a:ext uri="{FF2B5EF4-FFF2-40B4-BE49-F238E27FC236}">
                <a16:creationId xmlns:a16="http://schemas.microsoft.com/office/drawing/2014/main" id="{94397519-1729-492C-9BEA-D8AAED974F7F}"/>
              </a:ext>
            </a:extLst>
          </p:cNvPr>
          <p:cNvSpPr txBox="1"/>
          <p:nvPr/>
        </p:nvSpPr>
        <p:spPr>
          <a:xfrm>
            <a:off x="1306534" y="5730543"/>
            <a:ext cx="10474515" cy="646331"/>
          </a:xfrm>
          <a:prstGeom prst="rect">
            <a:avLst/>
          </a:prstGeom>
          <a:noFill/>
        </p:spPr>
        <p:txBody>
          <a:bodyPr wrap="square" rtlCol="0">
            <a:spAutoFit/>
          </a:bodyPr>
          <a:lstStyle/>
          <a:p>
            <a:pPr algn="ctr"/>
            <a:r>
              <a:rPr lang="en-US" sz="3600" dirty="0">
                <a:ln>
                  <a:solidFill>
                    <a:sysClr val="windowText" lastClr="000000"/>
                  </a:solidFill>
                </a:ln>
              </a:rPr>
              <a:t>Many </a:t>
            </a:r>
            <a:r>
              <a:rPr lang="en-US" sz="3600" i="1" dirty="0">
                <a:ln>
                  <a:solidFill>
                    <a:sysClr val="windowText" lastClr="000000"/>
                  </a:solidFill>
                </a:ln>
              </a:rPr>
              <a:t>ethnic</a:t>
            </a:r>
            <a:r>
              <a:rPr lang="en-US" sz="3600" dirty="0">
                <a:ln>
                  <a:solidFill>
                    <a:sysClr val="windowText" lastClr="000000"/>
                  </a:solidFill>
                </a:ln>
              </a:rPr>
              <a:t> people live in Bangladesh.</a:t>
            </a:r>
          </a:p>
        </p:txBody>
      </p:sp>
      <p:sp>
        <p:nvSpPr>
          <p:cNvPr id="8" name="TextBox 7">
            <a:extLst>
              <a:ext uri="{FF2B5EF4-FFF2-40B4-BE49-F238E27FC236}">
                <a16:creationId xmlns:a16="http://schemas.microsoft.com/office/drawing/2014/main" id="{3C719920-2FC2-4169-A8E0-27689A544D1D}"/>
              </a:ext>
            </a:extLst>
          </p:cNvPr>
          <p:cNvSpPr txBox="1"/>
          <p:nvPr/>
        </p:nvSpPr>
        <p:spPr>
          <a:xfrm>
            <a:off x="3348110" y="1322362"/>
            <a:ext cx="844062" cy="369332"/>
          </a:xfrm>
          <a:prstGeom prst="rect">
            <a:avLst/>
          </a:prstGeom>
          <a:noFill/>
        </p:spPr>
        <p:txBody>
          <a:bodyPr wrap="square" rtlCol="0">
            <a:spAutoFit/>
          </a:bodyPr>
          <a:lstStyle/>
          <a:p>
            <a:r>
              <a:rPr lang="en-US" dirty="0">
                <a:ln>
                  <a:solidFill>
                    <a:sysClr val="windowText" lastClr="000000"/>
                  </a:solidFill>
                </a:ln>
              </a:rPr>
              <a:t>(</a:t>
            </a:r>
            <a:r>
              <a:rPr lang="en-US" i="1" dirty="0">
                <a:ln>
                  <a:solidFill>
                    <a:sysClr val="windowText" lastClr="000000"/>
                  </a:solidFill>
                </a:ln>
              </a:rPr>
              <a:t>adj</a:t>
            </a:r>
            <a:r>
              <a:rPr lang="en-US" dirty="0">
                <a:ln>
                  <a:solidFill>
                    <a:sysClr val="windowText" lastClr="000000"/>
                  </a:solidFill>
                </a:ln>
              </a:rPr>
              <a:t>)</a:t>
            </a:r>
          </a:p>
        </p:txBody>
      </p:sp>
      <p:pic>
        <p:nvPicPr>
          <p:cNvPr id="10" name="Picture 9">
            <a:extLst>
              <a:ext uri="{FF2B5EF4-FFF2-40B4-BE49-F238E27FC236}">
                <a16:creationId xmlns:a16="http://schemas.microsoft.com/office/drawing/2014/main" id="{4BAC42EE-BA42-4360-B9B8-19127F5BF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927" y="820738"/>
            <a:ext cx="5932129" cy="4485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2938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89D98C-4532-45A3-8DAB-F6F726B31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3" name="Picture 2">
            <a:extLst>
              <a:ext uri="{FF2B5EF4-FFF2-40B4-BE49-F238E27FC236}">
                <a16:creationId xmlns:a16="http://schemas.microsoft.com/office/drawing/2014/main" id="{357A1F94-3E58-4BE9-813B-B2DA0A8F9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4" name="TextBox 3">
            <a:extLst>
              <a:ext uri="{FF2B5EF4-FFF2-40B4-BE49-F238E27FC236}">
                <a16:creationId xmlns:a16="http://schemas.microsoft.com/office/drawing/2014/main" id="{AA387560-0F19-4034-8D8C-ADE65A991069}"/>
              </a:ext>
            </a:extLst>
          </p:cNvPr>
          <p:cNvSpPr txBox="1"/>
          <p:nvPr/>
        </p:nvSpPr>
        <p:spPr>
          <a:xfrm>
            <a:off x="1311966" y="1419409"/>
            <a:ext cx="1895060" cy="707886"/>
          </a:xfrm>
          <a:prstGeom prst="rect">
            <a:avLst/>
          </a:prstGeom>
          <a:noFill/>
        </p:spPr>
        <p:txBody>
          <a:bodyPr wrap="square" rtlCol="0">
            <a:spAutoFit/>
          </a:bodyPr>
          <a:lstStyle/>
          <a:p>
            <a:r>
              <a:rPr lang="en-US" sz="4000" dirty="0">
                <a:ln>
                  <a:solidFill>
                    <a:sysClr val="windowText" lastClr="000000"/>
                  </a:solidFill>
                </a:ln>
              </a:rPr>
              <a:t>region </a:t>
            </a:r>
          </a:p>
        </p:txBody>
      </p:sp>
      <p:sp>
        <p:nvSpPr>
          <p:cNvPr id="6" name="Arrow: Right 5">
            <a:extLst>
              <a:ext uri="{FF2B5EF4-FFF2-40B4-BE49-F238E27FC236}">
                <a16:creationId xmlns:a16="http://schemas.microsoft.com/office/drawing/2014/main" id="{08EAFF82-FAB4-413F-AB14-56B7FEE080AC}"/>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ln>
                  <a:solidFill>
                    <a:schemeClr val="tx1"/>
                  </a:solidFill>
                </a:ln>
                <a:solidFill>
                  <a:schemeClr val="tx1"/>
                </a:solidFill>
              </a:rPr>
              <a:t>Meaning </a:t>
            </a:r>
          </a:p>
          <a:p>
            <a:pPr algn="ctr"/>
            <a:r>
              <a:rPr lang="en-US" sz="3200" dirty="0">
                <a:ln>
                  <a:solidFill>
                    <a:schemeClr val="tx1"/>
                  </a:solidFill>
                </a:ln>
                <a:solidFill>
                  <a:schemeClr val="tx1"/>
                </a:solidFill>
              </a:rPr>
              <a:t>area    </a:t>
            </a:r>
          </a:p>
        </p:txBody>
      </p:sp>
      <p:sp>
        <p:nvSpPr>
          <p:cNvPr id="7" name="TextBox 6">
            <a:extLst>
              <a:ext uri="{FF2B5EF4-FFF2-40B4-BE49-F238E27FC236}">
                <a16:creationId xmlns:a16="http://schemas.microsoft.com/office/drawing/2014/main" id="{0039DF6F-44B6-4D6C-B90D-224824BD08BD}"/>
              </a:ext>
            </a:extLst>
          </p:cNvPr>
          <p:cNvSpPr txBox="1"/>
          <p:nvPr/>
        </p:nvSpPr>
        <p:spPr>
          <a:xfrm>
            <a:off x="599606" y="5281488"/>
            <a:ext cx="11077731" cy="523220"/>
          </a:xfrm>
          <a:prstGeom prst="rect">
            <a:avLst/>
          </a:prstGeom>
          <a:noFill/>
        </p:spPr>
        <p:txBody>
          <a:bodyPr wrap="square" rtlCol="0">
            <a:spAutoFit/>
          </a:bodyPr>
          <a:lstStyle/>
          <a:p>
            <a:pPr algn="ctr"/>
            <a:r>
              <a:rPr lang="en-US" sz="2800" dirty="0">
                <a:ln>
                  <a:solidFill>
                    <a:sysClr val="windowText" lastClr="000000"/>
                  </a:solidFill>
                </a:ln>
              </a:rPr>
              <a:t>Two hundred and nine countries and </a:t>
            </a:r>
            <a:r>
              <a:rPr lang="en-US" sz="2800" i="1" dirty="0">
                <a:ln>
                  <a:solidFill>
                    <a:sysClr val="windowText" lastClr="000000"/>
                  </a:solidFill>
                </a:ln>
              </a:rPr>
              <a:t>regions</a:t>
            </a:r>
            <a:r>
              <a:rPr lang="en-US" sz="2800" dirty="0">
                <a:ln>
                  <a:solidFill>
                    <a:sysClr val="windowText" lastClr="000000"/>
                  </a:solidFill>
                </a:ln>
              </a:rPr>
              <a:t> are affected by corona virus.</a:t>
            </a:r>
          </a:p>
        </p:txBody>
      </p:sp>
      <p:sp>
        <p:nvSpPr>
          <p:cNvPr id="8" name="TextBox 7">
            <a:extLst>
              <a:ext uri="{FF2B5EF4-FFF2-40B4-BE49-F238E27FC236}">
                <a16:creationId xmlns:a16="http://schemas.microsoft.com/office/drawing/2014/main" id="{821031D1-92DC-41B9-81EA-4F7D69809B06}"/>
              </a:ext>
            </a:extLst>
          </p:cNvPr>
          <p:cNvSpPr txBox="1"/>
          <p:nvPr/>
        </p:nvSpPr>
        <p:spPr>
          <a:xfrm>
            <a:off x="3189083" y="1693423"/>
            <a:ext cx="844062" cy="369332"/>
          </a:xfrm>
          <a:prstGeom prst="rect">
            <a:avLst/>
          </a:prstGeom>
          <a:noFill/>
        </p:spPr>
        <p:txBody>
          <a:bodyPr wrap="square" rtlCol="0">
            <a:spAutoFit/>
          </a:bodyPr>
          <a:lstStyle/>
          <a:p>
            <a:r>
              <a:rPr lang="en-US" dirty="0">
                <a:ln>
                  <a:solidFill>
                    <a:sysClr val="windowText" lastClr="000000"/>
                  </a:solidFill>
                </a:ln>
              </a:rPr>
              <a:t>(noun)</a:t>
            </a:r>
          </a:p>
        </p:txBody>
      </p:sp>
      <p:pic>
        <p:nvPicPr>
          <p:cNvPr id="9" name="Picture 8">
            <a:extLst>
              <a:ext uri="{FF2B5EF4-FFF2-40B4-BE49-F238E27FC236}">
                <a16:creationId xmlns:a16="http://schemas.microsoft.com/office/drawing/2014/main" id="{A5A4E1AC-8ACA-4E29-9B75-967EB20ED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057" y="919498"/>
            <a:ext cx="6253174" cy="4282089"/>
          </a:xfrm>
          <a:prstGeom prst="rect">
            <a:avLst/>
          </a:prstGeom>
        </p:spPr>
      </p:pic>
    </p:spTree>
    <p:extLst>
      <p:ext uri="{BB962C8B-B14F-4D97-AF65-F5344CB8AC3E}">
        <p14:creationId xmlns:p14="http://schemas.microsoft.com/office/powerpoint/2010/main" val="2936311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A985F-11BA-4549-A44D-FBE9C5665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3" name="Picture 2">
            <a:extLst>
              <a:ext uri="{FF2B5EF4-FFF2-40B4-BE49-F238E27FC236}">
                <a16:creationId xmlns:a16="http://schemas.microsoft.com/office/drawing/2014/main" id="{61BCB2CE-CF4D-4701-BC9B-5A3D9EFDA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4" name="TextBox 3">
            <a:extLst>
              <a:ext uri="{FF2B5EF4-FFF2-40B4-BE49-F238E27FC236}">
                <a16:creationId xmlns:a16="http://schemas.microsoft.com/office/drawing/2014/main" id="{60367525-42DD-40BB-B0C8-EDA4F12F9F26}"/>
              </a:ext>
            </a:extLst>
          </p:cNvPr>
          <p:cNvSpPr txBox="1"/>
          <p:nvPr/>
        </p:nvSpPr>
        <p:spPr>
          <a:xfrm>
            <a:off x="1323478" y="1017716"/>
            <a:ext cx="3023235" cy="707886"/>
          </a:xfrm>
          <a:prstGeom prst="rect">
            <a:avLst/>
          </a:prstGeom>
          <a:noFill/>
        </p:spPr>
        <p:txBody>
          <a:bodyPr wrap="square" rtlCol="0">
            <a:spAutoFit/>
          </a:bodyPr>
          <a:lstStyle/>
          <a:p>
            <a:r>
              <a:rPr lang="en-US" sz="4000" dirty="0">
                <a:ln>
                  <a:solidFill>
                    <a:sysClr val="windowText" lastClr="000000"/>
                  </a:solidFill>
                </a:ln>
              </a:rPr>
              <a:t>majority </a:t>
            </a:r>
          </a:p>
        </p:txBody>
      </p:sp>
      <p:sp>
        <p:nvSpPr>
          <p:cNvPr id="5" name="Arrow: Right 4">
            <a:extLst>
              <a:ext uri="{FF2B5EF4-FFF2-40B4-BE49-F238E27FC236}">
                <a16:creationId xmlns:a16="http://schemas.microsoft.com/office/drawing/2014/main" id="{3A421DAE-0C93-43C3-A415-6B854BA02B18}"/>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ln>
                  <a:solidFill>
                    <a:schemeClr val="tx1"/>
                  </a:solidFill>
                </a:ln>
                <a:solidFill>
                  <a:schemeClr val="tx1"/>
                </a:solidFill>
              </a:rPr>
              <a:t>Meaning </a:t>
            </a:r>
            <a:r>
              <a:rPr lang="en-US" sz="3200" dirty="0">
                <a:ln>
                  <a:solidFill>
                    <a:schemeClr val="tx1"/>
                  </a:solidFill>
                </a:ln>
                <a:solidFill>
                  <a:schemeClr val="tx1"/>
                </a:solidFill>
              </a:rPr>
              <a:t> </a:t>
            </a:r>
          </a:p>
          <a:p>
            <a:pPr algn="ctr"/>
            <a:r>
              <a:rPr lang="en-US" sz="3200" dirty="0">
                <a:ln>
                  <a:solidFill>
                    <a:schemeClr val="tx1"/>
                  </a:solidFill>
                </a:ln>
                <a:solidFill>
                  <a:schemeClr val="tx1"/>
                </a:solidFill>
              </a:rPr>
              <a:t>great part</a:t>
            </a:r>
          </a:p>
        </p:txBody>
      </p:sp>
      <p:sp>
        <p:nvSpPr>
          <p:cNvPr id="6" name="TextBox 5">
            <a:extLst>
              <a:ext uri="{FF2B5EF4-FFF2-40B4-BE49-F238E27FC236}">
                <a16:creationId xmlns:a16="http://schemas.microsoft.com/office/drawing/2014/main" id="{8C22A48E-A10A-4CDC-B41D-6A01B60FF402}"/>
              </a:ext>
            </a:extLst>
          </p:cNvPr>
          <p:cNvSpPr txBox="1"/>
          <p:nvPr/>
        </p:nvSpPr>
        <p:spPr>
          <a:xfrm>
            <a:off x="419726" y="5132673"/>
            <a:ext cx="11317574" cy="584775"/>
          </a:xfrm>
          <a:prstGeom prst="rect">
            <a:avLst/>
          </a:prstGeom>
          <a:noFill/>
        </p:spPr>
        <p:txBody>
          <a:bodyPr wrap="square" rtlCol="0">
            <a:spAutoFit/>
          </a:bodyPr>
          <a:lstStyle/>
          <a:p>
            <a:pPr algn="ctr"/>
            <a:r>
              <a:rPr lang="en-US" sz="3200" dirty="0">
                <a:ln>
                  <a:solidFill>
                    <a:sysClr val="windowText" lastClr="000000"/>
                  </a:solidFill>
                </a:ln>
              </a:rPr>
              <a:t>The </a:t>
            </a:r>
            <a:r>
              <a:rPr lang="en-US" sz="3200" i="1" dirty="0">
                <a:ln>
                  <a:solidFill>
                    <a:sysClr val="windowText" lastClr="000000"/>
                  </a:solidFill>
                </a:ln>
              </a:rPr>
              <a:t>majority</a:t>
            </a:r>
            <a:r>
              <a:rPr lang="en-US" sz="3200" dirty="0">
                <a:ln>
                  <a:solidFill>
                    <a:sysClr val="windowText" lastClr="000000"/>
                  </a:solidFill>
                </a:ln>
              </a:rPr>
              <a:t> of these people live in the </a:t>
            </a:r>
            <a:r>
              <a:rPr lang="en-US" sz="3200" dirty="0" err="1">
                <a:ln>
                  <a:solidFill>
                    <a:sysClr val="windowText" lastClr="000000"/>
                  </a:solidFill>
                </a:ln>
              </a:rPr>
              <a:t>chottgram</a:t>
            </a:r>
            <a:r>
              <a:rPr lang="en-US" sz="3200" dirty="0">
                <a:ln>
                  <a:solidFill>
                    <a:sysClr val="windowText" lastClr="000000"/>
                  </a:solidFill>
                </a:ln>
              </a:rPr>
              <a:t> and Hill Tracts.</a:t>
            </a:r>
            <a:endParaRPr lang="en-US" sz="3200" i="1" dirty="0">
              <a:ln>
                <a:solidFill>
                  <a:sysClr val="windowText" lastClr="000000"/>
                </a:solidFill>
              </a:ln>
            </a:endParaRPr>
          </a:p>
        </p:txBody>
      </p:sp>
      <p:sp>
        <p:nvSpPr>
          <p:cNvPr id="7" name="TextBox 6">
            <a:extLst>
              <a:ext uri="{FF2B5EF4-FFF2-40B4-BE49-F238E27FC236}">
                <a16:creationId xmlns:a16="http://schemas.microsoft.com/office/drawing/2014/main" id="{C3E15CBA-723B-4A22-83BB-F76FD9BEC569}"/>
              </a:ext>
            </a:extLst>
          </p:cNvPr>
          <p:cNvSpPr txBox="1"/>
          <p:nvPr/>
        </p:nvSpPr>
        <p:spPr>
          <a:xfrm>
            <a:off x="4522337" y="1261748"/>
            <a:ext cx="844062" cy="369332"/>
          </a:xfrm>
          <a:prstGeom prst="rect">
            <a:avLst/>
          </a:prstGeom>
          <a:noFill/>
        </p:spPr>
        <p:txBody>
          <a:bodyPr wrap="square" rtlCol="0">
            <a:spAutoFit/>
          </a:bodyPr>
          <a:lstStyle/>
          <a:p>
            <a:r>
              <a:rPr lang="en-US" dirty="0">
                <a:ln>
                  <a:solidFill>
                    <a:sysClr val="windowText" lastClr="000000"/>
                  </a:solidFill>
                </a:ln>
              </a:rPr>
              <a:t>(noun)</a:t>
            </a:r>
          </a:p>
        </p:txBody>
      </p:sp>
      <p:pic>
        <p:nvPicPr>
          <p:cNvPr id="9" name="Picture 8">
            <a:extLst>
              <a:ext uri="{FF2B5EF4-FFF2-40B4-BE49-F238E27FC236}">
                <a16:creationId xmlns:a16="http://schemas.microsoft.com/office/drawing/2014/main" id="{3C082AB3-FA9E-4D88-B691-B578AB077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387" y="1617865"/>
            <a:ext cx="6166417" cy="3433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858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3303</TotalTime>
  <Words>860</Words>
  <Application>Microsoft Office PowerPoint</Application>
  <PresentationFormat>Widescreen</PresentationFormat>
  <Paragraphs>101</Paragraphs>
  <Slides>20</Slides>
  <Notes>1</Notes>
  <HiddenSlides>1</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Andalus</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azizul.nk@gmail.com</dc:creator>
  <cp:lastModifiedBy>azizul.nk@gmail.com</cp:lastModifiedBy>
  <cp:revision>311</cp:revision>
  <dcterms:created xsi:type="dcterms:W3CDTF">2020-03-26T13:56:20Z</dcterms:created>
  <dcterms:modified xsi:type="dcterms:W3CDTF">2020-04-17T03:40:52Z</dcterms:modified>
</cp:coreProperties>
</file>