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8" r:id="rId3"/>
    <p:sldId id="257" r:id="rId4"/>
    <p:sldId id="261" r:id="rId5"/>
    <p:sldId id="260" r:id="rId6"/>
    <p:sldId id="262" r:id="rId7"/>
    <p:sldId id="265" r:id="rId8"/>
    <p:sldId id="267" r:id="rId9"/>
    <p:sldId id="274" r:id="rId10"/>
    <p:sldId id="266" r:id="rId11"/>
    <p:sldId id="276" r:id="rId12"/>
    <p:sldId id="275"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p:scale>
          <a:sx n="89" d="100"/>
          <a:sy n="89" d="100"/>
        </p:scale>
        <p:origin x="24" y="-2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47CA58-BD4E-4331-B145-CB4ACE7F593E}"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B55139-5579-44EA-A7A6-83F442ECFD58}" type="slidenum">
              <a:rPr lang="en-US" smtClean="0"/>
              <a:t>‹#›</a:t>
            </a:fld>
            <a:endParaRPr lang="en-US"/>
          </a:p>
        </p:txBody>
      </p:sp>
    </p:spTree>
    <p:extLst>
      <p:ext uri="{BB962C8B-B14F-4D97-AF65-F5344CB8AC3E}">
        <p14:creationId xmlns:p14="http://schemas.microsoft.com/office/powerpoint/2010/main" val="3355947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7CA58-BD4E-4331-B145-CB4ACE7F593E}"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B55139-5579-44EA-A7A6-83F442ECFD58}" type="slidenum">
              <a:rPr lang="en-US" smtClean="0"/>
              <a:t>‹#›</a:t>
            </a:fld>
            <a:endParaRPr lang="en-US"/>
          </a:p>
        </p:txBody>
      </p:sp>
    </p:spTree>
    <p:extLst>
      <p:ext uri="{BB962C8B-B14F-4D97-AF65-F5344CB8AC3E}">
        <p14:creationId xmlns:p14="http://schemas.microsoft.com/office/powerpoint/2010/main" val="880309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7CA58-BD4E-4331-B145-CB4ACE7F593E}"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B55139-5579-44EA-A7A6-83F442ECFD58}" type="slidenum">
              <a:rPr lang="en-US" smtClean="0"/>
              <a:t>‹#›</a:t>
            </a:fld>
            <a:endParaRPr lang="en-US"/>
          </a:p>
        </p:txBody>
      </p:sp>
    </p:spTree>
    <p:extLst>
      <p:ext uri="{BB962C8B-B14F-4D97-AF65-F5344CB8AC3E}">
        <p14:creationId xmlns:p14="http://schemas.microsoft.com/office/powerpoint/2010/main" val="131956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7CA58-BD4E-4331-B145-CB4ACE7F593E}"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B55139-5579-44EA-A7A6-83F442ECFD58}" type="slidenum">
              <a:rPr lang="en-US" smtClean="0"/>
              <a:t>‹#›</a:t>
            </a:fld>
            <a:endParaRPr lang="en-US"/>
          </a:p>
        </p:txBody>
      </p:sp>
    </p:spTree>
    <p:extLst>
      <p:ext uri="{BB962C8B-B14F-4D97-AF65-F5344CB8AC3E}">
        <p14:creationId xmlns:p14="http://schemas.microsoft.com/office/powerpoint/2010/main" val="4187376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47CA58-BD4E-4331-B145-CB4ACE7F593E}"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B55139-5579-44EA-A7A6-83F442ECFD58}" type="slidenum">
              <a:rPr lang="en-US" smtClean="0"/>
              <a:t>‹#›</a:t>
            </a:fld>
            <a:endParaRPr lang="en-US"/>
          </a:p>
        </p:txBody>
      </p:sp>
    </p:spTree>
    <p:extLst>
      <p:ext uri="{BB962C8B-B14F-4D97-AF65-F5344CB8AC3E}">
        <p14:creationId xmlns:p14="http://schemas.microsoft.com/office/powerpoint/2010/main" val="2739024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47CA58-BD4E-4331-B145-CB4ACE7F593E}"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B55139-5579-44EA-A7A6-83F442ECFD58}" type="slidenum">
              <a:rPr lang="en-US" smtClean="0"/>
              <a:t>‹#›</a:t>
            </a:fld>
            <a:endParaRPr lang="en-US"/>
          </a:p>
        </p:txBody>
      </p:sp>
    </p:spTree>
    <p:extLst>
      <p:ext uri="{BB962C8B-B14F-4D97-AF65-F5344CB8AC3E}">
        <p14:creationId xmlns:p14="http://schemas.microsoft.com/office/powerpoint/2010/main" val="3526191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47CA58-BD4E-4331-B145-CB4ACE7F593E}" type="datetimeFigureOut">
              <a:rPr lang="en-US" smtClean="0"/>
              <a:t>4/16/2020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B55139-5579-44EA-A7A6-83F442ECFD58}" type="slidenum">
              <a:rPr lang="en-US" smtClean="0"/>
              <a:t>‹#›</a:t>
            </a:fld>
            <a:endParaRPr lang="en-US"/>
          </a:p>
        </p:txBody>
      </p:sp>
    </p:spTree>
    <p:extLst>
      <p:ext uri="{BB962C8B-B14F-4D97-AF65-F5344CB8AC3E}">
        <p14:creationId xmlns:p14="http://schemas.microsoft.com/office/powerpoint/2010/main" val="3343896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47CA58-BD4E-4331-B145-CB4ACE7F593E}" type="datetimeFigureOut">
              <a:rPr lang="en-US" smtClean="0"/>
              <a:t>4/16/2020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B55139-5579-44EA-A7A6-83F442ECFD58}" type="slidenum">
              <a:rPr lang="en-US" smtClean="0"/>
              <a:t>‹#›</a:t>
            </a:fld>
            <a:endParaRPr lang="en-US"/>
          </a:p>
        </p:txBody>
      </p:sp>
    </p:spTree>
    <p:extLst>
      <p:ext uri="{BB962C8B-B14F-4D97-AF65-F5344CB8AC3E}">
        <p14:creationId xmlns:p14="http://schemas.microsoft.com/office/powerpoint/2010/main" val="1587798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7CA58-BD4E-4331-B145-CB4ACE7F593E}" type="datetimeFigureOut">
              <a:rPr lang="en-US" smtClean="0"/>
              <a:t>4/16/2020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B55139-5579-44EA-A7A6-83F442ECFD58}" type="slidenum">
              <a:rPr lang="en-US" smtClean="0"/>
              <a:t>‹#›</a:t>
            </a:fld>
            <a:endParaRPr lang="en-US"/>
          </a:p>
        </p:txBody>
      </p:sp>
    </p:spTree>
    <p:extLst>
      <p:ext uri="{BB962C8B-B14F-4D97-AF65-F5344CB8AC3E}">
        <p14:creationId xmlns:p14="http://schemas.microsoft.com/office/powerpoint/2010/main" val="3080706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47CA58-BD4E-4331-B145-CB4ACE7F593E}"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B55139-5579-44EA-A7A6-83F442ECFD58}" type="slidenum">
              <a:rPr lang="en-US" smtClean="0"/>
              <a:t>‹#›</a:t>
            </a:fld>
            <a:endParaRPr lang="en-US"/>
          </a:p>
        </p:txBody>
      </p:sp>
    </p:spTree>
    <p:extLst>
      <p:ext uri="{BB962C8B-B14F-4D97-AF65-F5344CB8AC3E}">
        <p14:creationId xmlns:p14="http://schemas.microsoft.com/office/powerpoint/2010/main" val="3786934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47CA58-BD4E-4331-B145-CB4ACE7F593E}"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B55139-5579-44EA-A7A6-83F442ECFD58}" type="slidenum">
              <a:rPr lang="en-US" smtClean="0"/>
              <a:t>‹#›</a:t>
            </a:fld>
            <a:endParaRPr lang="en-US"/>
          </a:p>
        </p:txBody>
      </p:sp>
    </p:spTree>
    <p:extLst>
      <p:ext uri="{BB962C8B-B14F-4D97-AF65-F5344CB8AC3E}">
        <p14:creationId xmlns:p14="http://schemas.microsoft.com/office/powerpoint/2010/main" val="3573607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7CA58-BD4E-4331-B145-CB4ACE7F593E}" type="datetimeFigureOut">
              <a:rPr lang="en-US" smtClean="0"/>
              <a:t>4/16/2020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55139-5579-44EA-A7A6-83F442ECFD58}" type="slidenum">
              <a:rPr lang="en-US" smtClean="0"/>
              <a:t>‹#›</a:t>
            </a:fld>
            <a:endParaRPr lang="en-US"/>
          </a:p>
        </p:txBody>
      </p:sp>
    </p:spTree>
    <p:extLst>
      <p:ext uri="{BB962C8B-B14F-4D97-AF65-F5344CB8AC3E}">
        <p14:creationId xmlns:p14="http://schemas.microsoft.com/office/powerpoint/2010/main" val="3480687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3.gif"/></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929" y="0"/>
            <a:ext cx="12182753" cy="6858000"/>
            <a:chOff x="14929" y="0"/>
            <a:chExt cx="12182753" cy="6858000"/>
          </a:xfrm>
        </p:grpSpPr>
        <p:sp>
          <p:nvSpPr>
            <p:cNvPr id="2" name="TextBox 1"/>
            <p:cNvSpPr txBox="1"/>
            <p:nvPr/>
          </p:nvSpPr>
          <p:spPr>
            <a:xfrm>
              <a:off x="2957164" y="189466"/>
              <a:ext cx="6277671" cy="1862048"/>
            </a:xfrm>
            <a:prstGeom prst="rect">
              <a:avLst/>
            </a:prstGeom>
            <a:solidFill>
              <a:schemeClr val="accent5">
                <a:lumMod val="60000"/>
                <a:lumOff val="40000"/>
              </a:schemeClr>
            </a:solidFill>
            <a:effectLst>
              <a:innerShdw blurRad="63500" dist="50800" dir="5400000">
                <a:prstClr val="black">
                  <a:alpha val="50000"/>
                </a:prstClr>
              </a:innerShdw>
            </a:effectLst>
            <a:scene3d>
              <a:camera prst="perspectiveRelaxedModerately"/>
              <a:lightRig rig="threePt" dir="t"/>
            </a:scene3d>
            <a:sp3d>
              <a:bevelT prst="slope"/>
            </a:sp3d>
          </p:spPr>
          <p:txBody>
            <a:bodyPr wrap="square" rtlCol="0">
              <a:spAutoFit/>
            </a:bodyPr>
            <a:lstStyle/>
            <a:p>
              <a:pPr algn="ctr"/>
              <a:r>
                <a:rPr lang="ar-SA" sz="11500" b="1" dirty="0" smtClean="0">
                  <a:solidFill>
                    <a:srgbClr val="FF0000"/>
                  </a:solidFill>
                  <a:effectLst>
                    <a:outerShdw blurRad="38100" dist="38100" dir="2700000" algn="tl">
                      <a:srgbClr val="000000">
                        <a:alpha val="43137"/>
                      </a:srgbClr>
                    </a:outerShdw>
                  </a:effectLst>
                </a:rPr>
                <a:t>اهلا و سهلا</a:t>
              </a:r>
            </a:p>
          </p:txBody>
        </p:sp>
        <p:sp>
          <p:nvSpPr>
            <p:cNvPr id="3" name="TextBox 2"/>
            <p:cNvSpPr txBox="1"/>
            <p:nvPr/>
          </p:nvSpPr>
          <p:spPr>
            <a:xfrm>
              <a:off x="1478582" y="2240980"/>
              <a:ext cx="9100781" cy="3046988"/>
            </a:xfrm>
            <a:prstGeom prst="rect">
              <a:avLst/>
            </a:prstGeom>
            <a:noFill/>
          </p:spPr>
          <p:txBody>
            <a:bodyPr wrap="square" rtlCol="0">
              <a:spAutoFit/>
            </a:bodyPr>
            <a:lstStyle/>
            <a:p>
              <a:pPr algn="ctr"/>
              <a:r>
                <a:rPr lang="ar-SA" sz="4800" b="1" dirty="0" smtClean="0"/>
                <a:t>محمد عريف الدين</a:t>
              </a:r>
            </a:p>
            <a:p>
              <a:pPr algn="ctr"/>
              <a:r>
                <a:rPr lang="ar-SA" sz="4800" dirty="0" smtClean="0"/>
                <a:t>المعلم </a:t>
              </a:r>
            </a:p>
            <a:p>
              <a:pPr algn="ctr"/>
              <a:r>
                <a:rPr lang="ar-SA" sz="4800" dirty="0" smtClean="0"/>
                <a:t>المدرسة العالم ببختيار فارا صارفير اوليا</a:t>
              </a:r>
            </a:p>
            <a:p>
              <a:pPr algn="ctr"/>
              <a:r>
                <a:rPr lang="ar-SA" sz="4800" dirty="0" smtClean="0"/>
                <a:t>انوارا - جاتجام</a:t>
              </a:r>
              <a:endParaRPr lang="en-US" sz="4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4835" y="0"/>
              <a:ext cx="2962847" cy="6858000"/>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4929" y="0"/>
              <a:ext cx="2942235" cy="6858000"/>
            </a:xfrm>
            <a:prstGeom prst="rect">
              <a:avLst/>
            </a:prstGeom>
          </p:spPr>
        </p:pic>
      </p:grpSp>
    </p:spTree>
    <p:extLst>
      <p:ext uri="{BB962C8B-B14F-4D97-AF65-F5344CB8AC3E}">
        <p14:creationId xmlns:p14="http://schemas.microsoft.com/office/powerpoint/2010/main" val="20878122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 y="1"/>
            <a:ext cx="12192006" cy="6844611"/>
            <a:chOff x="-3" y="1"/>
            <a:chExt cx="12192006" cy="6844611"/>
          </a:xfrm>
        </p:grpSpPr>
        <p:sp>
          <p:nvSpPr>
            <p:cNvPr id="2" name="TextBox 1"/>
            <p:cNvSpPr txBox="1"/>
            <p:nvPr/>
          </p:nvSpPr>
          <p:spPr>
            <a:xfrm>
              <a:off x="2408582" y="2513654"/>
              <a:ext cx="7374836" cy="2123658"/>
            </a:xfrm>
            <a:prstGeom prst="rect">
              <a:avLst/>
            </a:prstGeom>
            <a:noFill/>
          </p:spPr>
          <p:txBody>
            <a:bodyPr wrap="square" rtlCol="0">
              <a:spAutoFit/>
            </a:bodyPr>
            <a:lstStyle/>
            <a:p>
              <a:r>
                <a:rPr lang="bn-BD" sz="4400" dirty="0" smtClean="0">
                  <a:latin typeface="NikoshBAN" panose="02000000000000000000" pitchFamily="2" charset="0"/>
                  <a:cs typeface="NikoshBAN" panose="02000000000000000000" pitchFamily="2" charset="0"/>
                </a:rPr>
                <a:t>১)</a:t>
              </a:r>
              <a:r>
                <a:rPr lang="bn-BD" sz="4400" dirty="0" smtClean="0"/>
                <a:t> </a:t>
              </a:r>
              <a:r>
                <a:rPr lang="ar-SA" sz="4400" b="1" dirty="0"/>
                <a:t>فعل</a:t>
              </a:r>
              <a:r>
                <a:rPr lang="bn-BD" sz="4400" dirty="0" smtClean="0"/>
                <a:t>  </a:t>
              </a:r>
              <a:r>
                <a:rPr lang="en-US" sz="4400" dirty="0" err="1" smtClean="0">
                  <a:latin typeface="NikoshBAN" panose="02000000000000000000" pitchFamily="2" charset="0"/>
                  <a:cs typeface="NikoshBAN" panose="02000000000000000000" pitchFamily="2" charset="0"/>
                </a:rPr>
                <a:t>এর</a:t>
              </a:r>
              <a:r>
                <a:rPr lang="en-US" sz="4400" dirty="0" smtClean="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সংজ্ঞা</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লেখ</a:t>
              </a:r>
              <a:r>
                <a:rPr lang="en-US" sz="4400" dirty="0">
                  <a:latin typeface="NikoshBAN" panose="02000000000000000000" pitchFamily="2" charset="0"/>
                  <a:cs typeface="NikoshBAN" panose="02000000000000000000" pitchFamily="2" charset="0"/>
                </a:rPr>
                <a:t> </a:t>
              </a:r>
              <a:r>
                <a:rPr lang="en-US" sz="4400" dirty="0" smtClean="0">
                  <a:latin typeface="NikoshBAN" panose="02000000000000000000" pitchFamily="2" charset="0"/>
                  <a:cs typeface="NikoshBAN" panose="02000000000000000000" pitchFamily="2" charset="0"/>
                </a:rPr>
                <a:t>।</a:t>
              </a:r>
              <a:endParaRPr lang="bn-BD" sz="4400" dirty="0">
                <a:latin typeface="NikoshBAN" panose="02000000000000000000" pitchFamily="2" charset="0"/>
                <a:cs typeface="NikoshBAN" panose="02000000000000000000" pitchFamily="2" charset="0"/>
              </a:endParaRPr>
            </a:p>
            <a:p>
              <a:r>
                <a:rPr lang="bn-BD" sz="4400" dirty="0" smtClean="0">
                  <a:latin typeface="NikoshBAN" panose="02000000000000000000" pitchFamily="2" charset="0"/>
                  <a:cs typeface="NikoshBAN" panose="02000000000000000000" pitchFamily="2" charset="0"/>
                </a:rPr>
                <a:t>২) </a:t>
              </a:r>
              <a:r>
                <a:rPr lang="en-GB" sz="4400" dirty="0" err="1" smtClean="0">
                  <a:latin typeface="NikoshBAN" panose="02000000000000000000" pitchFamily="2" charset="0"/>
                  <a:cs typeface="NikoshBAN" panose="02000000000000000000" pitchFamily="2" charset="0"/>
                </a:rPr>
                <a:t>পাঠ্যপুস্তকে</a:t>
              </a:r>
              <a:r>
                <a:rPr lang="en-GB" sz="4400" dirty="0" smtClean="0">
                  <a:latin typeface="NikoshBAN" panose="02000000000000000000" pitchFamily="2" charset="0"/>
                  <a:cs typeface="NikoshBAN" panose="02000000000000000000" pitchFamily="2" charset="0"/>
                </a:rPr>
                <a:t> </a:t>
              </a:r>
              <a:r>
                <a:rPr lang="en-GB" sz="4400" dirty="0" err="1" smtClean="0">
                  <a:latin typeface="NikoshBAN" panose="02000000000000000000" pitchFamily="2" charset="0"/>
                  <a:cs typeface="NikoshBAN" panose="02000000000000000000" pitchFamily="2" charset="0"/>
                </a:rPr>
                <a:t>উল্লেখ</a:t>
              </a:r>
              <a:r>
                <a:rPr lang="en-GB" sz="4400" dirty="0" smtClean="0">
                  <a:latin typeface="NikoshBAN" panose="02000000000000000000" pitchFamily="2" charset="0"/>
                  <a:cs typeface="NikoshBAN" panose="02000000000000000000" pitchFamily="2" charset="0"/>
                </a:rPr>
                <a:t> </a:t>
              </a:r>
              <a:r>
                <a:rPr lang="en-GB" sz="4400" dirty="0" err="1" smtClean="0">
                  <a:latin typeface="NikoshBAN" panose="02000000000000000000" pitchFamily="2" charset="0"/>
                  <a:cs typeface="NikoshBAN" panose="02000000000000000000" pitchFamily="2" charset="0"/>
                </a:rPr>
                <a:t>নেই</a:t>
              </a:r>
              <a:r>
                <a:rPr lang="en-GB" sz="4400" dirty="0" smtClean="0">
                  <a:latin typeface="NikoshBAN" panose="02000000000000000000" pitchFamily="2" charset="0"/>
                  <a:cs typeface="NikoshBAN" panose="02000000000000000000" pitchFamily="2" charset="0"/>
                </a:rPr>
                <a:t> </a:t>
              </a:r>
              <a:r>
                <a:rPr lang="en-GB" sz="4400" dirty="0" err="1" smtClean="0">
                  <a:latin typeface="NikoshBAN" panose="02000000000000000000" pitchFamily="2" charset="0"/>
                  <a:cs typeface="NikoshBAN" panose="02000000000000000000" pitchFamily="2" charset="0"/>
                </a:rPr>
                <a:t>এমন</a:t>
              </a:r>
              <a:r>
                <a:rPr lang="en-GB" sz="4400" dirty="0" smtClean="0">
                  <a:latin typeface="NikoshBAN" panose="02000000000000000000" pitchFamily="2" charset="0"/>
                  <a:cs typeface="NikoshBAN" panose="02000000000000000000" pitchFamily="2" charset="0"/>
                </a:rPr>
                <a:t> </a:t>
              </a:r>
              <a:r>
                <a:rPr lang="en-GB" sz="4400" dirty="0" err="1" smtClean="0">
                  <a:latin typeface="NikoshBAN" panose="02000000000000000000" pitchFamily="2" charset="0"/>
                  <a:cs typeface="NikoshBAN" panose="02000000000000000000" pitchFamily="2" charset="0"/>
                </a:rPr>
                <a:t>পাঁচটি</a:t>
              </a:r>
              <a:r>
                <a:rPr lang="en-GB" sz="4400" dirty="0" smtClean="0">
                  <a:latin typeface="NikoshBAN" panose="02000000000000000000" pitchFamily="2" charset="0"/>
                  <a:cs typeface="NikoshBAN" panose="02000000000000000000" pitchFamily="2" charset="0"/>
                </a:rPr>
                <a:t> </a:t>
              </a:r>
              <a:r>
                <a:rPr lang="ar-SA" sz="4400" b="1" dirty="0"/>
                <a:t>فعل</a:t>
              </a:r>
              <a:r>
                <a:rPr lang="en-GB" sz="4400" dirty="0" smtClean="0">
                  <a:latin typeface="NikoshBAN" panose="02000000000000000000" pitchFamily="2" charset="0"/>
                  <a:cs typeface="NikoshBAN" panose="02000000000000000000" pitchFamily="2" charset="0"/>
                </a:rPr>
                <a:t>  </a:t>
              </a:r>
              <a:r>
                <a:rPr lang="en-GB" sz="4400" dirty="0" err="1" smtClean="0">
                  <a:latin typeface="NikoshBAN" panose="02000000000000000000" pitchFamily="2" charset="0"/>
                  <a:cs typeface="NikoshBAN" panose="02000000000000000000" pitchFamily="2" charset="0"/>
                </a:rPr>
                <a:t>তোমার</a:t>
              </a:r>
              <a:r>
                <a:rPr lang="en-GB" sz="4400" dirty="0" smtClean="0">
                  <a:latin typeface="NikoshBAN" panose="02000000000000000000" pitchFamily="2" charset="0"/>
                  <a:cs typeface="NikoshBAN" panose="02000000000000000000" pitchFamily="2" charset="0"/>
                </a:rPr>
                <a:t> </a:t>
              </a:r>
              <a:r>
                <a:rPr lang="en-GB" sz="4400" dirty="0" err="1" smtClean="0">
                  <a:latin typeface="NikoshBAN" panose="02000000000000000000" pitchFamily="2" charset="0"/>
                  <a:cs typeface="NikoshBAN" panose="02000000000000000000" pitchFamily="2" charset="0"/>
                </a:rPr>
                <a:t>খাতায়</a:t>
              </a:r>
              <a:r>
                <a:rPr lang="en-GB" sz="4400" dirty="0" smtClean="0">
                  <a:latin typeface="NikoshBAN" panose="02000000000000000000" pitchFamily="2" charset="0"/>
                  <a:cs typeface="NikoshBAN" panose="02000000000000000000" pitchFamily="2" charset="0"/>
                </a:rPr>
                <a:t> </a:t>
              </a:r>
              <a:r>
                <a:rPr lang="en-GB" sz="4400" dirty="0" err="1" smtClean="0">
                  <a:latin typeface="NikoshBAN" panose="02000000000000000000" pitchFamily="2" charset="0"/>
                  <a:cs typeface="NikoshBAN" panose="02000000000000000000" pitchFamily="2" charset="0"/>
                </a:rPr>
                <a:t>লেখ</a:t>
              </a:r>
              <a:r>
                <a:rPr lang="en-GB" sz="4400" dirty="0" smtClean="0">
                  <a:latin typeface="NikoshBAN" panose="02000000000000000000" pitchFamily="2" charset="0"/>
                  <a:cs typeface="NikoshBAN" panose="02000000000000000000" pitchFamily="2" charset="0"/>
                </a:rPr>
                <a:t>।</a:t>
              </a:r>
              <a:r>
                <a:rPr lang="bn-BD" sz="4400" dirty="0" smtClean="0">
                  <a:latin typeface="NikoshBAN" panose="02000000000000000000" pitchFamily="2" charset="0"/>
                  <a:cs typeface="NikoshBAN" panose="02000000000000000000" pitchFamily="2" charset="0"/>
                </a:rPr>
                <a:t> </a:t>
              </a:r>
              <a:r>
                <a:rPr lang="en-US" sz="440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p:txBody>
        </p:sp>
        <p:sp>
          <p:nvSpPr>
            <p:cNvPr id="3" name="Rectangle 2"/>
            <p:cNvSpPr/>
            <p:nvPr/>
          </p:nvSpPr>
          <p:spPr>
            <a:xfrm>
              <a:off x="4140977" y="553890"/>
              <a:ext cx="3910045" cy="1323439"/>
            </a:xfrm>
            <a:prstGeom prst="rect">
              <a:avLst/>
            </a:prstGeom>
            <a:solidFill>
              <a:schemeClr val="accent2">
                <a:lumMod val="40000"/>
                <a:lumOff val="60000"/>
              </a:schemeClr>
            </a:solidFill>
            <a:ln w="76200">
              <a:solidFill>
                <a:srgbClr val="FFC000"/>
              </a:solidFill>
            </a:ln>
            <a:scene3d>
              <a:camera prst="orthographicFront"/>
              <a:lightRig rig="threePt" dir="t"/>
            </a:scene3d>
            <a:sp3d>
              <a:bevelT prst="angle"/>
            </a:sp3d>
          </p:spPr>
          <p:txBody>
            <a:bodyPr wrap="none">
              <a:spAutoFit/>
            </a:bodyPr>
            <a:lstStyle/>
            <a:p>
              <a:r>
                <a:rPr lang="en-US" sz="8000" b="1" u="sng" dirty="0" err="1" smtClean="0">
                  <a:solidFill>
                    <a:srgbClr val="FFFF00"/>
                  </a:solidFill>
                  <a:effectLst>
                    <a:outerShdw blurRad="38100" dist="38100" dir="2700000" algn="tl">
                      <a:srgbClr val="000000">
                        <a:alpha val="43137"/>
                      </a:srgbClr>
                    </a:outerShdw>
                  </a:effectLst>
                  <a:latin typeface="NikoshBAN" pitchFamily="2" charset="0"/>
                  <a:cs typeface="NikoshBAN" pitchFamily="2" charset="0"/>
                </a:rPr>
                <a:t>একক</a:t>
              </a:r>
              <a:r>
                <a:rPr lang="en-US" sz="8000" b="1" u="sng" dirty="0" smtClean="0">
                  <a:solidFill>
                    <a:srgbClr val="FFFF00"/>
                  </a:solidFill>
                  <a:effectLst>
                    <a:outerShdw blurRad="38100" dist="38100" dir="2700000" algn="tl">
                      <a:srgbClr val="000000">
                        <a:alpha val="43137"/>
                      </a:srgbClr>
                    </a:outerShdw>
                  </a:effectLst>
                  <a:latin typeface="NikoshBAN" pitchFamily="2" charset="0"/>
                  <a:cs typeface="NikoshBAN" pitchFamily="2" charset="0"/>
                </a:rPr>
                <a:t> </a:t>
              </a:r>
              <a:r>
                <a:rPr lang="en-US" sz="8000" b="1" u="sng" dirty="0" err="1" smtClean="0">
                  <a:solidFill>
                    <a:srgbClr val="FFFF00"/>
                  </a:solidFill>
                  <a:effectLst>
                    <a:outerShdw blurRad="38100" dist="38100" dir="2700000" algn="tl">
                      <a:srgbClr val="000000">
                        <a:alpha val="43137"/>
                      </a:srgbClr>
                    </a:outerShdw>
                  </a:effectLst>
                  <a:latin typeface="NikoshBAN" pitchFamily="2" charset="0"/>
                  <a:cs typeface="NikoshBAN" pitchFamily="2" charset="0"/>
                </a:rPr>
                <a:t>কাজ</a:t>
              </a:r>
              <a:r>
                <a:rPr lang="en-US" sz="8000" b="1" u="sng" dirty="0" smtClean="0">
                  <a:solidFill>
                    <a:srgbClr val="FFFF00"/>
                  </a:solidFill>
                  <a:effectLst>
                    <a:outerShdw blurRad="38100" dist="38100" dir="2700000" algn="tl">
                      <a:srgbClr val="000000">
                        <a:alpha val="43137"/>
                      </a:srgbClr>
                    </a:outerShdw>
                  </a:effectLst>
                  <a:latin typeface="NikoshBAN" pitchFamily="2" charset="0"/>
                  <a:cs typeface="NikoshBAN" pitchFamily="2" charset="0"/>
                </a:rPr>
                <a:t> </a:t>
              </a:r>
              <a:endParaRPr lang="en-US" sz="8000" u="sng" dirty="0">
                <a:solidFill>
                  <a:srgbClr val="FFFF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226364" y="105265"/>
              <a:ext cx="1783933" cy="1978767"/>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1702" y="105264"/>
              <a:ext cx="1783933" cy="197876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8533" y="-18532"/>
              <a:ext cx="2189299" cy="222636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flipV="1">
              <a:off x="9984169" y="-18532"/>
              <a:ext cx="2189302" cy="222636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9975169" y="4627780"/>
              <a:ext cx="2207298" cy="222636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flipV="1">
              <a:off x="9532" y="4627777"/>
              <a:ext cx="2207297" cy="2226367"/>
            </a:xfrm>
            <a:prstGeom prst="rect">
              <a:avLst/>
            </a:prstGeom>
          </p:spPr>
        </p:pic>
      </p:grpSp>
    </p:spTree>
    <p:extLst>
      <p:ext uri="{BB962C8B-B14F-4D97-AF65-F5344CB8AC3E}">
        <p14:creationId xmlns:p14="http://schemas.microsoft.com/office/powerpoint/2010/main" val="2041238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6319" y="222412"/>
            <a:ext cx="3999362" cy="707886"/>
          </a:xfrm>
          <a:prstGeom prst="rect">
            <a:avLst/>
          </a:prstGeom>
        </p:spPr>
        <p:txBody>
          <a:bodyPr wrap="square">
            <a:spAutoFit/>
          </a:bodyPr>
          <a:lstStyle/>
          <a:p>
            <a:pPr algn="ctr"/>
            <a:r>
              <a:rPr lang="ar-SA" sz="4000" b="1" dirty="0" smtClean="0">
                <a:effectLst>
                  <a:outerShdw blurRad="38100" dist="38100" dir="2700000" algn="tl">
                    <a:srgbClr val="000000">
                      <a:alpha val="43137"/>
                    </a:srgbClr>
                  </a:outerShdw>
                </a:effectLst>
              </a:rPr>
              <a:t>الحرف</a:t>
            </a:r>
            <a:r>
              <a:rPr lang="en-GB" sz="4000" b="1" dirty="0" smtClean="0">
                <a:effectLst>
                  <a:outerShdw blurRad="38100" dist="38100" dir="2700000" algn="tl">
                    <a:srgbClr val="000000">
                      <a:alpha val="43137"/>
                    </a:srgbClr>
                  </a:outerShdw>
                </a:effectLst>
              </a:rPr>
              <a:t> </a:t>
            </a:r>
            <a:r>
              <a:rPr lang="bn-BD" sz="4000" b="1" u="sng" dirty="0" smtClean="0">
                <a:solidFill>
                  <a:srgbClr val="00B050"/>
                </a:solidFill>
              </a:rPr>
              <a:t> </a:t>
            </a:r>
            <a:r>
              <a:rPr lang="bn-BD" sz="4000" b="1" u="sng" dirty="0" smtClean="0">
                <a:solidFill>
                  <a:srgbClr val="00B050"/>
                </a:solidFill>
                <a:latin typeface="NikoshBAN" pitchFamily="2" charset="0"/>
                <a:cs typeface="NikoshBAN" pitchFamily="2" charset="0"/>
              </a:rPr>
              <a:t>এর সংজ্ঞা </a:t>
            </a:r>
            <a:endParaRPr lang="en-US" sz="4000" u="sng" dirty="0">
              <a:solidFill>
                <a:srgbClr val="00B050"/>
              </a:solidFill>
            </a:endParaRPr>
          </a:p>
        </p:txBody>
      </p:sp>
      <p:sp>
        <p:nvSpPr>
          <p:cNvPr id="3" name="Rectangle 2"/>
          <p:cNvSpPr/>
          <p:nvPr/>
        </p:nvSpPr>
        <p:spPr>
          <a:xfrm>
            <a:off x="8726368" y="3375394"/>
            <a:ext cx="2398643" cy="646331"/>
          </a:xfrm>
          <a:prstGeom prst="rect">
            <a:avLst/>
          </a:prstGeom>
        </p:spPr>
        <p:txBody>
          <a:bodyPr wrap="square">
            <a:spAutoFit/>
          </a:bodyPr>
          <a:lstStyle/>
          <a:p>
            <a:pPr algn="ctr"/>
            <a:r>
              <a:rPr lang="en-GB" sz="3600" b="1" dirty="0" err="1" smtClean="0">
                <a:latin typeface="NikoshBAN" panose="02000000000000000000" pitchFamily="2" charset="0"/>
                <a:cs typeface="NikoshBAN" panose="02000000000000000000" pitchFamily="2" charset="0"/>
              </a:rPr>
              <a:t>ঢাকা</a:t>
            </a:r>
            <a:r>
              <a:rPr lang="en-GB" sz="3600" b="1" dirty="0" smtClean="0">
                <a:latin typeface="NikoshBAN" panose="02000000000000000000" pitchFamily="2" charset="0"/>
                <a:cs typeface="NikoshBAN" panose="02000000000000000000" pitchFamily="2" charset="0"/>
              </a:rPr>
              <a:t> </a:t>
            </a:r>
            <a:r>
              <a:rPr lang="en-GB" sz="3600" b="1" dirty="0" err="1" smtClean="0">
                <a:latin typeface="NikoshBAN" panose="02000000000000000000" pitchFamily="2" charset="0"/>
                <a:cs typeface="NikoshBAN" panose="02000000000000000000" pitchFamily="2" charset="0"/>
              </a:rPr>
              <a:t>শহর</a:t>
            </a:r>
            <a:r>
              <a:rPr lang="en-GB" sz="3600" b="1" dirty="0" smtClean="0">
                <a:latin typeface="NikoshBAN" panose="02000000000000000000" pitchFamily="2" charset="0"/>
                <a:cs typeface="NikoshBAN" panose="02000000000000000000" pitchFamily="2" charset="0"/>
              </a:rPr>
              <a:t>  </a:t>
            </a:r>
            <a:r>
              <a:rPr lang="en-US" sz="3600" b="1" dirty="0" smtClean="0">
                <a:latin typeface="NikoshBAN" panose="02000000000000000000" pitchFamily="2" charset="0"/>
                <a:cs typeface="NikoshBAN" panose="02000000000000000000" pitchFamily="2" charset="0"/>
              </a:rPr>
              <a:t> </a:t>
            </a:r>
            <a:endParaRPr lang="en-US" sz="3600" dirty="0">
              <a:solidFill>
                <a:srgbClr val="002060"/>
              </a:solidFill>
            </a:endParaRPr>
          </a:p>
        </p:txBody>
      </p:sp>
      <p:sp>
        <p:nvSpPr>
          <p:cNvPr id="4" name="Rectangle 3"/>
          <p:cNvSpPr/>
          <p:nvPr/>
        </p:nvSpPr>
        <p:spPr>
          <a:xfrm>
            <a:off x="915252" y="3375395"/>
            <a:ext cx="2060620" cy="646331"/>
          </a:xfrm>
          <a:prstGeom prst="rect">
            <a:avLst/>
          </a:prstGeom>
        </p:spPr>
        <p:txBody>
          <a:bodyPr wrap="square">
            <a:spAutoFit/>
          </a:bodyPr>
          <a:lstStyle/>
          <a:p>
            <a:r>
              <a:rPr lang="en-GB" sz="3600" b="1" dirty="0" err="1" smtClean="0">
                <a:latin typeface="NikoshBAN" panose="02000000000000000000" pitchFamily="2" charset="0"/>
                <a:cs typeface="NikoshBAN" panose="02000000000000000000" pitchFamily="2" charset="0"/>
              </a:rPr>
              <a:t>চট্টগ্রাম</a:t>
            </a:r>
            <a:r>
              <a:rPr lang="en-GB" sz="3600" b="1" dirty="0" smtClean="0">
                <a:latin typeface="NikoshBAN" panose="02000000000000000000" pitchFamily="2" charset="0"/>
                <a:cs typeface="NikoshBAN" panose="02000000000000000000" pitchFamily="2" charset="0"/>
              </a:rPr>
              <a:t> </a:t>
            </a:r>
            <a:r>
              <a:rPr lang="en-GB" sz="3600" b="1" dirty="0" err="1" smtClean="0">
                <a:latin typeface="NikoshBAN" panose="02000000000000000000" pitchFamily="2" charset="0"/>
                <a:cs typeface="NikoshBAN" panose="02000000000000000000" pitchFamily="2" charset="0"/>
              </a:rPr>
              <a:t>শহর</a:t>
            </a:r>
            <a:r>
              <a:rPr lang="en-GB" sz="3600" b="1" dirty="0" smtClean="0">
                <a:latin typeface="NikoshBAN" panose="02000000000000000000" pitchFamily="2" charset="0"/>
                <a:cs typeface="NikoshBAN" panose="02000000000000000000" pitchFamily="2" charset="0"/>
              </a:rPr>
              <a:t> </a:t>
            </a:r>
            <a:endParaRPr lang="en-US" sz="3600" dirty="0">
              <a:solidFill>
                <a:srgbClr val="002060"/>
              </a:solidFill>
              <a:latin typeface="NikoshBAN" panose="02000000000000000000" pitchFamily="2" charset="0"/>
              <a:cs typeface="NikoshBAN" panose="02000000000000000000" pitchFamily="2" charset="0"/>
            </a:endParaRPr>
          </a:p>
        </p:txBody>
      </p:sp>
      <p:sp>
        <p:nvSpPr>
          <p:cNvPr id="5" name="Rectangle 4"/>
          <p:cNvSpPr/>
          <p:nvPr/>
        </p:nvSpPr>
        <p:spPr>
          <a:xfrm>
            <a:off x="783770" y="1040958"/>
            <a:ext cx="10659293" cy="707886"/>
          </a:xfrm>
          <a:prstGeom prst="rect">
            <a:avLst/>
          </a:prstGeom>
        </p:spPr>
        <p:txBody>
          <a:bodyPr wrap="square">
            <a:spAutoFit/>
          </a:bodyPr>
          <a:lstStyle/>
          <a:p>
            <a:pPr algn="ctr"/>
            <a:r>
              <a:rPr lang="ar-SA" sz="4000" b="1" dirty="0" smtClean="0">
                <a:effectLst>
                  <a:outerShdw blurRad="38100" dist="38100" dir="2700000" algn="tl">
                    <a:srgbClr val="000000">
                      <a:alpha val="43137"/>
                    </a:srgbClr>
                  </a:outerShdw>
                </a:effectLst>
              </a:rPr>
              <a:t>الحرف</a:t>
            </a:r>
            <a:r>
              <a:rPr lang="ar-SA" sz="3600" b="1" dirty="0" smtClean="0"/>
              <a:t> كلمةٌ لاتدل على معنىً فى نفسها بل تدل </a:t>
            </a:r>
            <a:r>
              <a:rPr lang="ar-SA" sz="3600" b="1" dirty="0"/>
              <a:t>على معنىً فى </a:t>
            </a:r>
            <a:r>
              <a:rPr lang="ar-SA" sz="3600" b="1" dirty="0" smtClean="0"/>
              <a:t>غيرها </a:t>
            </a:r>
            <a:r>
              <a:rPr lang="ar-SA" sz="3600" b="1" dirty="0"/>
              <a:t>ـ</a:t>
            </a:r>
            <a:endParaRPr lang="ar-SA" sz="3600" dirty="0"/>
          </a:p>
        </p:txBody>
      </p:sp>
      <p:sp>
        <p:nvSpPr>
          <p:cNvPr id="6" name="Rectangle 5"/>
          <p:cNvSpPr/>
          <p:nvPr/>
        </p:nvSpPr>
        <p:spPr>
          <a:xfrm>
            <a:off x="783770" y="1897367"/>
            <a:ext cx="10659293" cy="1200329"/>
          </a:xfrm>
          <a:prstGeom prst="rect">
            <a:avLst/>
          </a:prstGeom>
        </p:spPr>
        <p:txBody>
          <a:bodyPr wrap="square">
            <a:spAutoFit/>
          </a:bodyPr>
          <a:lstStyle/>
          <a:p>
            <a:r>
              <a:rPr lang="en-US" sz="3600" dirty="0" err="1" smtClean="0">
                <a:latin typeface="NikoshBAN" panose="02000000000000000000" pitchFamily="2" charset="0"/>
                <a:cs typeface="NikoshBAN" panose="02000000000000000000" pitchFamily="2" charset="0"/>
              </a:rPr>
              <a:t>অর্থা</a:t>
            </a:r>
            <a:r>
              <a:rPr lang="en-US" sz="3600" dirty="0" smtClean="0">
                <a:latin typeface="NikoshBAN" panose="02000000000000000000" pitchFamily="2" charset="0"/>
                <a:cs typeface="NikoshBAN" panose="02000000000000000000" pitchFamily="2" charset="0"/>
              </a:rPr>
              <a:t>ৎ- </a:t>
            </a:r>
            <a:r>
              <a:rPr lang="ar-SA" sz="3600" b="1" dirty="0" smtClean="0"/>
              <a:t>حرف</a:t>
            </a:r>
            <a:r>
              <a:rPr lang="en-US" sz="3600" dirty="0" smtClean="0">
                <a:latin typeface="NikoshBAN" panose="02000000000000000000" pitchFamily="2" charset="0"/>
                <a:cs typeface="NikoshBAN" panose="02000000000000000000" pitchFamily="2" charset="0"/>
              </a:rPr>
              <a:t> </a:t>
            </a:r>
            <a:r>
              <a:rPr lang="ar-SA"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এমন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একটি</a:t>
            </a:r>
            <a:r>
              <a:rPr lang="ar-SA" sz="3600" b="1" dirty="0" smtClean="0"/>
              <a:t>كلمة  </a:t>
            </a:r>
            <a:r>
              <a:rPr lang="en-US" sz="3600" dirty="0" smtClean="0">
                <a:latin typeface="NikoshBAN" panose="02000000000000000000" pitchFamily="2" charset="0"/>
                <a:cs typeface="NikoshBAN" panose="02000000000000000000" pitchFamily="2" charset="0"/>
              </a:rPr>
              <a:t> </a:t>
            </a:r>
            <a:r>
              <a:rPr lang="ar-SA"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হয়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যা</a:t>
            </a:r>
            <a:r>
              <a:rPr lang="ar-SA" sz="3600" dirty="0" smtClean="0">
                <a:latin typeface="NikoshBAN" panose="02000000000000000000" pitchFamily="2" charset="0"/>
                <a:cs typeface="NikoshBAN" panose="02000000000000000000" pitchFamily="2" charset="0"/>
              </a:rPr>
              <a:t> </a:t>
            </a:r>
            <a:r>
              <a:rPr lang="en-GB" sz="3600" dirty="0" err="1">
                <a:latin typeface="NikoshBAN" panose="02000000000000000000" pitchFamily="2" charset="0"/>
                <a:cs typeface="NikoshBAN" panose="02000000000000000000" pitchFamily="2" charset="0"/>
              </a:rPr>
              <a:t>অন্য</a:t>
            </a:r>
            <a:r>
              <a:rPr lang="en-GB" sz="3600" dirty="0">
                <a:latin typeface="NikoshBAN" panose="02000000000000000000" pitchFamily="2" charset="0"/>
                <a:cs typeface="NikoshBAN" panose="02000000000000000000" pitchFamily="2" charset="0"/>
              </a:rPr>
              <a:t> </a:t>
            </a:r>
            <a:r>
              <a:rPr lang="en-GB" sz="3600" dirty="0" err="1">
                <a:latin typeface="NikoshBAN" panose="02000000000000000000" pitchFamily="2" charset="0"/>
                <a:cs typeface="NikoshBAN" panose="02000000000000000000" pitchFamily="2" charset="0"/>
              </a:rPr>
              <a:t>কোন</a:t>
            </a:r>
            <a:r>
              <a:rPr lang="en-GB" sz="3600" dirty="0">
                <a:latin typeface="NikoshBAN" panose="02000000000000000000" pitchFamily="2" charset="0"/>
                <a:cs typeface="NikoshBAN" panose="02000000000000000000" pitchFamily="2" charset="0"/>
              </a:rPr>
              <a:t> </a:t>
            </a:r>
            <a:r>
              <a:rPr lang="ar-SA" sz="3600" b="1" dirty="0" smtClean="0"/>
              <a:t>كلمة</a:t>
            </a:r>
            <a:r>
              <a:rPr lang="en-GB" sz="3600" b="1" dirty="0" smtClean="0"/>
              <a:t>  </a:t>
            </a:r>
            <a:r>
              <a:rPr lang="en-US" sz="3600" dirty="0" smtClean="0">
                <a:latin typeface="NikoshBAN" panose="02000000000000000000" pitchFamily="2" charset="0"/>
                <a:cs typeface="NikoshBAN" panose="02000000000000000000" pitchFamily="2" charset="0"/>
              </a:rPr>
              <a:t>র </a:t>
            </a:r>
            <a:r>
              <a:rPr lang="en-US" sz="3600" dirty="0" err="1" smtClean="0">
                <a:latin typeface="NikoshBAN" panose="02000000000000000000" pitchFamily="2" charset="0"/>
                <a:cs typeface="NikoshBAN" panose="02000000000000000000" pitchFamily="2" charset="0"/>
              </a:rPr>
              <a:t>সাহায্য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ছাড়া</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নিজের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অর্থ</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নিজে</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প্রকাশ</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a:t>
            </a:r>
            <a:r>
              <a:rPr lang="en-US" sz="3600" dirty="0" smtClean="0">
                <a:latin typeface="NikoshBAN" panose="02000000000000000000" pitchFamily="2" charset="0"/>
                <a:cs typeface="NikoshBAN" panose="02000000000000000000" pitchFamily="2" charset="0"/>
              </a:rPr>
              <a:t>। </a:t>
            </a:r>
            <a:endParaRPr lang="en-US" sz="36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486" y="4427399"/>
            <a:ext cx="3492685" cy="2236881"/>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0661" y="4427399"/>
            <a:ext cx="3472070" cy="2236881"/>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34950" b="11748"/>
          <a:stretch/>
        </p:blipFill>
        <p:spPr>
          <a:xfrm>
            <a:off x="133486" y="6043010"/>
            <a:ext cx="1735071" cy="621270"/>
          </a:xfrm>
          <a:prstGeom prst="rect">
            <a:avLst/>
          </a:prstGeom>
        </p:spPr>
      </p:pic>
      <p:sp>
        <p:nvSpPr>
          <p:cNvPr id="13" name="Rectangle 12"/>
          <p:cNvSpPr/>
          <p:nvPr/>
        </p:nvSpPr>
        <p:spPr>
          <a:xfrm>
            <a:off x="3776869" y="5161118"/>
            <a:ext cx="4823792" cy="769441"/>
          </a:xfrm>
          <a:prstGeom prst="rect">
            <a:avLst/>
          </a:prstGeom>
        </p:spPr>
        <p:txBody>
          <a:bodyPr wrap="square">
            <a:spAutoFit/>
          </a:bodyPr>
          <a:lstStyle/>
          <a:p>
            <a:pPr algn="ctr"/>
            <a:r>
              <a:rPr lang="ar-SA" sz="4400" b="1" dirty="0" smtClean="0">
                <a:effectLst>
                  <a:outerShdw blurRad="38100" dist="38100" dir="2700000" algn="tl">
                    <a:srgbClr val="000000">
                      <a:alpha val="43137"/>
                    </a:srgbClr>
                  </a:outerShdw>
                </a:effectLst>
                <a:latin typeface="NikoshBAN" panose="02000000000000000000" pitchFamily="2" charset="0"/>
              </a:rPr>
              <a:t>سرتُ من جاتجام الى داكا</a:t>
            </a:r>
            <a:endParaRPr lang="en-US" sz="4400" dirty="0">
              <a:solidFill>
                <a:srgbClr val="002060"/>
              </a:solidFill>
              <a:effectLst>
                <a:outerShdw blurRad="38100" dist="38100" dir="2700000" algn="tl">
                  <a:srgbClr val="000000">
                    <a:alpha val="43137"/>
                  </a:srgbClr>
                </a:outerShdw>
              </a:effectLst>
            </a:endParaRPr>
          </a:p>
        </p:txBody>
      </p:sp>
      <p:sp>
        <p:nvSpPr>
          <p:cNvPr id="14" name="Rounded Rectangle 13"/>
          <p:cNvSpPr/>
          <p:nvPr/>
        </p:nvSpPr>
        <p:spPr>
          <a:xfrm>
            <a:off x="4648293" y="5160325"/>
            <a:ext cx="737956" cy="76347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6705599" y="5197557"/>
            <a:ext cx="761240" cy="76943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7673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heckerboard(across)">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heckerboard(across)">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44" presetClass="path" presetSubtype="0" accel="50000" decel="50000" fill="hold" nodeType="clickEffect">
                                  <p:stCondLst>
                                    <p:cond delay="0"/>
                                  </p:stCondLst>
                                  <p:childTnLst>
                                    <p:animMotion origin="layout" path="M -1.25E-6 1.11111E-6 L 0.22253 -0.32384 C 0.26888 -0.39699 0.33854 -0.43588 0.41159 -0.43588 C 0.49466 -0.43588 0.5612 -0.39699 0.60755 -0.32384 L 0.83047 1.11111E-6 " pathEditMode="relative" rAng="0" ptsTypes="AAAAA">
                                      <p:cBhvr>
                                        <p:cTn id="39" dur="3000" fill="hold"/>
                                        <p:tgtEl>
                                          <p:spTgt spid="9"/>
                                        </p:tgtEl>
                                        <p:attrNameLst>
                                          <p:attrName>ppt_x</p:attrName>
                                          <p:attrName>ppt_y</p:attrName>
                                        </p:attrNameLst>
                                      </p:cBhvr>
                                      <p:rCtr x="41523" y="-21806"/>
                                    </p:animMotion>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45"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2000"/>
                                        <p:tgtEl>
                                          <p:spTgt spid="14"/>
                                        </p:tgtEl>
                                      </p:cBhvr>
                                    </p:animEffect>
                                    <p:anim calcmode="lin" valueType="num">
                                      <p:cBhvr>
                                        <p:cTn id="49" dur="2000" fill="hold"/>
                                        <p:tgtEl>
                                          <p:spTgt spid="14"/>
                                        </p:tgtEl>
                                        <p:attrNameLst>
                                          <p:attrName>ppt_w</p:attrName>
                                        </p:attrNameLst>
                                      </p:cBhvr>
                                      <p:tavLst>
                                        <p:tav tm="0" fmla="#ppt_w*sin(2.5*pi*$)">
                                          <p:val>
                                            <p:fltVal val="0"/>
                                          </p:val>
                                        </p:tav>
                                        <p:tav tm="100000">
                                          <p:val>
                                            <p:fltVal val="1"/>
                                          </p:val>
                                        </p:tav>
                                      </p:tavLst>
                                    </p:anim>
                                    <p:anim calcmode="lin" valueType="num">
                                      <p:cBhvr>
                                        <p:cTn id="50" dur="2000" fill="hold"/>
                                        <p:tgtEl>
                                          <p:spTgt spid="14"/>
                                        </p:tgtEl>
                                        <p:attrNameLst>
                                          <p:attrName>ppt_h</p:attrName>
                                        </p:attrNameLst>
                                      </p:cBhvr>
                                      <p:tavLst>
                                        <p:tav tm="0">
                                          <p:val>
                                            <p:strVal val="#ppt_h"/>
                                          </p:val>
                                        </p:tav>
                                        <p:tav tm="100000">
                                          <p:val>
                                            <p:strVal val="#ppt_h"/>
                                          </p:val>
                                        </p:tav>
                                      </p:tavLst>
                                    </p:anim>
                                  </p:childTnLst>
                                </p:cTn>
                              </p:par>
                              <p:par>
                                <p:cTn id="51" presetID="45"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2000"/>
                                        <p:tgtEl>
                                          <p:spTgt spid="15"/>
                                        </p:tgtEl>
                                      </p:cBhvr>
                                    </p:animEffect>
                                    <p:anim calcmode="lin" valueType="num">
                                      <p:cBhvr>
                                        <p:cTn id="54" dur="2000" fill="hold"/>
                                        <p:tgtEl>
                                          <p:spTgt spid="15"/>
                                        </p:tgtEl>
                                        <p:attrNameLst>
                                          <p:attrName>ppt_w</p:attrName>
                                        </p:attrNameLst>
                                      </p:cBhvr>
                                      <p:tavLst>
                                        <p:tav tm="0" fmla="#ppt_w*sin(2.5*pi*$)">
                                          <p:val>
                                            <p:fltVal val="0"/>
                                          </p:val>
                                        </p:tav>
                                        <p:tav tm="100000">
                                          <p:val>
                                            <p:fltVal val="1"/>
                                          </p:val>
                                        </p:tav>
                                      </p:tavLst>
                                    </p:anim>
                                    <p:anim calcmode="lin" valueType="num">
                                      <p:cBhvr>
                                        <p:cTn id="55" dur="2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3" grpId="0"/>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541" y="206904"/>
            <a:ext cx="4288279" cy="923330"/>
          </a:xfrm>
          <a:prstGeom prst="rect">
            <a:avLst/>
          </a:prstGeom>
        </p:spPr>
        <p:txBody>
          <a:bodyPr wrap="square">
            <a:spAutoFit/>
          </a:bodyPr>
          <a:lstStyle/>
          <a:p>
            <a:r>
              <a:rPr lang="ar-SA" sz="5400" b="1" u="sng"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r-SA" sz="5400" b="1" dirty="0">
                <a:solidFill>
                  <a:srgbClr val="C00000"/>
                </a:solidFill>
                <a:effectLst>
                  <a:outerShdw blurRad="38100" dist="38100" dir="2700000" algn="tl">
                    <a:srgbClr val="000000">
                      <a:alpha val="43137"/>
                    </a:srgbClr>
                  </a:outerShdw>
                </a:effectLst>
              </a:rPr>
              <a:t>حرف </a:t>
            </a:r>
            <a:r>
              <a:rPr lang="en-US" sz="5400" b="1" u="sng" dirty="0" err="1"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এর</a:t>
            </a:r>
            <a:r>
              <a:rPr lang="ar-SA" sz="5400" b="1" u="sng"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علامة </a:t>
            </a:r>
            <a:endParaRPr lang="en-US" sz="5400" b="1" u="sng" dirty="0">
              <a:solidFill>
                <a:srgbClr val="C00000"/>
              </a:solidFill>
              <a:effectLst>
                <a:outerShdw blurRad="38100" dist="38100" dir="2700000" algn="tl">
                  <a:srgbClr val="000000">
                    <a:alpha val="43137"/>
                  </a:srgbClr>
                </a:outerShdw>
              </a:effectLst>
            </a:endParaRPr>
          </a:p>
        </p:txBody>
      </p:sp>
      <p:sp>
        <p:nvSpPr>
          <p:cNvPr id="3" name="Rectangle 2"/>
          <p:cNvSpPr/>
          <p:nvPr/>
        </p:nvSpPr>
        <p:spPr>
          <a:xfrm>
            <a:off x="1013790" y="5075825"/>
            <a:ext cx="10164417" cy="1200329"/>
          </a:xfrm>
          <a:prstGeom prst="rect">
            <a:avLst/>
          </a:prstGeom>
        </p:spPr>
        <p:txBody>
          <a:bodyPr wrap="square">
            <a:spAutoFit/>
          </a:bodyPr>
          <a:lstStyle/>
          <a:p>
            <a:r>
              <a:rPr lang="en-US" sz="3600" dirty="0" smtClean="0">
                <a:latin typeface="NikoshBAN" panose="02000000000000000000" pitchFamily="2" charset="0"/>
                <a:cs typeface="NikoshBAN" panose="02000000000000000000" pitchFamily="2" charset="0"/>
              </a:rPr>
              <a:t>#&gt; </a:t>
            </a:r>
            <a:r>
              <a:rPr lang="en-US" sz="3600" dirty="0" err="1" smtClean="0">
                <a:latin typeface="NikoshBAN" panose="02000000000000000000" pitchFamily="2" charset="0"/>
                <a:cs typeface="NikoshBAN" panose="02000000000000000000" pitchFamily="2" charset="0"/>
              </a:rPr>
              <a:t>যদি</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কোন</a:t>
            </a:r>
            <a:r>
              <a:rPr lang="en-US" sz="3600" dirty="0" smtClean="0">
                <a:latin typeface="NikoshBAN" panose="02000000000000000000" pitchFamily="2" charset="0"/>
                <a:cs typeface="NikoshBAN" panose="02000000000000000000" pitchFamily="2" charset="0"/>
              </a:rPr>
              <a:t> </a:t>
            </a:r>
            <a:r>
              <a:rPr lang="ar-SA" sz="3600" b="1" dirty="0"/>
              <a:t>كلمة</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শব্দে</a:t>
            </a:r>
            <a:r>
              <a:rPr lang="en-US" sz="3600" dirty="0" smtClean="0">
                <a:latin typeface="NikoshBAN" panose="02000000000000000000" pitchFamily="2" charset="0"/>
                <a:cs typeface="NikoshBAN" panose="02000000000000000000" pitchFamily="2" charset="0"/>
              </a:rPr>
              <a:t> </a:t>
            </a:r>
            <a:r>
              <a:rPr lang="ar-SA" sz="3600" dirty="0"/>
              <a:t>اسم</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অথবা</a:t>
            </a:r>
            <a:r>
              <a:rPr lang="en-US" sz="3600" dirty="0" smtClean="0">
                <a:latin typeface="NikoshBAN" panose="02000000000000000000" pitchFamily="2" charset="0"/>
                <a:cs typeface="NikoshBAN" panose="02000000000000000000" pitchFamily="2" charset="0"/>
              </a:rPr>
              <a:t> </a:t>
            </a:r>
            <a:r>
              <a:rPr lang="ar-SA" sz="3600" dirty="0">
                <a:latin typeface="NikoshBAN" panose="02000000000000000000" pitchFamily="2" charset="0"/>
              </a:rPr>
              <a:t>فعل</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এর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কোন</a:t>
            </a:r>
            <a:r>
              <a:rPr lang="en-US" sz="3600" dirty="0" smtClean="0">
                <a:latin typeface="NikoshBAN" panose="02000000000000000000" pitchFamily="2" charset="0"/>
                <a:cs typeface="NikoshBAN" panose="02000000000000000000" pitchFamily="2" charset="0"/>
              </a:rPr>
              <a:t> </a:t>
            </a:r>
            <a:r>
              <a:rPr lang="ar-SA" sz="3600" dirty="0" smtClean="0"/>
              <a:t>علامة</a:t>
            </a:r>
            <a:r>
              <a:rPr lang="en-GB" sz="3600" dirty="0" smtClean="0"/>
              <a:t> </a:t>
            </a:r>
            <a:r>
              <a:rPr lang="en-GB" sz="3600" dirty="0" err="1" smtClean="0"/>
              <a:t>পাওয়া</a:t>
            </a:r>
            <a:r>
              <a:rPr lang="en-GB" sz="3600" dirty="0" smtClean="0"/>
              <a:t> </a:t>
            </a:r>
            <a:r>
              <a:rPr lang="en-GB" sz="3600" dirty="0" err="1" smtClean="0"/>
              <a:t>না</a:t>
            </a:r>
            <a:r>
              <a:rPr lang="en-GB" sz="3600" dirty="0" smtClean="0"/>
              <a:t> </a:t>
            </a:r>
            <a:r>
              <a:rPr lang="en-GB" sz="3600" dirty="0" err="1" smtClean="0"/>
              <a:t>যায়</a:t>
            </a:r>
            <a:r>
              <a:rPr lang="en-GB" sz="3600" dirty="0" smtClean="0"/>
              <a:t> </a:t>
            </a:r>
            <a:r>
              <a:rPr lang="en-GB" sz="3600" dirty="0" err="1" smtClean="0"/>
              <a:t>তাহলে</a:t>
            </a:r>
            <a:r>
              <a:rPr lang="en-GB" sz="3600" dirty="0" smtClean="0"/>
              <a:t> </a:t>
            </a:r>
            <a:r>
              <a:rPr lang="en-GB" sz="3600" dirty="0" err="1" smtClean="0"/>
              <a:t>তা</a:t>
            </a:r>
            <a:r>
              <a:rPr lang="en-GB" sz="3600" dirty="0" smtClean="0"/>
              <a:t> </a:t>
            </a:r>
            <a:r>
              <a:rPr lang="ar-SA" sz="3600" b="1" dirty="0" smtClean="0"/>
              <a:t>حرف </a:t>
            </a:r>
            <a:r>
              <a:rPr lang="en-GB" sz="3600" b="1" dirty="0" smtClean="0"/>
              <a:t> </a:t>
            </a:r>
            <a:r>
              <a:rPr lang="en-US" sz="3600" dirty="0" err="1" smtClean="0">
                <a:latin typeface="NikoshBAN" panose="02000000000000000000" pitchFamily="2" charset="0"/>
                <a:cs typeface="NikoshBAN" panose="02000000000000000000" pitchFamily="2" charset="0"/>
              </a:rPr>
              <a:t>হিসেবে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গণ্য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হবে</a:t>
            </a:r>
            <a:r>
              <a:rPr lang="en-US" sz="3600" dirty="0" smtClean="0">
                <a:latin typeface="NikoshBAN" panose="02000000000000000000" pitchFamily="2" charset="0"/>
                <a:cs typeface="NikoshBAN" panose="02000000000000000000" pitchFamily="2" charset="0"/>
              </a:rPr>
              <a:t> </a:t>
            </a:r>
            <a:r>
              <a:rPr lang="en-US" sz="3600" dirty="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5" name="Rectangle 4"/>
          <p:cNvSpPr/>
          <p:nvPr/>
        </p:nvSpPr>
        <p:spPr>
          <a:xfrm>
            <a:off x="477672" y="3233450"/>
            <a:ext cx="2543824" cy="769441"/>
          </a:xfrm>
          <a:prstGeom prst="rect">
            <a:avLst/>
          </a:prstGeom>
        </p:spPr>
        <p:txBody>
          <a:bodyPr wrap="square">
            <a:spAutoFit/>
          </a:bodyPr>
          <a:lstStyle/>
          <a:p>
            <a:r>
              <a:rPr lang="en-US" sz="4400" dirty="0" err="1" smtClean="0">
                <a:latin typeface="NikoshBAN" panose="02000000000000000000" pitchFamily="2" charset="0"/>
                <a:cs typeface="NikoshBAN" panose="02000000000000000000" pitchFamily="2" charset="0"/>
              </a:rPr>
              <a:t>সে</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পুরুষ</a:t>
            </a:r>
            <a:r>
              <a:rPr lang="en-US" sz="4400" dirty="0" smtClean="0">
                <a:latin typeface="NikoshBAN" panose="02000000000000000000" pitchFamily="2" charset="0"/>
                <a:cs typeface="NikoshBAN" panose="02000000000000000000" pitchFamily="2" charset="0"/>
              </a:rPr>
              <a:t>?</a:t>
            </a:r>
            <a:endParaRPr lang="en-US" sz="4400" dirty="0">
              <a:latin typeface="NikoshBAN" panose="02000000000000000000" pitchFamily="2" charset="0"/>
              <a:cs typeface="NikoshBAN" panose="02000000000000000000" pitchFamily="2" charset="0"/>
            </a:endParaRPr>
          </a:p>
        </p:txBody>
      </p:sp>
      <p:sp>
        <p:nvSpPr>
          <p:cNvPr id="7" name="Rectangle 6"/>
          <p:cNvSpPr/>
          <p:nvPr/>
        </p:nvSpPr>
        <p:spPr>
          <a:xfrm>
            <a:off x="9052519" y="3233450"/>
            <a:ext cx="2749530" cy="769441"/>
          </a:xfrm>
          <a:prstGeom prst="rect">
            <a:avLst/>
          </a:prstGeom>
        </p:spPr>
        <p:txBody>
          <a:bodyPr wrap="square">
            <a:spAutoFit/>
          </a:bodyPr>
          <a:lstStyle/>
          <a:p>
            <a:r>
              <a:rPr lang="en-US" sz="4400" dirty="0" err="1" smtClean="0">
                <a:latin typeface="NikoshBAN" panose="02000000000000000000" pitchFamily="2" charset="0"/>
                <a:cs typeface="NikoshBAN" panose="02000000000000000000" pitchFamily="2" charset="0"/>
              </a:rPr>
              <a:t>নাকি</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নারী</a:t>
            </a:r>
            <a:r>
              <a:rPr lang="en-US" sz="4400" dirty="0" smtClean="0">
                <a:latin typeface="NikoshBAN" panose="02000000000000000000" pitchFamily="2" charset="0"/>
                <a:cs typeface="NikoshBAN" panose="02000000000000000000" pitchFamily="2" charset="0"/>
              </a:rPr>
              <a:t>?</a:t>
            </a:r>
            <a:endParaRPr lang="en-US" sz="44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2380" y="208231"/>
            <a:ext cx="2249807" cy="2809461"/>
          </a:xfrm>
          <a:prstGeom prst="rect">
            <a:avLst/>
          </a:prstGeom>
          <a:ln w="57150">
            <a:solidFill>
              <a:srgbClr val="00B0F0"/>
            </a:solidFill>
          </a:ln>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6675" y="2033909"/>
            <a:ext cx="4167145" cy="2246990"/>
          </a:xfrm>
          <a:prstGeom prst="rect">
            <a:avLst/>
          </a:prstGeom>
          <a:ln w="57150">
            <a:solidFill>
              <a:srgbClr val="00B0F0"/>
            </a:solidFill>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680" y="225286"/>
            <a:ext cx="2249807" cy="2809461"/>
          </a:xfrm>
          <a:prstGeom prst="rect">
            <a:avLst/>
          </a:prstGeom>
          <a:ln w="57150">
            <a:solidFill>
              <a:srgbClr val="00B0F0"/>
            </a:solidFill>
          </a:ln>
        </p:spPr>
      </p:pic>
      <p:sp>
        <p:nvSpPr>
          <p:cNvPr id="12" name="Rectangle 11"/>
          <p:cNvSpPr/>
          <p:nvPr/>
        </p:nvSpPr>
        <p:spPr>
          <a:xfrm>
            <a:off x="3511828" y="1228129"/>
            <a:ext cx="5186590" cy="707886"/>
          </a:xfrm>
          <a:prstGeom prst="rect">
            <a:avLst/>
          </a:prstGeom>
        </p:spPr>
        <p:txBody>
          <a:bodyPr wrap="square">
            <a:spAutoFit/>
          </a:bodyPr>
          <a:lstStyle/>
          <a:p>
            <a:r>
              <a:rPr lang="en-US" sz="4000" dirty="0" err="1" smtClean="0">
                <a:latin typeface="NikoshBAN" panose="02000000000000000000" pitchFamily="2" charset="0"/>
                <a:cs typeface="NikoshBAN" panose="02000000000000000000" pitchFamily="2" charset="0"/>
              </a:rPr>
              <a:t>যদি</a:t>
            </a:r>
            <a:r>
              <a:rPr lang="en-US" sz="4000" dirty="0" smtClean="0">
                <a:latin typeface="NikoshBAN" panose="02000000000000000000" pitchFamily="2" charset="0"/>
                <a:cs typeface="NikoshBAN" panose="02000000000000000000" pitchFamily="2" charset="0"/>
              </a:rPr>
              <a:t> এ </a:t>
            </a:r>
            <a:r>
              <a:rPr lang="en-US" sz="4000" dirty="0" err="1" smtClean="0">
                <a:latin typeface="NikoshBAN" panose="02000000000000000000" pitchFamily="2" charset="0"/>
                <a:cs typeface="NikoshBAN" panose="02000000000000000000" pitchFamily="2" charset="0"/>
              </a:rPr>
              <a:t>দুটির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কোনটিই</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হয়</a:t>
            </a:r>
            <a:r>
              <a:rPr lang="en-US"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
        <p:nvSpPr>
          <p:cNvPr id="6" name="Rectangle 5"/>
          <p:cNvSpPr/>
          <p:nvPr/>
        </p:nvSpPr>
        <p:spPr>
          <a:xfrm>
            <a:off x="784660" y="586572"/>
            <a:ext cx="1635218" cy="2646878"/>
          </a:xfrm>
          <a:prstGeom prst="rect">
            <a:avLst/>
          </a:prstGeom>
        </p:spPr>
        <p:txBody>
          <a:bodyPr wrap="square">
            <a:spAutoFit/>
          </a:bodyPr>
          <a:lstStyle/>
          <a:p>
            <a:r>
              <a:rPr lang="en-GB" sz="16600" b="1" dirty="0" err="1" smtClean="0">
                <a:solidFill>
                  <a:srgbClr val="FF0000"/>
                </a:solidFill>
                <a:latin typeface="NikoshBAN" panose="02000000000000000000" pitchFamily="2" charset="0"/>
                <a:cs typeface="NikoshBAN" panose="02000000000000000000" pitchFamily="2" charset="0"/>
              </a:rPr>
              <a:t>না</a:t>
            </a:r>
            <a:r>
              <a:rPr lang="en-GB" sz="16600" b="1" dirty="0" smtClean="0">
                <a:solidFill>
                  <a:srgbClr val="FF0000"/>
                </a:solidFill>
                <a:latin typeface="NikoshBAN" panose="02000000000000000000" pitchFamily="2" charset="0"/>
                <a:cs typeface="NikoshBAN" panose="02000000000000000000" pitchFamily="2" charset="0"/>
              </a:rPr>
              <a:t> </a:t>
            </a:r>
            <a:endParaRPr lang="en-US" sz="16600" b="1" dirty="0">
              <a:solidFill>
                <a:srgbClr val="FF0000"/>
              </a:solidFill>
              <a:latin typeface="NikoshBAN" panose="02000000000000000000" pitchFamily="2" charset="0"/>
              <a:cs typeface="NikoshBAN" panose="02000000000000000000" pitchFamily="2" charset="0"/>
            </a:endParaRPr>
          </a:p>
        </p:txBody>
      </p:sp>
      <p:sp>
        <p:nvSpPr>
          <p:cNvPr id="13" name="Rectangle 12"/>
          <p:cNvSpPr/>
          <p:nvPr/>
        </p:nvSpPr>
        <p:spPr>
          <a:xfrm>
            <a:off x="9594573" y="782122"/>
            <a:ext cx="1722783" cy="2646878"/>
          </a:xfrm>
          <a:prstGeom prst="rect">
            <a:avLst/>
          </a:prstGeom>
        </p:spPr>
        <p:txBody>
          <a:bodyPr wrap="square">
            <a:spAutoFit/>
          </a:bodyPr>
          <a:lstStyle/>
          <a:p>
            <a:r>
              <a:rPr lang="en-GB" sz="16600" b="1" dirty="0" err="1" smtClean="0">
                <a:solidFill>
                  <a:srgbClr val="FF0000"/>
                </a:solidFill>
                <a:latin typeface="NikoshBAN" panose="02000000000000000000" pitchFamily="2" charset="0"/>
                <a:cs typeface="NikoshBAN" panose="02000000000000000000" pitchFamily="2" charset="0"/>
              </a:rPr>
              <a:t>না</a:t>
            </a:r>
            <a:r>
              <a:rPr lang="en-GB" sz="16600" b="1" dirty="0" smtClean="0">
                <a:solidFill>
                  <a:srgbClr val="FF0000"/>
                </a:solidFill>
                <a:latin typeface="NikoshBAN" panose="02000000000000000000" pitchFamily="2" charset="0"/>
                <a:cs typeface="NikoshBAN" panose="02000000000000000000" pitchFamily="2" charset="0"/>
              </a:rPr>
              <a:t> </a:t>
            </a:r>
            <a:endParaRPr lang="en-US" sz="16600" b="1" dirty="0">
              <a:solidFill>
                <a:srgbClr val="FF0000"/>
              </a:solidFill>
              <a:latin typeface="NikoshBAN" panose="02000000000000000000" pitchFamily="2" charset="0"/>
              <a:cs typeface="NikoshBAN" panose="02000000000000000000" pitchFamily="2" charset="0"/>
            </a:endParaRPr>
          </a:p>
        </p:txBody>
      </p:sp>
      <p:sp>
        <p:nvSpPr>
          <p:cNvPr id="14" name="Rectangle 13"/>
          <p:cNvSpPr/>
          <p:nvPr/>
        </p:nvSpPr>
        <p:spPr>
          <a:xfrm>
            <a:off x="5483442" y="4280899"/>
            <a:ext cx="1225115" cy="707886"/>
          </a:xfrm>
          <a:prstGeom prst="rect">
            <a:avLst/>
          </a:prstGeom>
        </p:spPr>
        <p:txBody>
          <a:bodyPr wrap="square">
            <a:spAutoFit/>
          </a:bodyPr>
          <a:lstStyle/>
          <a:p>
            <a:r>
              <a:rPr lang="en-US" sz="4000" b="1" dirty="0" err="1">
                <a:latin typeface="NikoshBAN" panose="02000000000000000000" pitchFamily="2" charset="0"/>
                <a:cs typeface="NikoshBAN" panose="02000000000000000000" pitchFamily="2" charset="0"/>
              </a:rPr>
              <a:t>হিজড়া</a:t>
            </a:r>
            <a:endParaRPr lang="en-GB" sz="4000" b="1" dirty="0"/>
          </a:p>
        </p:txBody>
      </p:sp>
    </p:spTree>
    <p:extLst>
      <p:ext uri="{BB962C8B-B14F-4D97-AF65-F5344CB8AC3E}">
        <p14:creationId xmlns:p14="http://schemas.microsoft.com/office/powerpoint/2010/main" val="194090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checkerboard(across)">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checkerboard(across)">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checkerboard(across)">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2" grpId="0"/>
      <p:bldP spid="6"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525" y="417165"/>
            <a:ext cx="3620950" cy="1015663"/>
          </a:xfrm>
          <a:prstGeom prst="rect">
            <a:avLst/>
          </a:prstGeom>
          <a:solidFill>
            <a:srgbClr val="92D050"/>
          </a:solidFill>
          <a:ln w="76200">
            <a:solidFill>
              <a:srgbClr val="002060"/>
            </a:solidFill>
          </a:ln>
          <a:scene3d>
            <a:camera prst="perspectiveRelaxedModerately"/>
            <a:lightRig rig="threePt" dir="t"/>
          </a:scene3d>
        </p:spPr>
        <p:txBody>
          <a:bodyPr wrap="square">
            <a:spAutoFit/>
          </a:bodyPr>
          <a:lstStyle/>
          <a:p>
            <a:pPr algn="ctr"/>
            <a:r>
              <a:rPr lang="en-US" sz="6000" b="1" i="1" u="sng"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জোড়ায়</a:t>
            </a:r>
            <a:r>
              <a:rPr lang="en-US" sz="6000" b="1" i="1" u="sng"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6000" b="1" i="1" u="sng"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r>
              <a:rPr lang="en-US" sz="6000" b="1" i="1" u="sng"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6000" b="1" i="1" u="sng" dirty="0">
              <a:solidFill>
                <a:srgbClr val="FF0000"/>
              </a:solidFill>
              <a:effectLst>
                <a:outerShdw blurRad="38100" dist="38100" dir="2700000" algn="tl">
                  <a:srgbClr val="000000">
                    <a:alpha val="43137"/>
                  </a:srgbClr>
                </a:outerShdw>
              </a:effectLst>
            </a:endParaRPr>
          </a:p>
        </p:txBody>
      </p:sp>
      <p:sp>
        <p:nvSpPr>
          <p:cNvPr id="3" name="Rectangle 2"/>
          <p:cNvSpPr/>
          <p:nvPr/>
        </p:nvSpPr>
        <p:spPr>
          <a:xfrm>
            <a:off x="787485" y="1659523"/>
            <a:ext cx="10617029" cy="707886"/>
          </a:xfrm>
          <a:prstGeom prst="rect">
            <a:avLst/>
          </a:prstGeom>
        </p:spPr>
        <p:txBody>
          <a:bodyPr wrap="square">
            <a:spAutoFit/>
          </a:bodyPr>
          <a:lstStyle/>
          <a:p>
            <a:pPr algn="ctr"/>
            <a:r>
              <a:rPr lang="en-GB" sz="4000" dirty="0" err="1" smtClean="0">
                <a:solidFill>
                  <a:schemeClr val="tx1">
                    <a:lumMod val="95000"/>
                    <a:lumOff val="5000"/>
                  </a:schemeClr>
                </a:solidFill>
                <a:latin typeface="NikoshBAN" panose="02000000000000000000" pitchFamily="2" charset="0"/>
              </a:rPr>
              <a:t>নিচের</a:t>
            </a:r>
            <a:r>
              <a:rPr lang="en-GB" sz="4000" dirty="0" smtClean="0">
                <a:solidFill>
                  <a:schemeClr val="tx1">
                    <a:lumMod val="95000"/>
                    <a:lumOff val="5000"/>
                  </a:schemeClr>
                </a:solidFill>
                <a:latin typeface="NikoshBAN" panose="02000000000000000000" pitchFamily="2" charset="0"/>
              </a:rPr>
              <a:t> </a:t>
            </a:r>
            <a:r>
              <a:rPr lang="en-GB" sz="4000" dirty="0" err="1" smtClean="0">
                <a:solidFill>
                  <a:schemeClr val="tx1">
                    <a:lumMod val="95000"/>
                    <a:lumOff val="5000"/>
                  </a:schemeClr>
                </a:solidFill>
                <a:latin typeface="NikoshBAN" panose="02000000000000000000" pitchFamily="2" charset="0"/>
              </a:rPr>
              <a:t>অনুচ্ছেদটি</a:t>
            </a:r>
            <a:r>
              <a:rPr lang="en-GB" sz="4000" dirty="0" smtClean="0">
                <a:solidFill>
                  <a:schemeClr val="tx1">
                    <a:lumMod val="95000"/>
                    <a:lumOff val="5000"/>
                  </a:schemeClr>
                </a:solidFill>
                <a:latin typeface="NikoshBAN" panose="02000000000000000000" pitchFamily="2" charset="0"/>
              </a:rPr>
              <a:t> </a:t>
            </a:r>
            <a:r>
              <a:rPr lang="en-GB" sz="4000" dirty="0" err="1" smtClean="0">
                <a:solidFill>
                  <a:schemeClr val="tx1">
                    <a:lumMod val="95000"/>
                    <a:lumOff val="5000"/>
                  </a:schemeClr>
                </a:solidFill>
                <a:latin typeface="NikoshBAN" panose="02000000000000000000" pitchFamily="2" charset="0"/>
              </a:rPr>
              <a:t>পড়ে</a:t>
            </a:r>
            <a:r>
              <a:rPr lang="en-GB" sz="4000" dirty="0" smtClean="0">
                <a:solidFill>
                  <a:schemeClr val="tx1">
                    <a:lumMod val="95000"/>
                    <a:lumOff val="5000"/>
                  </a:schemeClr>
                </a:solidFill>
                <a:latin typeface="NikoshBAN" panose="02000000000000000000" pitchFamily="2" charset="0"/>
              </a:rPr>
              <a:t> </a:t>
            </a:r>
            <a:r>
              <a:rPr lang="ar-SA" sz="4000" b="1" dirty="0"/>
              <a:t>حرف</a:t>
            </a:r>
            <a:r>
              <a:rPr lang="en-GB" sz="4000" dirty="0" smtClean="0">
                <a:solidFill>
                  <a:schemeClr val="tx1">
                    <a:lumMod val="95000"/>
                    <a:lumOff val="5000"/>
                  </a:schemeClr>
                </a:solidFill>
                <a:latin typeface="NikoshBAN" panose="02000000000000000000" pitchFamily="2" charset="0"/>
              </a:rPr>
              <a:t> ও </a:t>
            </a:r>
            <a:r>
              <a:rPr lang="ar-SA" sz="4000" b="1" dirty="0" smtClean="0"/>
              <a:t>فعل</a:t>
            </a:r>
            <a:r>
              <a:rPr lang="en-GB" sz="4000" b="1" dirty="0" smtClean="0"/>
              <a:t> </a:t>
            </a:r>
            <a:r>
              <a:rPr lang="en-GB" sz="4000" dirty="0" err="1" smtClean="0">
                <a:solidFill>
                  <a:schemeClr val="tx1">
                    <a:lumMod val="95000"/>
                    <a:lumOff val="5000"/>
                  </a:schemeClr>
                </a:solidFill>
                <a:latin typeface="NikoshBAN" panose="02000000000000000000" pitchFamily="2" charset="0"/>
              </a:rPr>
              <a:t>গুলো</a:t>
            </a:r>
            <a:r>
              <a:rPr lang="en-GB" sz="4000" dirty="0" smtClean="0">
                <a:solidFill>
                  <a:schemeClr val="tx1">
                    <a:lumMod val="95000"/>
                    <a:lumOff val="5000"/>
                  </a:schemeClr>
                </a:solidFill>
                <a:latin typeface="NikoshBAN" panose="02000000000000000000" pitchFamily="2" charset="0"/>
              </a:rPr>
              <a:t> </a:t>
            </a:r>
            <a:r>
              <a:rPr lang="en-GB" sz="4000" dirty="0" err="1" smtClean="0">
                <a:solidFill>
                  <a:schemeClr val="tx1">
                    <a:lumMod val="95000"/>
                    <a:lumOff val="5000"/>
                  </a:schemeClr>
                </a:solidFill>
                <a:latin typeface="NikoshBAN" panose="02000000000000000000" pitchFamily="2" charset="0"/>
              </a:rPr>
              <a:t>চিহ্নিত</a:t>
            </a:r>
            <a:r>
              <a:rPr lang="en-GB" sz="4000" dirty="0" smtClean="0">
                <a:solidFill>
                  <a:schemeClr val="tx1">
                    <a:lumMod val="95000"/>
                    <a:lumOff val="5000"/>
                  </a:schemeClr>
                </a:solidFill>
                <a:latin typeface="NikoshBAN" panose="02000000000000000000" pitchFamily="2" charset="0"/>
              </a:rPr>
              <a:t> </a:t>
            </a:r>
            <a:r>
              <a:rPr lang="en-GB" sz="4000" dirty="0" err="1" smtClean="0">
                <a:solidFill>
                  <a:schemeClr val="tx1">
                    <a:lumMod val="95000"/>
                    <a:lumOff val="5000"/>
                  </a:schemeClr>
                </a:solidFill>
                <a:latin typeface="NikoshBAN" panose="02000000000000000000" pitchFamily="2" charset="0"/>
              </a:rPr>
              <a:t>করে</a:t>
            </a:r>
            <a:r>
              <a:rPr lang="en-GB" sz="4000" dirty="0" smtClean="0">
                <a:solidFill>
                  <a:schemeClr val="tx1">
                    <a:lumMod val="95000"/>
                    <a:lumOff val="5000"/>
                  </a:schemeClr>
                </a:solidFill>
                <a:latin typeface="NikoshBAN" panose="02000000000000000000" pitchFamily="2" charset="0"/>
              </a:rPr>
              <a:t> </a:t>
            </a:r>
            <a:r>
              <a:rPr lang="en-GB" sz="4000" dirty="0" err="1" smtClean="0">
                <a:solidFill>
                  <a:schemeClr val="tx1">
                    <a:lumMod val="95000"/>
                    <a:lumOff val="5000"/>
                  </a:schemeClr>
                </a:solidFill>
                <a:latin typeface="NikoshBAN" panose="02000000000000000000" pitchFamily="2" charset="0"/>
              </a:rPr>
              <a:t>খাতায়</a:t>
            </a:r>
            <a:r>
              <a:rPr lang="en-GB" sz="4000" dirty="0" smtClean="0">
                <a:solidFill>
                  <a:schemeClr val="tx1">
                    <a:lumMod val="95000"/>
                    <a:lumOff val="5000"/>
                  </a:schemeClr>
                </a:solidFill>
                <a:latin typeface="NikoshBAN" panose="02000000000000000000" pitchFamily="2" charset="0"/>
              </a:rPr>
              <a:t> </a:t>
            </a:r>
            <a:r>
              <a:rPr lang="en-GB" sz="4000" dirty="0" err="1" smtClean="0">
                <a:solidFill>
                  <a:schemeClr val="tx1">
                    <a:lumMod val="95000"/>
                    <a:lumOff val="5000"/>
                  </a:schemeClr>
                </a:solidFill>
                <a:latin typeface="NikoshBAN" panose="02000000000000000000" pitchFamily="2" charset="0"/>
              </a:rPr>
              <a:t>লেখ</a:t>
            </a:r>
            <a:r>
              <a:rPr lang="en-GB" sz="4000" dirty="0" smtClean="0">
                <a:solidFill>
                  <a:schemeClr val="tx1">
                    <a:lumMod val="95000"/>
                    <a:lumOff val="5000"/>
                  </a:schemeClr>
                </a:solidFill>
                <a:latin typeface="NikoshBAN" panose="02000000000000000000" pitchFamily="2" charset="0"/>
              </a:rPr>
              <a:t> </a:t>
            </a:r>
            <a:r>
              <a:rPr lang="en-GB" sz="3200" dirty="0" smtClean="0">
                <a:solidFill>
                  <a:schemeClr val="tx1">
                    <a:lumMod val="95000"/>
                    <a:lumOff val="5000"/>
                  </a:schemeClr>
                </a:solidFill>
                <a:latin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5786" y="117890"/>
            <a:ext cx="1885042" cy="1314938"/>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731" y="117889"/>
            <a:ext cx="1878483" cy="1314938"/>
          </a:xfrm>
          <a:prstGeom prst="rect">
            <a:avLst/>
          </a:prstGeom>
        </p:spPr>
      </p:pic>
      <p:sp>
        <p:nvSpPr>
          <p:cNvPr id="8" name="Rectangle 7"/>
          <p:cNvSpPr/>
          <p:nvPr/>
        </p:nvSpPr>
        <p:spPr>
          <a:xfrm>
            <a:off x="287383" y="2594105"/>
            <a:ext cx="11388601" cy="4031873"/>
          </a:xfrm>
          <a:prstGeom prst="rect">
            <a:avLst/>
          </a:prstGeom>
        </p:spPr>
        <p:txBody>
          <a:bodyPr wrap="square">
            <a:spAutoFit/>
          </a:bodyPr>
          <a:lstStyle/>
          <a:p>
            <a:pPr algn="r"/>
            <a:r>
              <a:rPr lang="ar-SA" sz="3200" dirty="0"/>
              <a:t>يجب على الإنسان اختيار مهنة وعمل مناسب له، حتى يستطيع تحقيق أكبر قدر ممكن من الفائدة والربح، وبالتالي توفير حياة كريمة له ولأفراد أسرته، وعندما يسعى ويشقى ويبذل قصارى جهده ليتطور تنفتح أمامه كافة أبواب الخير، كما يمكن أن يكوّن ثروة كبيرة وأملاك وعقارات ليقضي بذلك على كافة صور الفقر ويحافظ على حالة من الاكتفاء الذاتي لفترة طويلة من حياته، ويمكن أن يستمر هذا الاكتفاء طوال العمر. وقد أعطت الديانات السماوية جميعها العمل مكانةً خاصة وعالية، حيثُ كان أنبياء الله عليهم السلام يعملون من أجل توفير مصدر للرزق لهم، وخصوصاً الدين الإسلامي فقال تعالى: (هُوَ الَّذِيْ جَعَلَ لَكُمْ الأَرْضَ ذَلُوْلاً فَامْشُوْا فِيْ مَنَاكِبِهَا وُكُلُوْا مِن رِّزْقِهِ وَإِلَيْهِ النُّشُوْرُ</a:t>
            </a:r>
            <a:r>
              <a:rPr lang="ar-SA" sz="3200" dirty="0" smtClean="0"/>
              <a:t>)</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3096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84047" y="1263185"/>
            <a:ext cx="6787998" cy="4339650"/>
          </a:xfrm>
          <a:prstGeom prst="rect">
            <a:avLst/>
          </a:prstGeom>
          <a:noFill/>
        </p:spPr>
        <p:txBody>
          <a:bodyPr wrap="square" rtlCol="0">
            <a:spAutoFit/>
          </a:bodyPr>
          <a:lstStyle/>
          <a:p>
            <a:pPr algn="ctr">
              <a:lnSpc>
                <a:spcPct val="150000"/>
              </a:lnSpc>
            </a:pPr>
            <a:r>
              <a:rPr lang="bn-BD" sz="4800" b="1" i="1" u="sng" dirty="0" smtClean="0">
                <a:solidFill>
                  <a:srgbClr val="FF0000"/>
                </a:solidFill>
                <a:latin typeface="NikoshBAN" panose="02000000000000000000" pitchFamily="2" charset="0"/>
                <a:cs typeface="NikoshBAN" panose="02000000000000000000" pitchFamily="2" charset="0"/>
              </a:rPr>
              <a:t>প্রশ্নগুলো উত্তর দাও।</a:t>
            </a:r>
            <a:r>
              <a:rPr lang="bn-BD" sz="4000" b="1" i="1" u="sng" dirty="0" smtClean="0">
                <a:latin typeface="NikoshBAN" panose="02000000000000000000" pitchFamily="2" charset="0"/>
                <a:cs typeface="NikoshBAN" panose="02000000000000000000" pitchFamily="2" charset="0"/>
              </a:rPr>
              <a:t> </a:t>
            </a:r>
            <a:r>
              <a:rPr lang="en-US" sz="4000" b="1" i="1" u="sng" dirty="0" smtClean="0">
                <a:latin typeface="NikoshBAN" panose="02000000000000000000" pitchFamily="2" charset="0"/>
                <a:cs typeface="NikoshBAN" panose="02000000000000000000" pitchFamily="2" charset="0"/>
              </a:rPr>
              <a:t> </a:t>
            </a:r>
          </a:p>
          <a:p>
            <a:pPr algn="ctr">
              <a:lnSpc>
                <a:spcPct val="150000"/>
              </a:lnSpc>
            </a:pPr>
            <a:r>
              <a:rPr lang="en-US" sz="1600" dirty="0" smtClean="0">
                <a:latin typeface="NikoshBAN" panose="02000000000000000000" pitchFamily="2" charset="0"/>
                <a:cs typeface="NikoshBAN" panose="02000000000000000000" pitchFamily="2" charset="0"/>
              </a:rPr>
              <a:t> </a:t>
            </a:r>
          </a:p>
          <a:p>
            <a:pPr marL="742950" indent="-742950">
              <a:buFont typeface="+mj-lt"/>
              <a:buAutoNum type="arabicParenR"/>
            </a:pPr>
            <a:r>
              <a:rPr lang="ar-SA" sz="3600" b="1" dirty="0"/>
              <a:t>فعل</a:t>
            </a:r>
            <a:r>
              <a:rPr lang="en-US" sz="3600" dirty="0"/>
              <a:t> </a:t>
            </a:r>
            <a:r>
              <a:rPr lang="bn-BD" sz="3600" dirty="0"/>
              <a:t> </a:t>
            </a:r>
            <a:r>
              <a:rPr lang="en-GB" sz="3600" dirty="0" err="1">
                <a:latin typeface="NikoshBAN" panose="02000000000000000000" pitchFamily="2" charset="0"/>
                <a:cs typeface="NikoshBAN" panose="02000000000000000000" pitchFamily="2" charset="0"/>
              </a:rPr>
              <a:t>কি</a:t>
            </a:r>
            <a:r>
              <a:rPr lang="en-GB" sz="3600" dirty="0">
                <a:latin typeface="NikoshBAN" panose="02000000000000000000" pitchFamily="2" charset="0"/>
                <a:cs typeface="NikoshBAN" panose="02000000000000000000" pitchFamily="2" charset="0"/>
              </a:rPr>
              <a:t> </a:t>
            </a:r>
            <a:r>
              <a:rPr lang="en-GB" sz="3600" dirty="0" err="1">
                <a:latin typeface="NikoshBAN" panose="02000000000000000000" pitchFamily="2" charset="0"/>
                <a:cs typeface="NikoshBAN" panose="02000000000000000000" pitchFamily="2" charset="0"/>
              </a:rPr>
              <a:t>কালের</a:t>
            </a:r>
            <a:r>
              <a:rPr lang="en-GB" sz="3600" dirty="0">
                <a:latin typeface="NikoshBAN" panose="02000000000000000000" pitchFamily="2" charset="0"/>
                <a:cs typeface="NikoshBAN" panose="02000000000000000000" pitchFamily="2" charset="0"/>
              </a:rPr>
              <a:t> </a:t>
            </a:r>
            <a:r>
              <a:rPr lang="en-GB" sz="3600" dirty="0" err="1">
                <a:latin typeface="NikoshBAN" panose="02000000000000000000" pitchFamily="2" charset="0"/>
                <a:cs typeface="NikoshBAN" panose="02000000000000000000" pitchFamily="2" charset="0"/>
              </a:rPr>
              <a:t>সঙ্গে</a:t>
            </a:r>
            <a:r>
              <a:rPr lang="en-GB" sz="3600" dirty="0">
                <a:latin typeface="NikoshBAN" panose="02000000000000000000" pitchFamily="2" charset="0"/>
                <a:cs typeface="NikoshBAN" panose="02000000000000000000" pitchFamily="2" charset="0"/>
              </a:rPr>
              <a:t> </a:t>
            </a:r>
            <a:r>
              <a:rPr lang="en-GB" sz="3600" dirty="0" err="1">
                <a:latin typeface="NikoshBAN" panose="02000000000000000000" pitchFamily="2" charset="0"/>
                <a:cs typeface="NikoshBAN" panose="02000000000000000000" pitchFamily="2" charset="0"/>
              </a:rPr>
              <a:t>সম্পর্ক</a:t>
            </a:r>
            <a:r>
              <a:rPr lang="en-GB" sz="3600" dirty="0">
                <a:latin typeface="NikoshBAN" panose="02000000000000000000" pitchFamily="2" charset="0"/>
                <a:cs typeface="NikoshBAN" panose="02000000000000000000" pitchFamily="2" charset="0"/>
              </a:rPr>
              <a:t> </a:t>
            </a:r>
            <a:r>
              <a:rPr lang="en-GB" sz="3600" dirty="0" err="1">
                <a:latin typeface="NikoshBAN" panose="02000000000000000000" pitchFamily="2" charset="0"/>
                <a:cs typeface="NikoshBAN" panose="02000000000000000000" pitchFamily="2" charset="0"/>
              </a:rPr>
              <a:t>রাখে</a:t>
            </a:r>
            <a:r>
              <a:rPr lang="en-GB" sz="3600" dirty="0">
                <a:latin typeface="NikoshBAN" panose="02000000000000000000" pitchFamily="2" charset="0"/>
                <a:cs typeface="NikoshBAN" panose="02000000000000000000" pitchFamily="2" charset="0"/>
              </a:rPr>
              <a:t> </a:t>
            </a:r>
            <a:r>
              <a:rPr lang="bn-BD"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 </a:t>
            </a:r>
          </a:p>
          <a:p>
            <a:pPr marL="742950" indent="-742950">
              <a:buFont typeface="+mj-lt"/>
              <a:buAutoNum type="arabicParenR"/>
            </a:pPr>
            <a:r>
              <a:rPr lang="ar-SA" sz="3600" b="1" dirty="0"/>
              <a:t>حرف</a:t>
            </a:r>
            <a:r>
              <a:rPr lang="en-GB" sz="3600" dirty="0"/>
              <a:t> </a:t>
            </a:r>
            <a:r>
              <a:rPr lang="en-US" sz="3600" dirty="0"/>
              <a:t> </a:t>
            </a:r>
            <a:r>
              <a:rPr lang="en-GB" sz="3600" dirty="0" err="1">
                <a:latin typeface="NikoshBAN" panose="02000000000000000000" pitchFamily="2" charset="0"/>
                <a:cs typeface="NikoshBAN" panose="02000000000000000000" pitchFamily="2" charset="0"/>
              </a:rPr>
              <a:t>কাকে</a:t>
            </a:r>
            <a:r>
              <a:rPr lang="en-GB" sz="3600" dirty="0">
                <a:latin typeface="NikoshBAN" panose="02000000000000000000" pitchFamily="2" charset="0"/>
                <a:cs typeface="NikoshBAN" panose="02000000000000000000" pitchFamily="2" charset="0"/>
              </a:rPr>
              <a:t> </a:t>
            </a:r>
            <a:r>
              <a:rPr lang="en-GB" sz="3600" dirty="0" err="1">
                <a:latin typeface="NikoshBAN" panose="02000000000000000000" pitchFamily="2" charset="0"/>
                <a:cs typeface="NikoshBAN" panose="02000000000000000000" pitchFamily="2" charset="0"/>
              </a:rPr>
              <a:t>বলে</a:t>
            </a:r>
            <a:r>
              <a:rPr lang="en-GB" sz="3600" dirty="0">
                <a:latin typeface="NikoshBAN" panose="02000000000000000000" pitchFamily="2" charset="0"/>
                <a:cs typeface="NikoshBAN" panose="02000000000000000000" pitchFamily="2" charset="0"/>
              </a:rPr>
              <a:t>  </a:t>
            </a:r>
            <a:r>
              <a:rPr lang="bn-BD" sz="3600" dirty="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a:p>
            <a:pPr marL="742950" indent="-742950">
              <a:buFont typeface="+mj-lt"/>
              <a:buAutoNum type="arabicParenR"/>
            </a:pPr>
            <a:r>
              <a:rPr lang="ar-SA" sz="3600" b="1" dirty="0"/>
              <a:t>فعل</a:t>
            </a:r>
            <a:r>
              <a:rPr lang="en-GB" sz="3600" b="1" dirty="0"/>
              <a:t> </a:t>
            </a:r>
            <a:r>
              <a:rPr lang="en-US" sz="3600" dirty="0"/>
              <a:t> </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এর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তিনটি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উদাহরণ</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দাও</a:t>
            </a:r>
            <a:r>
              <a:rPr lang="en-US" sz="3600" dirty="0">
                <a:latin typeface="NikoshBAN" panose="02000000000000000000" pitchFamily="2" charset="0"/>
                <a:cs typeface="NikoshBAN" panose="02000000000000000000" pitchFamily="2" charset="0"/>
              </a:rPr>
              <a:t> ।</a:t>
            </a:r>
          </a:p>
          <a:p>
            <a:pPr marL="742950" indent="-742950">
              <a:buFont typeface="+mj-lt"/>
              <a:buAutoNum type="arabicParenR"/>
            </a:pPr>
            <a:r>
              <a:rPr lang="ar-SA" sz="3600" b="1" dirty="0"/>
              <a:t>حرف</a:t>
            </a:r>
            <a:r>
              <a:rPr lang="en-GB" sz="3600" b="1" dirty="0"/>
              <a:t> </a:t>
            </a:r>
            <a:r>
              <a:rPr lang="en-US" sz="3600" dirty="0" err="1">
                <a:latin typeface="NikoshBAN" panose="02000000000000000000" pitchFamily="2" charset="0"/>
                <a:cs typeface="NikoshBAN" panose="02000000000000000000" pitchFamily="2" charset="0"/>
              </a:rPr>
              <a:t>এর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তিনটি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উদাহরণ</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দাও</a:t>
            </a:r>
            <a:r>
              <a:rPr lang="en-US" sz="3600" dirty="0">
                <a:latin typeface="NikoshBAN" panose="02000000000000000000" pitchFamily="2" charset="0"/>
                <a:cs typeface="NikoshBAN" panose="02000000000000000000" pitchFamily="2" charset="0"/>
              </a:rPr>
              <a:t> ।</a:t>
            </a:r>
          </a:p>
          <a:p>
            <a:pPr marL="742950" indent="-742950">
              <a:buFont typeface="+mj-lt"/>
              <a:buAutoNum type="arabicParenR"/>
            </a:pPr>
            <a:r>
              <a:rPr lang="ar-SA" sz="3600" b="1" dirty="0"/>
              <a:t>فعل</a:t>
            </a:r>
            <a:r>
              <a:rPr lang="en-GB" sz="3600" b="1" dirty="0"/>
              <a:t> </a:t>
            </a:r>
            <a:r>
              <a:rPr lang="en-US" sz="3600" dirty="0"/>
              <a:t> </a:t>
            </a:r>
            <a:r>
              <a:rPr lang="en-US" sz="3600" dirty="0" err="1">
                <a:latin typeface="NikoshBAN" panose="02000000000000000000" pitchFamily="2" charset="0"/>
                <a:cs typeface="NikoshBAN" panose="02000000000000000000" pitchFamily="2" charset="0"/>
              </a:rPr>
              <a:t>এর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তিনটি</a:t>
            </a:r>
            <a:r>
              <a:rPr lang="ar-SA" sz="3600" dirty="0">
                <a:solidFill>
                  <a:schemeClr val="tx1">
                    <a:lumMod val="95000"/>
                    <a:lumOff val="5000"/>
                  </a:schemeClr>
                </a:solidFill>
                <a:latin typeface="NikoshBAN" panose="02000000000000000000" pitchFamily="2" charset="0"/>
              </a:rPr>
              <a:t> علامة</a:t>
            </a:r>
            <a:r>
              <a:rPr lang="ar-SA"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উদাহরণসহ</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বল</a:t>
            </a:r>
            <a:r>
              <a:rPr lang="en-US" sz="3600" dirty="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a:t>
            </a:r>
          </a:p>
        </p:txBody>
      </p:sp>
      <p:sp>
        <p:nvSpPr>
          <p:cNvPr id="3" name="Rectangle 2"/>
          <p:cNvSpPr/>
          <p:nvPr/>
        </p:nvSpPr>
        <p:spPr>
          <a:xfrm>
            <a:off x="862885" y="580399"/>
            <a:ext cx="3831498" cy="1107996"/>
          </a:xfrm>
          <a:prstGeom prst="rect">
            <a:avLst/>
          </a:prstGeom>
          <a:solidFill>
            <a:schemeClr val="bg1">
              <a:lumMod val="85000"/>
            </a:schemeClr>
          </a:solidFill>
          <a:ln w="76200">
            <a:solidFill>
              <a:srgbClr val="00B050"/>
            </a:solidFill>
          </a:ln>
          <a:scene3d>
            <a:camera prst="isometricOffAxis1Right"/>
            <a:lightRig rig="threePt" dir="t"/>
          </a:scene3d>
        </p:spPr>
        <p:txBody>
          <a:bodyPr wrap="none">
            <a:spAutoFit/>
          </a:bodyPr>
          <a:lstStyle/>
          <a:p>
            <a:r>
              <a:rPr lang="en-US" sz="6600" b="1" dirty="0" err="1" smtClean="0">
                <a:solidFill>
                  <a:srgbClr val="C00000"/>
                </a:solidFill>
                <a:latin typeface="NikoshBAN" pitchFamily="2" charset="0"/>
                <a:cs typeface="NikoshBAN" pitchFamily="2" charset="0"/>
              </a:rPr>
              <a:t>শিখন</a:t>
            </a:r>
            <a:r>
              <a:rPr lang="en-US" sz="6600" b="1" dirty="0" smtClean="0">
                <a:solidFill>
                  <a:srgbClr val="C00000"/>
                </a:solidFill>
                <a:latin typeface="NikoshBAN" pitchFamily="2" charset="0"/>
                <a:cs typeface="NikoshBAN" pitchFamily="2" charset="0"/>
              </a:rPr>
              <a:t> </a:t>
            </a:r>
            <a:r>
              <a:rPr lang="en-US" sz="6600" b="1" dirty="0" err="1" smtClean="0">
                <a:solidFill>
                  <a:srgbClr val="C00000"/>
                </a:solidFill>
                <a:latin typeface="NikoshBAN" pitchFamily="2" charset="0"/>
                <a:cs typeface="NikoshBAN" pitchFamily="2" charset="0"/>
              </a:rPr>
              <a:t>মূল্যায়ন</a:t>
            </a:r>
            <a:endParaRPr lang="en-US" sz="6600" dirty="0">
              <a:solidFill>
                <a:srgbClr val="C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885" y="2932544"/>
            <a:ext cx="2834207" cy="3327113"/>
          </a:xfrm>
          <a:prstGeom prst="rect">
            <a:avLst/>
          </a:prstGeom>
        </p:spPr>
      </p:pic>
    </p:spTree>
    <p:extLst>
      <p:ext uri="{BB962C8B-B14F-4D97-AF65-F5344CB8AC3E}">
        <p14:creationId xmlns:p14="http://schemas.microsoft.com/office/powerpoint/2010/main" val="133621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34118" y="997129"/>
            <a:ext cx="4123289" cy="1323439"/>
          </a:xfrm>
          <a:prstGeom prst="rect">
            <a:avLst/>
          </a:prstGeom>
          <a:ln w="76200">
            <a:solidFill>
              <a:srgbClr val="FFFF00"/>
            </a:solidFill>
          </a:ln>
          <a:scene3d>
            <a:camera prst="perspectiveRelaxedModerately"/>
            <a:lightRig rig="threePt" dir="t"/>
          </a:scene3d>
          <a:sp3d>
            <a:bevelT prst="angle"/>
          </a:sp3d>
        </p:spPr>
        <p:txBody>
          <a:bodyPr wrap="square">
            <a:spAutoFit/>
          </a:bodyPr>
          <a:lstStyle/>
          <a:p>
            <a:pPr algn="ctr"/>
            <a:r>
              <a:rPr lang="en-US" sz="8000" b="1" i="1" spc="300" dirty="0" err="1"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বাড়ির</a:t>
            </a:r>
            <a:r>
              <a:rPr lang="en-US" sz="8000" b="1" i="1" spc="300"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8000" b="1" i="1" spc="300" dirty="0" err="1"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r>
              <a:rPr lang="en-US" sz="8000" b="1" i="1" spc="300"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8000" b="1" i="1" spc="300" dirty="0">
              <a:solidFill>
                <a:srgbClr val="002060"/>
              </a:solidFill>
              <a:effectLst>
                <a:outerShdw blurRad="38100" dist="38100" dir="2700000" algn="tl">
                  <a:srgbClr val="000000">
                    <a:alpha val="43137"/>
                  </a:srgbClr>
                </a:outerShdw>
              </a:effectLst>
            </a:endParaRPr>
          </a:p>
        </p:txBody>
      </p:sp>
      <p:sp>
        <p:nvSpPr>
          <p:cNvPr id="3" name="Rectangle 2"/>
          <p:cNvSpPr/>
          <p:nvPr/>
        </p:nvSpPr>
        <p:spPr>
          <a:xfrm>
            <a:off x="1385760" y="3894965"/>
            <a:ext cx="9897315" cy="1323439"/>
          </a:xfrm>
          <a:prstGeom prst="rect">
            <a:avLst/>
          </a:prstGeom>
          <a:ln w="38100">
            <a:solidFill>
              <a:srgbClr val="0070C0"/>
            </a:solidFill>
          </a:ln>
        </p:spPr>
        <p:txBody>
          <a:bodyPr wrap="square">
            <a:spAutoFit/>
          </a:bodyPr>
          <a:lstStyle/>
          <a:p>
            <a:r>
              <a:rPr lang="ar-SA" sz="4000" b="1" u="sng">
                <a:latin typeface="NikoshBAN" panose="02000000000000000000" pitchFamily="2" charset="0"/>
                <a:cs typeface="NikoshBAN" panose="02000000000000000000" pitchFamily="2" charset="0"/>
              </a:rPr>
              <a:t> </a:t>
            </a:r>
            <a:r>
              <a:rPr lang="ar-SA" sz="4000" b="1"/>
              <a:t>فعل </a:t>
            </a:r>
            <a:r>
              <a:rPr lang="en-US" sz="4000" b="1" u="sng" smtClean="0">
                <a:latin typeface="NikoshBAN" panose="02000000000000000000" pitchFamily="2" charset="0"/>
                <a:cs typeface="NikoshBAN" panose="02000000000000000000" pitchFamily="2" charset="0"/>
              </a:rPr>
              <a:t>এর</a:t>
            </a:r>
            <a:r>
              <a:rPr lang="ar-SA" sz="4000" b="1" u="sng" dirty="0" smtClean="0">
                <a:latin typeface="NikoshBAN" panose="02000000000000000000" pitchFamily="2" charset="0"/>
                <a:cs typeface="NikoshBAN" panose="02000000000000000000" pitchFamily="2" charset="0"/>
              </a:rPr>
              <a:t> علامة</a:t>
            </a:r>
            <a:r>
              <a:rPr lang="en-US" sz="4000" dirty="0" smtClean="0">
                <a:latin typeface="NikoshBAN" panose="02000000000000000000" pitchFamily="2" charset="0"/>
                <a:cs typeface="NikoshBAN" panose="02000000000000000000" pitchFamily="2" charset="0"/>
              </a:rPr>
              <a:t> </a:t>
            </a:r>
            <a:r>
              <a:rPr lang="ar-SA"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গুলো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তোমাদের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পাঠ্য</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বইয়ে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উল্লেখ</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নেই</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এমন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তিনটি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উদাহরণসহ</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খা</a:t>
            </a:r>
            <a:r>
              <a:rPr lang="en-US" sz="4000" dirty="0" err="1" smtClean="0">
                <a:solidFill>
                  <a:schemeClr val="tx1">
                    <a:lumMod val="95000"/>
                    <a:lumOff val="5000"/>
                  </a:schemeClr>
                </a:solidFill>
                <a:latin typeface="NikoshBAN" panose="02000000000000000000" pitchFamily="2" charset="0"/>
                <a:cs typeface="NikoshBAN" panose="02000000000000000000" pitchFamily="2" charset="0"/>
              </a:rPr>
              <a:t>তায়</a:t>
            </a:r>
            <a:r>
              <a:rPr lang="en-US" sz="40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4000" dirty="0" err="1" smtClean="0">
                <a:solidFill>
                  <a:schemeClr val="tx1">
                    <a:lumMod val="95000"/>
                    <a:lumOff val="5000"/>
                  </a:schemeClr>
                </a:solidFill>
                <a:latin typeface="NikoshBAN" panose="02000000000000000000" pitchFamily="2" charset="0"/>
                <a:cs typeface="NikoshBAN" panose="02000000000000000000" pitchFamily="2" charset="0"/>
              </a:rPr>
              <a:t>লেখ</a:t>
            </a:r>
            <a:r>
              <a:rPr lang="en-US" sz="40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6315"/>
          <a:stretch/>
        </p:blipFill>
        <p:spPr>
          <a:xfrm>
            <a:off x="764471" y="472417"/>
            <a:ext cx="2855068" cy="2249754"/>
          </a:xfrm>
          <a:prstGeom prst="rect">
            <a:avLst/>
          </a:prstGeom>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16315"/>
          <a:stretch/>
        </p:blipFill>
        <p:spPr>
          <a:xfrm>
            <a:off x="8765963" y="472417"/>
            <a:ext cx="2855068" cy="2249754"/>
          </a:xfrm>
          <a:prstGeom prst="rect">
            <a:avLst/>
          </a:prstGeom>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0389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82377"/>
          </a:xfrm>
          <a:prstGeom prst="rect">
            <a:avLst/>
          </a:prstGeom>
        </p:spPr>
      </p:pic>
      <p:sp>
        <p:nvSpPr>
          <p:cNvPr id="4" name="Rectangle 3"/>
          <p:cNvSpPr/>
          <p:nvPr/>
        </p:nvSpPr>
        <p:spPr>
          <a:xfrm>
            <a:off x="2751174" y="2096635"/>
            <a:ext cx="6689652" cy="3170099"/>
          </a:xfrm>
          <a:prstGeom prst="rect">
            <a:avLst/>
          </a:prstGeom>
          <a:noFill/>
        </p:spPr>
        <p:txBody>
          <a:bodyPr wrap="none" lIns="91440" tIns="45720" rIns="91440" bIns="45720">
            <a:spAutoFit/>
          </a:bodyPr>
          <a:lstStyle/>
          <a:p>
            <a:pPr algn="ctr"/>
            <a:r>
              <a:rPr lang="en-US" sz="20000" b="1" i="1" dirty="0" err="1" smtClean="0">
                <a:ln w="12700">
                  <a:solidFill>
                    <a:schemeClr val="tx2">
                      <a:lumMod val="75000"/>
                    </a:schemeClr>
                  </a:solidFill>
                  <a:prstDash val="solid"/>
                </a:ln>
                <a:solidFill>
                  <a:srgbClr val="00B050"/>
                </a:solidFill>
                <a:effectLst>
                  <a:outerShdw dist="38100" dir="2640000" algn="bl" rotWithShape="0">
                    <a:schemeClr val="tx2">
                      <a:lumMod val="75000"/>
                    </a:schemeClr>
                  </a:outerShdw>
                </a:effectLst>
              </a:rPr>
              <a:t>ধন্যবাদ</a:t>
            </a:r>
            <a:r>
              <a:rPr lang="en-US" sz="20000" b="1" i="1" dirty="0" smtClean="0">
                <a:ln w="12700">
                  <a:solidFill>
                    <a:schemeClr val="tx2">
                      <a:lumMod val="75000"/>
                    </a:schemeClr>
                  </a:solidFill>
                  <a:prstDash val="solid"/>
                </a:ln>
                <a:solidFill>
                  <a:srgbClr val="00B050"/>
                </a:solidFill>
                <a:effectLst>
                  <a:outerShdw dist="38100" dir="2640000" algn="bl" rotWithShape="0">
                    <a:schemeClr val="tx2">
                      <a:lumMod val="75000"/>
                    </a:schemeClr>
                  </a:outerShdw>
                </a:effectLst>
              </a:rPr>
              <a:t> </a:t>
            </a:r>
            <a:endParaRPr lang="en-US" sz="20000" b="1" i="1" cap="none" spc="0" dirty="0">
              <a:ln w="12700">
                <a:solidFill>
                  <a:schemeClr val="tx2">
                    <a:lumMod val="75000"/>
                  </a:schemeClr>
                </a:solidFill>
                <a:prstDash val="solid"/>
              </a:ln>
              <a:solidFill>
                <a:srgbClr val="00B050"/>
              </a:solid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69082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4340087"/>
            <a:ext cx="5936974" cy="2517913"/>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6228521" y="-1"/>
            <a:ext cx="5936974" cy="2517913"/>
          </a:xfrm>
          <a:prstGeom prst="rect">
            <a:avLst/>
          </a:prstGeom>
        </p:spPr>
      </p:pic>
      <p:grpSp>
        <p:nvGrpSpPr>
          <p:cNvPr id="8" name="Group 7"/>
          <p:cNvGrpSpPr/>
          <p:nvPr/>
        </p:nvGrpSpPr>
        <p:grpSpPr>
          <a:xfrm>
            <a:off x="0" y="-1"/>
            <a:ext cx="12165495" cy="6858001"/>
            <a:chOff x="0" y="-1"/>
            <a:chExt cx="12165495" cy="6858001"/>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521" y="4340087"/>
              <a:ext cx="5936974" cy="2517913"/>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0" y="-1"/>
              <a:ext cx="5936974" cy="2517913"/>
            </a:xfrm>
            <a:prstGeom prst="rect">
              <a:avLst/>
            </a:prstGeom>
          </p:spPr>
        </p:pic>
        <p:sp>
          <p:nvSpPr>
            <p:cNvPr id="3" name="TextBox 2"/>
            <p:cNvSpPr txBox="1"/>
            <p:nvPr/>
          </p:nvSpPr>
          <p:spPr>
            <a:xfrm>
              <a:off x="3125930" y="2090172"/>
              <a:ext cx="6205181" cy="2677656"/>
            </a:xfrm>
            <a:prstGeom prst="rect">
              <a:avLst/>
            </a:prstGeom>
            <a:noFill/>
          </p:spPr>
          <p:txBody>
            <a:bodyPr wrap="square" rtlCol="0">
              <a:spAutoFit/>
            </a:bodyPr>
            <a:lstStyle/>
            <a:p>
              <a:pPr algn="ctr"/>
              <a:r>
                <a:rPr lang="ar-SA" sz="5400" b="1" dirty="0" smtClean="0">
                  <a:effectLst>
                    <a:outerShdw blurRad="38100" dist="38100" dir="2700000" algn="tl">
                      <a:srgbClr val="000000">
                        <a:alpha val="43137"/>
                      </a:srgbClr>
                    </a:outerShdw>
                  </a:effectLst>
                </a:rPr>
                <a:t>القواعد اللغة العربية</a:t>
              </a:r>
            </a:p>
            <a:p>
              <a:pPr algn="ctr"/>
              <a:r>
                <a:rPr lang="ar-SA" sz="6000" b="1" i="1" dirty="0" smtClean="0">
                  <a:solidFill>
                    <a:srgbClr val="FF0000"/>
                  </a:solidFill>
                  <a:effectLst>
                    <a:outerShdw blurRad="38100" dist="38100" dir="2700000" algn="tl">
                      <a:srgbClr val="000000">
                        <a:alpha val="43137"/>
                      </a:srgbClr>
                    </a:outerShdw>
                  </a:effectLst>
                </a:rPr>
                <a:t>الصف الثامن من الداخل</a:t>
              </a:r>
            </a:p>
            <a:p>
              <a:pPr algn="ctr"/>
              <a:r>
                <a:rPr lang="ar-SA" sz="5400" b="1" dirty="0" smtClean="0">
                  <a:effectLst>
                    <a:outerShdw blurRad="38100" dist="38100" dir="2700000" algn="tl">
                      <a:srgbClr val="000000">
                        <a:alpha val="43137"/>
                      </a:srgbClr>
                    </a:outerShdw>
                  </a:effectLst>
                </a:rPr>
                <a:t>الوقة: 50</a:t>
              </a:r>
              <a:endParaRPr lang="en-US" sz="5400"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40061501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77652" y="2439928"/>
            <a:ext cx="2358656" cy="646331"/>
          </a:xfrm>
          <a:prstGeom prst="rect">
            <a:avLst/>
          </a:prstGeom>
          <a:noFill/>
        </p:spPr>
        <p:txBody>
          <a:bodyPr wrap="square" rtlCol="0">
            <a:spAutoFit/>
          </a:bodyPr>
          <a:lstStyle/>
          <a:p>
            <a:pPr algn="ctr"/>
            <a:r>
              <a:rPr lang="en-GB" sz="3600" dirty="0" smtClean="0">
                <a:latin typeface="NikoshBAN" panose="02000000000000000000" pitchFamily="2" charset="0"/>
                <a:cs typeface="NikoshBAN" panose="02000000000000000000" pitchFamily="2" charset="0"/>
              </a:rPr>
              <a:t> </a:t>
            </a:r>
            <a:r>
              <a:rPr lang="ar-SA" sz="3600" dirty="0" smtClean="0">
                <a:latin typeface="NikoshBAN" panose="02000000000000000000" pitchFamily="2" charset="0"/>
                <a:cs typeface="NikoshBAN" panose="02000000000000000000" pitchFamily="2" charset="0"/>
              </a:rPr>
              <a:t> </a:t>
            </a:r>
            <a:r>
              <a:rPr lang="ar-SA" sz="3600" dirty="0" smtClean="0"/>
              <a:t>يقرأ </a:t>
            </a:r>
            <a:r>
              <a:rPr lang="en-GB" sz="3600" dirty="0" smtClean="0">
                <a:latin typeface="NikoshBAN" panose="02000000000000000000" pitchFamily="2" charset="0"/>
                <a:cs typeface="NikoshBAN" panose="02000000000000000000" pitchFamily="2" charset="0"/>
              </a:rPr>
              <a:t>=</a:t>
            </a:r>
            <a:r>
              <a:rPr lang="ar-SA"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পড়ছে</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7" name="TextBox 6"/>
          <p:cNvSpPr txBox="1"/>
          <p:nvPr/>
        </p:nvSpPr>
        <p:spPr>
          <a:xfrm>
            <a:off x="6455151" y="2586431"/>
            <a:ext cx="5257711" cy="1077218"/>
          </a:xfrm>
          <a:prstGeom prst="rect">
            <a:avLst/>
          </a:prstGeom>
          <a:noFill/>
        </p:spPr>
        <p:txBody>
          <a:bodyPr wrap="square" rtlCol="0">
            <a:spAutoFit/>
          </a:bodyPr>
          <a:lstStyle/>
          <a:p>
            <a:pPr algn="ctr"/>
            <a:r>
              <a:rPr lang="ar-SA" sz="3200" dirty="0"/>
              <a:t>الثمرٌ على الطابلة</a:t>
            </a:r>
            <a:r>
              <a:rPr lang="ar-SA" sz="3200" dirty="0" smtClean="0">
                <a:latin typeface="NikoshBAN" panose="02000000000000000000" pitchFamily="2" charset="0"/>
                <a:cs typeface="NikoshBAN" panose="02000000000000000000" pitchFamily="2" charset="0"/>
              </a:rPr>
              <a:t>   </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টেবিলের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উপর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ফল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আছে</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22" name="Rectangle 21"/>
          <p:cNvSpPr/>
          <p:nvPr/>
        </p:nvSpPr>
        <p:spPr>
          <a:xfrm>
            <a:off x="7014951" y="4534420"/>
            <a:ext cx="859810" cy="89717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21250" b="18234"/>
          <a:stretch/>
        </p:blipFill>
        <p:spPr>
          <a:xfrm>
            <a:off x="817492" y="3837123"/>
            <a:ext cx="4140342" cy="2291768"/>
          </a:xfrm>
          <a:prstGeom prst="rect">
            <a:avLst/>
          </a:prstGeom>
          <a:ln w="38100">
            <a:solidFill>
              <a:srgbClr val="0070C0"/>
            </a:solidFill>
          </a:ln>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8656" t="30824" r="20888"/>
          <a:stretch/>
        </p:blipFill>
        <p:spPr>
          <a:xfrm>
            <a:off x="817491" y="238465"/>
            <a:ext cx="4140343" cy="2139907"/>
          </a:xfrm>
          <a:prstGeom prst="rect">
            <a:avLst/>
          </a:prstGeom>
          <a:ln w="38100">
            <a:solidFill>
              <a:srgbClr val="0070C0"/>
            </a:solidFill>
          </a:ln>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t="28501" b="5700"/>
          <a:stretch/>
        </p:blipFill>
        <p:spPr>
          <a:xfrm>
            <a:off x="7014951" y="238465"/>
            <a:ext cx="4140343" cy="2140907"/>
          </a:xfrm>
          <a:prstGeom prst="rect">
            <a:avLst/>
          </a:prstGeom>
          <a:ln w="38100">
            <a:solidFill>
              <a:srgbClr val="0070C0"/>
            </a:solidFill>
          </a:ln>
        </p:spPr>
      </p:pic>
      <p:sp>
        <p:nvSpPr>
          <p:cNvPr id="17" name="Rectangle 16"/>
          <p:cNvSpPr/>
          <p:nvPr/>
        </p:nvSpPr>
        <p:spPr>
          <a:xfrm>
            <a:off x="10933912" y="4534420"/>
            <a:ext cx="1080654" cy="89717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135681" y="4573301"/>
            <a:ext cx="6878885" cy="830997"/>
          </a:xfrm>
          <a:prstGeom prst="rect">
            <a:avLst/>
          </a:prstGeom>
          <a:noFill/>
        </p:spPr>
        <p:txBody>
          <a:bodyPr wrap="square" rtlCol="0">
            <a:spAutoFit/>
          </a:bodyPr>
          <a:lstStyle/>
          <a:p>
            <a:pPr algn="ctr"/>
            <a:r>
              <a:rPr lang="ar-SA" sz="4800" dirty="0" smtClean="0"/>
              <a:t>يعلّم الاستاذُ الطلّابَ  فى المدرسة</a:t>
            </a:r>
            <a:endParaRPr lang="en-US" sz="4800" dirty="0">
              <a:latin typeface="NikoshBAN" panose="02000000000000000000" pitchFamily="2" charset="0"/>
              <a:cs typeface="NikoshBAN" panose="02000000000000000000" pitchFamily="2" charset="0"/>
            </a:endParaRPr>
          </a:p>
        </p:txBody>
      </p:sp>
      <p:sp>
        <p:nvSpPr>
          <p:cNvPr id="23" name="Rectangle 22"/>
          <p:cNvSpPr/>
          <p:nvPr/>
        </p:nvSpPr>
        <p:spPr>
          <a:xfrm>
            <a:off x="7947625" y="2559122"/>
            <a:ext cx="677760" cy="55443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431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
                                            <p:bg/>
                                          </p:spTgt>
                                        </p:tgtEl>
                                        <p:attrNameLst>
                                          <p:attrName>style.visibility</p:attrName>
                                        </p:attrNameLst>
                                      </p:cBhvr>
                                      <p:to>
                                        <p:strVal val="visible"/>
                                      </p:to>
                                    </p:set>
                                    <p:animEffect transition="in" filter="dissolve">
                                      <p:cBhvr>
                                        <p:cTn id="22" dur="500"/>
                                        <p:tgtEl>
                                          <p:spTgt spid="23">
                                            <p:bg/>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nodePh="1">
                                  <p:stCondLst>
                                    <p:cond delay="0"/>
                                  </p:stCondLst>
                                  <p:endCondLst>
                                    <p:cond evt="begin" delay="0">
                                      <p:tn val="25"/>
                                    </p:cond>
                                  </p:endCondLst>
                                  <p:childTnLst>
                                    <p:set>
                                      <p:cBhvr>
                                        <p:cTn id="26" dur="1" fill="hold">
                                          <p:stCondLst>
                                            <p:cond delay="0"/>
                                          </p:stCondLst>
                                        </p:cTn>
                                        <p:tgtEl>
                                          <p:spTgt spid="23">
                                            <p:txEl>
                                              <p:pRg st="0" end="0"/>
                                            </p:txEl>
                                          </p:spTgt>
                                        </p:tgtEl>
                                        <p:attrNameLst>
                                          <p:attrName>style.visibility</p:attrName>
                                        </p:attrNameLst>
                                      </p:cBhvr>
                                      <p:to>
                                        <p:strVal val="visible"/>
                                      </p:to>
                                    </p:set>
                                    <p:animEffect transition="in" filter="dissolve">
                                      <p:cBhvr>
                                        <p:cTn id="27" dur="500"/>
                                        <p:tgtEl>
                                          <p:spTgt spid="2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ssolv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7">
                                            <p:bg/>
                                          </p:spTgt>
                                        </p:tgtEl>
                                        <p:attrNameLst>
                                          <p:attrName>style.visibility</p:attrName>
                                        </p:attrNameLst>
                                      </p:cBhvr>
                                      <p:to>
                                        <p:strVal val="visible"/>
                                      </p:to>
                                    </p:set>
                                    <p:animEffect transition="in" filter="dissolve">
                                      <p:cBhvr>
                                        <p:cTn id="41" dur="500"/>
                                        <p:tgtEl>
                                          <p:spTgt spid="17">
                                            <p:bg/>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nodePh="1">
                                  <p:stCondLst>
                                    <p:cond delay="0"/>
                                  </p:stCondLst>
                                  <p:endCondLst>
                                    <p:cond evt="begin" delay="0">
                                      <p:tn val="44"/>
                                    </p:cond>
                                  </p:endCondLst>
                                  <p:childTnLst>
                                    <p:set>
                                      <p:cBhvr>
                                        <p:cTn id="45" dur="1" fill="hold">
                                          <p:stCondLst>
                                            <p:cond delay="0"/>
                                          </p:stCondLst>
                                        </p:cTn>
                                        <p:tgtEl>
                                          <p:spTgt spid="17">
                                            <p:txEl>
                                              <p:pRg st="0" end="0"/>
                                            </p:txEl>
                                          </p:spTgt>
                                        </p:tgtEl>
                                        <p:attrNameLst>
                                          <p:attrName>style.visibility</p:attrName>
                                        </p:attrNameLst>
                                      </p:cBhvr>
                                      <p:to>
                                        <p:strVal val="visible"/>
                                      </p:to>
                                    </p:set>
                                    <p:animEffect transition="in" filter="dissolve">
                                      <p:cBhvr>
                                        <p:cTn id="46" dur="500"/>
                                        <p:tgtEl>
                                          <p:spTgt spid="17">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22">
                                            <p:bg/>
                                          </p:spTgt>
                                        </p:tgtEl>
                                        <p:attrNameLst>
                                          <p:attrName>style.visibility</p:attrName>
                                        </p:attrNameLst>
                                      </p:cBhvr>
                                      <p:to>
                                        <p:strVal val="visible"/>
                                      </p:to>
                                    </p:set>
                                    <p:animEffect transition="in" filter="dissolve">
                                      <p:cBhvr>
                                        <p:cTn id="51" dur="500"/>
                                        <p:tgtEl>
                                          <p:spTgt spid="22">
                                            <p:bg/>
                                          </p:spTgt>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nodePh="1">
                                  <p:stCondLst>
                                    <p:cond delay="0"/>
                                  </p:stCondLst>
                                  <p:endCondLst>
                                    <p:cond evt="begin" delay="0">
                                      <p:tn val="54"/>
                                    </p:cond>
                                  </p:endCondLst>
                                  <p:childTnLst>
                                    <p:set>
                                      <p:cBhvr>
                                        <p:cTn id="55" dur="1" fill="hold">
                                          <p:stCondLst>
                                            <p:cond delay="0"/>
                                          </p:stCondLst>
                                        </p:cTn>
                                        <p:tgtEl>
                                          <p:spTgt spid="22">
                                            <p:txEl>
                                              <p:pRg st="0" end="0"/>
                                            </p:txEl>
                                          </p:spTgt>
                                        </p:tgtEl>
                                        <p:attrNameLst>
                                          <p:attrName>style.visibility</p:attrName>
                                        </p:attrNameLst>
                                      </p:cBhvr>
                                      <p:to>
                                        <p:strVal val="visible"/>
                                      </p:to>
                                    </p:set>
                                    <p:animEffect transition="in" filter="dissolve">
                                      <p:cBhvr>
                                        <p:cTn id="56"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2" grpId="0" build="p" animBg="1"/>
      <p:bldP spid="17" grpId="0" build="p" animBg="1"/>
      <p:bldP spid="18" grpId="0"/>
      <p:bldP spid="2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 y="-4216"/>
            <a:ext cx="12196882" cy="6862216"/>
            <a:chOff x="-2" y="-4216"/>
            <a:chExt cx="12196882" cy="6862216"/>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096003" y="3678913"/>
              <a:ext cx="6100877" cy="3179087"/>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6095999" y="-4216"/>
              <a:ext cx="6100879" cy="3179087"/>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365418" y="-1346167"/>
              <a:ext cx="3365162" cy="6096001"/>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442649"/>
              <a:ext cx="6096003" cy="3384162"/>
            </a:xfrm>
            <a:prstGeom prst="rect">
              <a:avLst/>
            </a:prstGeom>
          </p:spPr>
        </p:pic>
        <p:sp>
          <p:nvSpPr>
            <p:cNvPr id="2" name="TextBox 1"/>
            <p:cNvSpPr txBox="1"/>
            <p:nvPr/>
          </p:nvSpPr>
          <p:spPr>
            <a:xfrm>
              <a:off x="2555880" y="1397674"/>
              <a:ext cx="7080236" cy="4062651"/>
            </a:xfrm>
            <a:prstGeom prst="rect">
              <a:avLst/>
            </a:prstGeom>
            <a:noFill/>
          </p:spPr>
          <p:txBody>
            <a:bodyPr wrap="square" rtlCol="0">
              <a:spAutoFit/>
            </a:bodyPr>
            <a:lstStyle/>
            <a:p>
              <a:pPr algn="ctr"/>
              <a:r>
                <a:rPr lang="ar-SA" sz="4800" b="1" u="sng" dirty="0" smtClean="0"/>
                <a:t>الوحدة الاولى</a:t>
              </a:r>
            </a:p>
            <a:p>
              <a:pPr algn="ctr"/>
              <a:r>
                <a:rPr lang="ar-SA" sz="4800" dirty="0" smtClean="0"/>
                <a:t>علم الصرف</a:t>
              </a:r>
            </a:p>
            <a:p>
              <a:pPr algn="ctr"/>
              <a:r>
                <a:rPr lang="ar-SA" sz="4800" dirty="0" smtClean="0"/>
                <a:t>الدرس الثانى</a:t>
              </a:r>
            </a:p>
            <a:p>
              <a:pPr algn="ctr"/>
              <a:r>
                <a:rPr lang="ar-SA" sz="6600" b="1" u="sng" dirty="0" smtClean="0">
                  <a:solidFill>
                    <a:srgbClr val="FF0000"/>
                  </a:solidFill>
                </a:rPr>
                <a:t>الفعل و الحرف</a:t>
              </a:r>
            </a:p>
            <a:p>
              <a:pPr algn="ctr"/>
              <a:r>
                <a:rPr lang="ar-SA" sz="4800" dirty="0" smtClean="0"/>
                <a:t>الصفخة: 4-7</a:t>
              </a:r>
              <a:endParaRPr lang="en-US" sz="4800" dirty="0"/>
            </a:p>
          </p:txBody>
        </p:sp>
      </p:grpSp>
    </p:spTree>
    <p:extLst>
      <p:ext uri="{BB962C8B-B14F-4D97-AF65-F5344CB8AC3E}">
        <p14:creationId xmlns:p14="http://schemas.microsoft.com/office/powerpoint/2010/main" val="4109183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7295" y="3187"/>
            <a:ext cx="12160155" cy="5957944"/>
            <a:chOff x="27295" y="3187"/>
            <a:chExt cx="12160155" cy="5957944"/>
          </a:xfrm>
        </p:grpSpPr>
        <p:sp>
          <p:nvSpPr>
            <p:cNvPr id="2" name="TextBox 1"/>
            <p:cNvSpPr txBox="1"/>
            <p:nvPr/>
          </p:nvSpPr>
          <p:spPr>
            <a:xfrm>
              <a:off x="1405719" y="2452478"/>
              <a:ext cx="9403307" cy="3508653"/>
            </a:xfrm>
            <a:prstGeom prst="rect">
              <a:avLst/>
            </a:prstGeom>
            <a:noFill/>
          </p:spPr>
          <p:txBody>
            <a:bodyPr wrap="square" rtlCol="0">
              <a:spAutoFit/>
            </a:bodyPr>
            <a:lstStyle/>
            <a:p>
              <a:pPr algn="ctr">
                <a:lnSpc>
                  <a:spcPct val="150000"/>
                </a:lnSpc>
              </a:pPr>
              <a:r>
                <a:rPr lang="en-US" sz="4000" dirty="0" smtClean="0">
                  <a:latin typeface="NikoshBAN" panose="02000000000000000000" pitchFamily="2" charset="0"/>
                  <a:cs typeface="NikoshBAN" panose="02000000000000000000" pitchFamily="2" charset="0"/>
                </a:rPr>
                <a:t>এ </a:t>
              </a:r>
              <a:r>
                <a:rPr lang="en-US" sz="4000" dirty="0" err="1" smtClean="0">
                  <a:latin typeface="NikoshBAN" panose="02000000000000000000" pitchFamily="2" charset="0"/>
                  <a:cs typeface="NikoshBAN" panose="02000000000000000000" pitchFamily="2" charset="0"/>
                </a:rPr>
                <a:t>পাঠ</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শেষে</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শিক্ষার্থীরা</a:t>
              </a:r>
              <a:r>
                <a:rPr lang="en-US" sz="4000" dirty="0" smtClean="0">
                  <a:latin typeface="NikoshBAN" panose="02000000000000000000" pitchFamily="2" charset="0"/>
                  <a:cs typeface="NikoshBAN" panose="02000000000000000000" pitchFamily="2" charset="0"/>
                </a:rPr>
                <a:t>----------------</a:t>
              </a:r>
            </a:p>
            <a:p>
              <a:pPr algn="ctr">
                <a:lnSpc>
                  <a:spcPct val="150000"/>
                </a:lnSpc>
              </a:pPr>
              <a:r>
                <a:rPr lang="en-US" sz="2800" dirty="0" smtClean="0">
                  <a:latin typeface="NikoshBAN" panose="02000000000000000000" pitchFamily="2" charset="0"/>
                  <a:cs typeface="NikoshBAN" panose="02000000000000000000" pitchFamily="2" charset="0"/>
                </a:rPr>
                <a:t> </a:t>
              </a:r>
              <a:endParaRPr lang="en-US" sz="4000" dirty="0" smtClean="0">
                <a:latin typeface="NikoshBAN" panose="02000000000000000000" pitchFamily="2" charset="0"/>
                <a:cs typeface="NikoshBAN" panose="02000000000000000000" pitchFamily="2" charset="0"/>
              </a:endParaRPr>
            </a:p>
            <a:p>
              <a:pPr marL="742950" indent="-742950">
                <a:buFont typeface="+mj-lt"/>
                <a:buAutoNum type="arabicPeriod"/>
              </a:pPr>
              <a:r>
                <a:rPr lang="ar-SA" sz="4000" dirty="0" smtClean="0">
                  <a:latin typeface="NikoshBAN" panose="02000000000000000000" pitchFamily="2" charset="0"/>
                </a:rPr>
                <a:t>فعل</a:t>
              </a:r>
              <a:r>
                <a:rPr lang="bn-BD" sz="4000" dirty="0" smtClean="0">
                  <a:latin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এর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সংজ্ঞা</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আলামতসহ</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বর্ণনা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পারবে</a:t>
              </a:r>
              <a:r>
                <a:rPr lang="en-US" sz="4000" dirty="0" smtClean="0">
                  <a:latin typeface="NikoshBAN" panose="02000000000000000000" pitchFamily="2" charset="0"/>
                  <a:cs typeface="NikoshBAN" panose="02000000000000000000" pitchFamily="2" charset="0"/>
                </a:rPr>
                <a:t>।</a:t>
              </a:r>
              <a:endParaRPr lang="ar-SA" sz="4000" dirty="0" smtClean="0">
                <a:latin typeface="NikoshBAN" panose="02000000000000000000" pitchFamily="2" charset="0"/>
                <a:cs typeface="NikoshBAN" panose="02000000000000000000" pitchFamily="2" charset="0"/>
              </a:endParaRPr>
            </a:p>
            <a:p>
              <a:pPr marL="742950" indent="-742950">
                <a:buFont typeface="+mj-lt"/>
                <a:buAutoNum type="arabicPeriod"/>
              </a:pPr>
              <a:r>
                <a:rPr lang="ar-SA" sz="4000" dirty="0" smtClean="0">
                  <a:latin typeface="NikoshBAN" panose="02000000000000000000" pitchFamily="2" charset="0"/>
                </a:rPr>
                <a:t>حرف</a:t>
              </a:r>
              <a:r>
                <a:rPr lang="bn-BD" sz="4000" dirty="0" smtClean="0">
                  <a:latin typeface="NikoshBAN" panose="02000000000000000000" pitchFamily="2" charset="0"/>
                </a:rPr>
                <a:t> </a:t>
              </a:r>
              <a:r>
                <a:rPr lang="en-US" sz="4000" dirty="0" err="1">
                  <a:latin typeface="NikoshBAN" panose="02000000000000000000" pitchFamily="2" charset="0"/>
                  <a:cs typeface="NikoshBAN" panose="02000000000000000000" pitchFamily="2" charset="0"/>
                </a:rPr>
                <a:t>এর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সংজ্ঞা</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আলামতসহ</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বর্ণনা</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করতে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পারবে</a:t>
              </a:r>
              <a:r>
                <a:rPr lang="en-US" sz="4000" dirty="0" smtClean="0">
                  <a:latin typeface="NikoshBAN" panose="02000000000000000000" pitchFamily="2" charset="0"/>
                  <a:cs typeface="NikoshBAN" panose="02000000000000000000" pitchFamily="2" charset="0"/>
                </a:rPr>
                <a:t>।</a:t>
              </a:r>
              <a:endParaRPr lang="ar-SA" sz="4000" dirty="0" smtClean="0">
                <a:latin typeface="NikoshBAN" panose="02000000000000000000" pitchFamily="2" charset="0"/>
                <a:cs typeface="NikoshBAN" panose="02000000000000000000" pitchFamily="2" charset="0"/>
              </a:endParaRPr>
            </a:p>
            <a:p>
              <a:pPr marL="742950" indent="-742950">
                <a:buFont typeface="+mj-lt"/>
                <a:buAutoNum type="arabicPeriod"/>
              </a:pPr>
              <a:r>
                <a:rPr lang="ar-SA" sz="4000" dirty="0">
                  <a:latin typeface="NikoshBAN" panose="02000000000000000000" pitchFamily="2" charset="0"/>
                </a:rPr>
                <a:t>فعل</a:t>
              </a:r>
              <a:r>
                <a:rPr lang="bn-BD" sz="4000" dirty="0" smtClean="0">
                  <a:latin typeface="NikoshBAN" panose="02000000000000000000" pitchFamily="2" charset="0"/>
                </a:rPr>
                <a:t> </a:t>
              </a:r>
              <a:r>
                <a:rPr lang="en-US" sz="4000" dirty="0" smtClean="0">
                  <a:latin typeface="NikoshBAN" panose="02000000000000000000" pitchFamily="2" charset="0"/>
                  <a:cs typeface="NikoshBAN" panose="02000000000000000000" pitchFamily="2" charset="0"/>
                </a:rPr>
                <a:t>ও </a:t>
              </a:r>
              <a:r>
                <a:rPr lang="ar-SA" sz="4000" dirty="0" smtClean="0">
                  <a:latin typeface="NikoshBAN" panose="02000000000000000000" pitchFamily="2" charset="0"/>
                </a:rPr>
                <a:t> </a:t>
              </a:r>
              <a:r>
                <a:rPr lang="ar-SA" sz="4000" dirty="0">
                  <a:latin typeface="NikoshBAN" panose="02000000000000000000" pitchFamily="2" charset="0"/>
                </a:rPr>
                <a:t>حرف</a:t>
              </a:r>
              <a:r>
                <a:rPr lang="ar-SA" sz="4000" dirty="0" smtClean="0">
                  <a:latin typeface="NikoshBAN" panose="02000000000000000000" pitchFamily="2" charset="0"/>
                  <a:cs typeface="NikoshBAN" panose="02000000000000000000" pitchFamily="2" charset="0"/>
                </a:rPr>
                <a:t> </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গুলো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চিহ্নিত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করতে</a:t>
              </a:r>
              <a:r>
                <a:rPr lang="en-US" sz="4000" dirty="0" smtClean="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পারবে</a:t>
              </a:r>
              <a:r>
                <a:rPr lang="en-US" sz="4000" dirty="0" smtClean="0">
                  <a:latin typeface="NikoshBAN" panose="02000000000000000000" pitchFamily="2" charset="0"/>
                  <a:cs typeface="NikoshBAN" panose="02000000000000000000" pitchFamily="2" charset="0"/>
                </a:rPr>
                <a:t>।</a:t>
              </a:r>
              <a:endParaRPr lang="ar-SA" sz="4000" dirty="0"/>
            </a:p>
          </p:txBody>
        </p:sp>
        <p:sp>
          <p:nvSpPr>
            <p:cNvPr id="3" name="Rectangle 2"/>
            <p:cNvSpPr/>
            <p:nvPr/>
          </p:nvSpPr>
          <p:spPr>
            <a:xfrm>
              <a:off x="3796353" y="682391"/>
              <a:ext cx="4599294" cy="1323439"/>
            </a:xfrm>
            <a:prstGeom prst="rect">
              <a:avLst/>
            </a:prstGeom>
            <a:solidFill>
              <a:schemeClr val="accent4"/>
            </a:solidFill>
            <a:ln w="57150">
              <a:solidFill>
                <a:srgbClr val="00B0F0"/>
              </a:solidFill>
            </a:ln>
            <a:scene3d>
              <a:camera prst="obliqueTopRight"/>
              <a:lightRig rig="threePt" dir="t"/>
            </a:scene3d>
            <a:sp3d>
              <a:bevelT prst="angle"/>
            </a:sp3d>
          </p:spPr>
          <p:txBody>
            <a:bodyPr wrap="square">
              <a:spAutoFit/>
            </a:bodyPr>
            <a:lstStyle/>
            <a:p>
              <a:pPr algn="ctr"/>
              <a:r>
                <a:rPr lang="bn-BD" sz="8000" b="1" i="1" u="sng" spc="600" dirty="0">
                  <a:solidFill>
                    <a:srgbClr val="7030A0"/>
                  </a:solidFill>
                  <a:effectLst>
                    <a:outerShdw blurRad="38100" dist="38100" dir="2700000" algn="tl">
                      <a:srgbClr val="000000">
                        <a:alpha val="43137"/>
                      </a:srgbClr>
                    </a:outerShdw>
                  </a:effectLst>
                  <a:latin typeface="NikoshBAN" pitchFamily="2" charset="0"/>
                  <a:cs typeface="NikoshBAN" pitchFamily="2" charset="0"/>
                </a:rPr>
                <a:t>শিখনফল</a:t>
              </a:r>
              <a:endParaRPr lang="en-US" sz="8000" i="1" u="sng" spc="600" dirty="0">
                <a:solidFill>
                  <a:srgbClr val="7030A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95" y="3187"/>
              <a:ext cx="2674961" cy="343390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489744" y="3187"/>
              <a:ext cx="2697706" cy="3433903"/>
            </a:xfrm>
            <a:prstGeom prst="rect">
              <a:avLst/>
            </a:prstGeom>
          </p:spPr>
        </p:pic>
      </p:grpSp>
    </p:spTree>
    <p:extLst>
      <p:ext uri="{BB962C8B-B14F-4D97-AF65-F5344CB8AC3E}">
        <p14:creationId xmlns:p14="http://schemas.microsoft.com/office/powerpoint/2010/main" val="364465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4096319" y="2988459"/>
            <a:ext cx="3999362" cy="923330"/>
          </a:xfrm>
          <a:prstGeom prst="rect">
            <a:avLst/>
          </a:prstGeom>
        </p:spPr>
        <p:txBody>
          <a:bodyPr wrap="square">
            <a:spAutoFit/>
          </a:bodyPr>
          <a:lstStyle/>
          <a:p>
            <a:pPr algn="ctr"/>
            <a:r>
              <a:rPr lang="ar-SA" sz="5400" b="1" dirty="0" smtClean="0">
                <a:effectLst>
                  <a:outerShdw blurRad="38100" dist="38100" dir="2700000" algn="tl">
                    <a:srgbClr val="000000">
                      <a:alpha val="43137"/>
                    </a:srgbClr>
                  </a:outerShdw>
                </a:effectLst>
              </a:rPr>
              <a:t>الفعل</a:t>
            </a:r>
            <a:r>
              <a:rPr lang="en-GB" sz="5400" b="1" dirty="0" smtClean="0">
                <a:effectLst>
                  <a:outerShdw blurRad="38100" dist="38100" dir="2700000" algn="tl">
                    <a:srgbClr val="000000">
                      <a:alpha val="43137"/>
                    </a:srgbClr>
                  </a:outerShdw>
                </a:effectLst>
              </a:rPr>
              <a:t> </a:t>
            </a:r>
            <a:r>
              <a:rPr lang="bn-BD" sz="5400" b="1" u="sng" dirty="0" smtClean="0">
                <a:solidFill>
                  <a:srgbClr val="00B050"/>
                </a:solidFill>
              </a:rPr>
              <a:t> </a:t>
            </a:r>
            <a:r>
              <a:rPr lang="bn-BD" sz="5400" b="1" u="sng" dirty="0" smtClean="0">
                <a:solidFill>
                  <a:srgbClr val="00B050"/>
                </a:solidFill>
                <a:latin typeface="NikoshBAN" pitchFamily="2" charset="0"/>
                <a:cs typeface="NikoshBAN" pitchFamily="2" charset="0"/>
              </a:rPr>
              <a:t>এর সংজ্ঞা </a:t>
            </a:r>
            <a:endParaRPr lang="en-US" sz="5400" u="sng" dirty="0">
              <a:solidFill>
                <a:srgbClr val="00B050"/>
              </a:solidFill>
            </a:endParaRPr>
          </a:p>
        </p:txBody>
      </p:sp>
      <p:sp>
        <p:nvSpPr>
          <p:cNvPr id="22" name="Rectangle 21"/>
          <p:cNvSpPr/>
          <p:nvPr/>
        </p:nvSpPr>
        <p:spPr>
          <a:xfrm>
            <a:off x="835096" y="4180962"/>
            <a:ext cx="10521808" cy="707886"/>
          </a:xfrm>
          <a:prstGeom prst="rect">
            <a:avLst/>
          </a:prstGeom>
        </p:spPr>
        <p:txBody>
          <a:bodyPr wrap="square">
            <a:spAutoFit/>
          </a:bodyPr>
          <a:lstStyle/>
          <a:p>
            <a:pPr algn="ctr"/>
            <a:r>
              <a:rPr lang="ar-SA" sz="4000" b="1" dirty="0" smtClean="0">
                <a:effectLst>
                  <a:outerShdw blurRad="38100" dist="38100" dir="2700000" algn="tl">
                    <a:srgbClr val="000000">
                      <a:alpha val="43137"/>
                    </a:srgbClr>
                  </a:outerShdw>
                </a:effectLst>
              </a:rPr>
              <a:t>الفعل</a:t>
            </a:r>
            <a:r>
              <a:rPr lang="ar-SA" sz="3600" b="1" dirty="0" smtClean="0"/>
              <a:t> كلمةٌ تدل على معنىً فى نفسها دلالة مقترنة باحد ازمنة الثلاثة ـ</a:t>
            </a:r>
            <a:endParaRPr lang="ar-SA" sz="3600" dirty="0"/>
          </a:p>
        </p:txBody>
      </p:sp>
      <p:sp>
        <p:nvSpPr>
          <p:cNvPr id="24" name="Rectangle 23"/>
          <p:cNvSpPr/>
          <p:nvPr/>
        </p:nvSpPr>
        <p:spPr>
          <a:xfrm>
            <a:off x="835096" y="5291246"/>
            <a:ext cx="10521808" cy="1200329"/>
          </a:xfrm>
          <a:prstGeom prst="rect">
            <a:avLst/>
          </a:prstGeom>
        </p:spPr>
        <p:txBody>
          <a:bodyPr wrap="square">
            <a:spAutoFit/>
          </a:bodyPr>
          <a:lstStyle/>
          <a:p>
            <a:r>
              <a:rPr lang="en-US" sz="3600" dirty="0" err="1" smtClean="0">
                <a:latin typeface="NikoshBAN" panose="02000000000000000000" pitchFamily="2" charset="0"/>
                <a:cs typeface="NikoshBAN" panose="02000000000000000000" pitchFamily="2" charset="0"/>
              </a:rPr>
              <a:t>অর্থা</a:t>
            </a:r>
            <a:r>
              <a:rPr lang="en-US" sz="3600" dirty="0" smtClean="0">
                <a:latin typeface="NikoshBAN" panose="02000000000000000000" pitchFamily="2" charset="0"/>
                <a:cs typeface="NikoshBAN" panose="02000000000000000000" pitchFamily="2" charset="0"/>
              </a:rPr>
              <a:t>ৎ- </a:t>
            </a:r>
            <a:r>
              <a:rPr lang="ar-SA" sz="3600" b="1" dirty="0" smtClean="0"/>
              <a:t>فعل </a:t>
            </a:r>
            <a:r>
              <a:rPr lang="en-US" sz="3600" dirty="0" smtClean="0">
                <a:latin typeface="NikoshBAN" panose="02000000000000000000" pitchFamily="2" charset="0"/>
                <a:cs typeface="NikoshBAN" panose="02000000000000000000" pitchFamily="2" charset="0"/>
              </a:rPr>
              <a:t> </a:t>
            </a:r>
            <a:r>
              <a:rPr lang="ar-SA"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এমন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একটি</a:t>
            </a:r>
            <a:r>
              <a:rPr lang="ar-SA" sz="3600" b="1" dirty="0" smtClean="0"/>
              <a:t>كلمةٌ  </a:t>
            </a:r>
            <a:r>
              <a:rPr lang="en-US" sz="3600" dirty="0" smtClean="0">
                <a:latin typeface="NikoshBAN" panose="02000000000000000000" pitchFamily="2" charset="0"/>
                <a:cs typeface="NikoshBAN" panose="02000000000000000000" pitchFamily="2" charset="0"/>
              </a:rPr>
              <a:t> </a:t>
            </a:r>
            <a:r>
              <a:rPr lang="ar-SA"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হয়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কালের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সাহায্য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নিজের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অর্থ</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নিজে</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প্রকাশ</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a:t>
            </a:r>
            <a:r>
              <a:rPr lang="en-US" sz="3600" dirty="0" smtClean="0">
                <a:latin typeface="NikoshBAN" panose="02000000000000000000" pitchFamily="2" charset="0"/>
                <a:cs typeface="NikoshBAN" panose="02000000000000000000" pitchFamily="2" charset="0"/>
              </a:rPr>
              <a:t>। </a:t>
            </a:r>
            <a:endParaRPr lang="en-US" sz="3600" dirty="0"/>
          </a:p>
        </p:txBody>
      </p:sp>
      <p:sp>
        <p:nvSpPr>
          <p:cNvPr id="9" name="Rectangle 8"/>
          <p:cNvSpPr/>
          <p:nvPr/>
        </p:nvSpPr>
        <p:spPr>
          <a:xfrm>
            <a:off x="560415" y="2241588"/>
            <a:ext cx="3238622" cy="584775"/>
          </a:xfrm>
          <a:prstGeom prst="rect">
            <a:avLst/>
          </a:prstGeom>
        </p:spPr>
        <p:txBody>
          <a:bodyPr wrap="square">
            <a:spAutoFit/>
          </a:bodyPr>
          <a:lstStyle/>
          <a:p>
            <a:pPr algn="ctr"/>
            <a:r>
              <a:rPr lang="bn-BD" sz="3200" dirty="0" smtClean="0">
                <a:latin typeface="NikoshBAN" panose="02000000000000000000" pitchFamily="2" charset="0"/>
                <a:cs typeface="NikoshBAN" panose="02000000000000000000" pitchFamily="2" charset="0"/>
              </a:rPr>
              <a:t>সাহায্য ছাড়া কাজ করছে</a:t>
            </a:r>
            <a:endParaRPr lang="en-US" sz="32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415" y="244970"/>
            <a:ext cx="3238622" cy="1841554"/>
          </a:xfrm>
          <a:prstGeom prst="rect">
            <a:avLst/>
          </a:prstGeom>
          <a:ln w="38100">
            <a:solidFill>
              <a:srgbClr val="7030A0"/>
            </a:solidFill>
          </a:ln>
        </p:spPr>
      </p:pic>
      <p:sp>
        <p:nvSpPr>
          <p:cNvPr id="11" name="Rectangle 10"/>
          <p:cNvSpPr/>
          <p:nvPr/>
        </p:nvSpPr>
        <p:spPr>
          <a:xfrm>
            <a:off x="4957721" y="2239591"/>
            <a:ext cx="2446703" cy="584775"/>
          </a:xfrm>
          <a:prstGeom prst="rect">
            <a:avLst/>
          </a:prstGeom>
        </p:spPr>
        <p:txBody>
          <a:bodyPr wrap="square">
            <a:spAutoFit/>
          </a:bodyPr>
          <a:lstStyle/>
          <a:p>
            <a:r>
              <a:rPr lang="bn-BD" sz="3200" dirty="0" smtClean="0">
                <a:latin typeface="NikoshBAN" panose="02000000000000000000" pitchFamily="2" charset="0"/>
                <a:cs typeface="NikoshBAN" panose="02000000000000000000" pitchFamily="2" charset="0"/>
              </a:rPr>
              <a:t>অতীতকালে </a:t>
            </a:r>
            <a:r>
              <a:rPr lang="en-GB" sz="3200" dirty="0" err="1" smtClean="0">
                <a:latin typeface="NikoshBAN" panose="02000000000000000000" pitchFamily="2" charset="0"/>
                <a:cs typeface="NikoshBAN" panose="02000000000000000000" pitchFamily="2" charset="0"/>
              </a:rPr>
              <a:t>ঢাকা</a:t>
            </a:r>
            <a:r>
              <a:rPr lang="en-GB" sz="3200" dirty="0" smtClean="0">
                <a:latin typeface="NikoshBAN" panose="02000000000000000000" pitchFamily="2" charset="0"/>
                <a:cs typeface="NikoshBAN" panose="02000000000000000000" pitchFamily="2" charset="0"/>
              </a:rPr>
              <a:t> </a:t>
            </a:r>
            <a:endParaRPr lang="en-US" sz="3200" dirty="0"/>
          </a:p>
        </p:txBody>
      </p:sp>
      <p:sp>
        <p:nvSpPr>
          <p:cNvPr id="12" name="Rectangle 11"/>
          <p:cNvSpPr/>
          <p:nvPr/>
        </p:nvSpPr>
        <p:spPr>
          <a:xfrm>
            <a:off x="9432406" y="2239591"/>
            <a:ext cx="1924498" cy="584775"/>
          </a:xfrm>
          <a:prstGeom prst="rect">
            <a:avLst/>
          </a:prstGeom>
        </p:spPr>
        <p:txBody>
          <a:bodyPr wrap="square">
            <a:spAutoFit/>
          </a:bodyPr>
          <a:lstStyle/>
          <a:p>
            <a:r>
              <a:rPr lang="bn-BD" sz="3200" dirty="0" smtClean="0">
                <a:latin typeface="NikoshBAN" panose="02000000000000000000" pitchFamily="2" charset="0"/>
                <a:cs typeface="NikoshBAN" panose="02000000000000000000" pitchFamily="2" charset="0"/>
              </a:rPr>
              <a:t>বর্তমানে</a:t>
            </a:r>
            <a:r>
              <a:rPr lang="en-GB" sz="3200" dirty="0" smtClean="0">
                <a:latin typeface="NikoshBAN" panose="02000000000000000000" pitchFamily="2" charset="0"/>
                <a:cs typeface="NikoshBAN" panose="02000000000000000000" pitchFamily="2" charset="0"/>
              </a:rPr>
              <a:t> </a:t>
            </a:r>
            <a:r>
              <a:rPr lang="en-GB" sz="3200" dirty="0" err="1" smtClean="0">
                <a:latin typeface="NikoshBAN" panose="02000000000000000000" pitchFamily="2" charset="0"/>
                <a:cs typeface="NikoshBAN" panose="02000000000000000000" pitchFamily="2" charset="0"/>
              </a:rPr>
              <a:t>ঢাকা</a:t>
            </a:r>
            <a:r>
              <a:rPr lang="en-GB" sz="3200" dirty="0" smtClean="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 </a:t>
            </a:r>
            <a:endParaRPr lang="en-US" sz="3200" dirty="0"/>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t="8201" r="8363"/>
          <a:stretch/>
        </p:blipFill>
        <p:spPr>
          <a:xfrm>
            <a:off x="8507816" y="240737"/>
            <a:ext cx="3266339" cy="1845787"/>
          </a:xfrm>
          <a:prstGeom prst="rect">
            <a:avLst/>
          </a:prstGeom>
          <a:ln w="38100">
            <a:solidFill>
              <a:srgbClr val="7030A0"/>
            </a:solidFill>
          </a:ln>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4781" t="9463" r="4713" b="18236"/>
          <a:stretch/>
        </p:blipFill>
        <p:spPr>
          <a:xfrm>
            <a:off x="4534348" y="250478"/>
            <a:ext cx="3264661" cy="1860380"/>
          </a:xfrm>
          <a:prstGeom prst="rect">
            <a:avLst/>
          </a:prstGeom>
          <a:ln w="38100">
            <a:solidFill>
              <a:srgbClr val="7030A0"/>
            </a:solidFill>
          </a:ln>
        </p:spPr>
      </p:pic>
    </p:spTree>
    <p:extLst>
      <p:ext uri="{BB962C8B-B14F-4D97-AF65-F5344CB8AC3E}">
        <p14:creationId xmlns:p14="http://schemas.microsoft.com/office/powerpoint/2010/main" val="233506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heckerboard(across)">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heckerboard(across)">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checkerboard(across)">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2" grpId="0"/>
      <p:bldP spid="24" grpId="0"/>
      <p:bldP spid="9"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02565" y="5943516"/>
            <a:ext cx="4583835" cy="707886"/>
          </a:xfrm>
          <a:prstGeom prst="rect">
            <a:avLst/>
          </a:prstGeom>
        </p:spPr>
        <p:txBody>
          <a:bodyPr wrap="square">
            <a:spAutoFit/>
          </a:bodyPr>
          <a:lstStyle/>
          <a:p>
            <a:pPr algn="ctr"/>
            <a:r>
              <a:rPr lang="ar-SA" sz="4000" dirty="0" smtClean="0">
                <a:solidFill>
                  <a:schemeClr val="tx1">
                    <a:lumMod val="95000"/>
                    <a:lumOff val="5000"/>
                  </a:schemeClr>
                </a:solidFill>
                <a:latin typeface="NikoshBAN" panose="02000000000000000000" pitchFamily="2" charset="0"/>
              </a:rPr>
              <a:t>ضربَ  زيدٌ  عمراً</a:t>
            </a:r>
            <a:endParaRPr lang="en-US" sz="4000" dirty="0"/>
          </a:p>
        </p:txBody>
      </p:sp>
      <p:sp>
        <p:nvSpPr>
          <p:cNvPr id="11" name="Rectangle 10"/>
          <p:cNvSpPr/>
          <p:nvPr/>
        </p:nvSpPr>
        <p:spPr>
          <a:xfrm>
            <a:off x="5179423" y="2643650"/>
            <a:ext cx="1861457" cy="1569660"/>
          </a:xfrm>
          <a:prstGeom prst="rect">
            <a:avLst/>
          </a:prstGeom>
        </p:spPr>
        <p:txBody>
          <a:bodyPr wrap="square">
            <a:spAutoFit/>
          </a:bodyPr>
          <a:lstStyle/>
          <a:p>
            <a:r>
              <a:rPr lang="ar-SA" sz="4800" b="1" u="sng"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r-SA" sz="4800" b="1" u="sng" dirty="0">
                <a:solidFill>
                  <a:srgbClr val="0070C0"/>
                </a:solidFill>
                <a:effectLst>
                  <a:outerShdw blurRad="38100" dist="38100" dir="2700000" algn="tl">
                    <a:srgbClr val="000000">
                      <a:alpha val="43137"/>
                    </a:srgbClr>
                  </a:outerShdw>
                </a:effectLst>
              </a:rPr>
              <a:t>فعل </a:t>
            </a:r>
            <a:r>
              <a:rPr lang="en-US" sz="4800" b="1" u="sng" dirty="0" err="1"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এর</a:t>
            </a:r>
            <a:r>
              <a:rPr lang="en-US" sz="4800" b="1" u="sng"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b="1" u="sng" dirty="0" err="1"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উদাহরণ</a:t>
            </a:r>
            <a:endParaRPr lang="en-US" sz="4800" b="1" u="sng" dirty="0">
              <a:solidFill>
                <a:srgbClr val="0070C0"/>
              </a:solidFill>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4856" y="3631474"/>
            <a:ext cx="3839252" cy="2109048"/>
          </a:xfrm>
          <a:prstGeom prst="rect">
            <a:avLst/>
          </a:prstGeom>
          <a:ln w="57150">
            <a:solidFill>
              <a:srgbClr val="0070C0"/>
            </a:solidFill>
          </a:ln>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0729" y="3631474"/>
            <a:ext cx="3839252" cy="2109048"/>
          </a:xfrm>
          <a:prstGeom prst="rect">
            <a:avLst/>
          </a:prstGeom>
          <a:ln w="57150">
            <a:solidFill>
              <a:srgbClr val="0070C0"/>
            </a:solidFill>
          </a:ln>
        </p:spPr>
      </p:pic>
      <p:sp>
        <p:nvSpPr>
          <p:cNvPr id="13" name="Rectangle 12"/>
          <p:cNvSpPr/>
          <p:nvPr/>
        </p:nvSpPr>
        <p:spPr>
          <a:xfrm>
            <a:off x="6700069" y="5943516"/>
            <a:ext cx="5040572" cy="707886"/>
          </a:xfrm>
          <a:prstGeom prst="rect">
            <a:avLst/>
          </a:prstGeom>
        </p:spPr>
        <p:txBody>
          <a:bodyPr wrap="square">
            <a:spAutoFit/>
          </a:bodyPr>
          <a:lstStyle/>
          <a:p>
            <a:pPr algn="ctr"/>
            <a:r>
              <a:rPr lang="ar-SA" sz="4000" dirty="0" smtClean="0">
                <a:solidFill>
                  <a:schemeClr val="tx1">
                    <a:lumMod val="95000"/>
                    <a:lumOff val="5000"/>
                  </a:schemeClr>
                </a:solidFill>
                <a:latin typeface="NikoshBAN" panose="02000000000000000000" pitchFamily="2" charset="0"/>
              </a:rPr>
              <a:t>يذهب الطالب فى المدرسة</a:t>
            </a:r>
            <a:endParaRPr lang="en-US" sz="4000" dirty="0"/>
          </a:p>
        </p:txBody>
      </p:sp>
      <p:sp>
        <p:nvSpPr>
          <p:cNvPr id="14" name="Rectangle 13"/>
          <p:cNvSpPr/>
          <p:nvPr/>
        </p:nvSpPr>
        <p:spPr>
          <a:xfrm>
            <a:off x="10326614" y="5995768"/>
            <a:ext cx="1110042" cy="600975"/>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560054" y="6008831"/>
            <a:ext cx="1234014" cy="600975"/>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22337" y="2528047"/>
            <a:ext cx="2843781" cy="646331"/>
          </a:xfrm>
          <a:prstGeom prst="rect">
            <a:avLst/>
          </a:prstGeom>
        </p:spPr>
        <p:txBody>
          <a:bodyPr wrap="square">
            <a:spAutoFit/>
          </a:bodyPr>
          <a:lstStyle/>
          <a:p>
            <a:pPr algn="ctr"/>
            <a:r>
              <a:rPr lang="ar-SA" sz="3600" b="1" dirty="0" smtClean="0"/>
              <a:t>يكتب </a:t>
            </a:r>
            <a:r>
              <a:rPr lang="ar-SA" sz="3600" b="1" dirty="0" smtClean="0">
                <a:latin typeface="NikoshBAN" panose="02000000000000000000" pitchFamily="2" charset="0"/>
                <a:cs typeface="NikoshBAN" panose="02000000000000000000" pitchFamily="2" charset="0"/>
              </a:rPr>
              <a:t> </a:t>
            </a:r>
            <a:r>
              <a:rPr lang="en-GB" sz="3600" b="1" dirty="0" smtClean="0">
                <a:latin typeface="NikoshBAN" panose="02000000000000000000" pitchFamily="2" charset="0"/>
                <a:cs typeface="NikoshBAN" panose="02000000000000000000" pitchFamily="2" charset="0"/>
              </a:rPr>
              <a:t> = </a:t>
            </a:r>
            <a:r>
              <a:rPr lang="en-GB" sz="3600" b="1" dirty="0" err="1" smtClean="0">
                <a:latin typeface="NikoshBAN" panose="02000000000000000000" pitchFamily="2" charset="0"/>
                <a:cs typeface="NikoshBAN" panose="02000000000000000000" pitchFamily="2" charset="0"/>
              </a:rPr>
              <a:t>লিখছে</a:t>
            </a:r>
            <a:r>
              <a:rPr lang="en-GB" sz="3600" b="1" dirty="0" smtClean="0">
                <a:latin typeface="NikoshBAN" panose="02000000000000000000" pitchFamily="2" charset="0"/>
                <a:cs typeface="NikoshBAN" panose="02000000000000000000" pitchFamily="2" charset="0"/>
              </a:rPr>
              <a:t> </a:t>
            </a:r>
            <a:r>
              <a:rPr lang="en-US" sz="3600" b="1" dirty="0" smtClean="0">
                <a:latin typeface="NikoshBAN" panose="02000000000000000000" pitchFamily="2" charset="0"/>
                <a:cs typeface="NikoshBAN" panose="02000000000000000000" pitchFamily="2" charset="0"/>
              </a:rPr>
              <a:t> </a:t>
            </a:r>
            <a:endParaRPr lang="en-US" sz="3600" dirty="0">
              <a:solidFill>
                <a:srgbClr val="002060"/>
              </a:solidFill>
            </a:endParaRPr>
          </a:p>
        </p:txBody>
      </p:sp>
      <p:sp>
        <p:nvSpPr>
          <p:cNvPr id="10" name="Rectangle 9"/>
          <p:cNvSpPr/>
          <p:nvPr/>
        </p:nvSpPr>
        <p:spPr>
          <a:xfrm>
            <a:off x="2090998" y="2466491"/>
            <a:ext cx="2206967" cy="646331"/>
          </a:xfrm>
          <a:prstGeom prst="rect">
            <a:avLst/>
          </a:prstGeom>
        </p:spPr>
        <p:txBody>
          <a:bodyPr wrap="square">
            <a:spAutoFit/>
          </a:bodyPr>
          <a:lstStyle/>
          <a:p>
            <a:r>
              <a:rPr lang="ar-SA" sz="3600" b="1" dirty="0" smtClean="0"/>
              <a:t>يأكل</a:t>
            </a:r>
            <a:r>
              <a:rPr lang="en-GB" sz="3600" b="1" dirty="0" smtClean="0"/>
              <a:t>  = </a:t>
            </a:r>
            <a:r>
              <a:rPr lang="en-GB" sz="3600" b="1" dirty="0" err="1" smtClean="0">
                <a:latin typeface="NikoshBAN" panose="02000000000000000000" pitchFamily="2" charset="0"/>
                <a:cs typeface="NikoshBAN" panose="02000000000000000000" pitchFamily="2" charset="0"/>
              </a:rPr>
              <a:t>খাচ্ছে</a:t>
            </a:r>
            <a:r>
              <a:rPr lang="en-GB" sz="3600" b="1" dirty="0" smtClean="0"/>
              <a:t>  </a:t>
            </a:r>
            <a:endParaRPr lang="en-US" sz="3600" dirty="0">
              <a:solidFill>
                <a:srgbClr val="002060"/>
              </a:solidFill>
              <a:latin typeface="NikoshBAN" panose="02000000000000000000" pitchFamily="2" charset="0"/>
              <a:cs typeface="NikoshBAN" panose="02000000000000000000" pitchFamily="2" charset="0"/>
            </a:endParaRPr>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5295" r="9217" b="14715"/>
          <a:stretch/>
        </p:blipFill>
        <p:spPr>
          <a:xfrm>
            <a:off x="7198299" y="289375"/>
            <a:ext cx="3941681" cy="2156778"/>
          </a:xfrm>
          <a:prstGeom prst="rect">
            <a:avLst/>
          </a:prstGeom>
          <a:ln w="38100">
            <a:solidFill>
              <a:srgbClr val="7030A0"/>
            </a:solidFill>
          </a:ln>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4856" y="289375"/>
            <a:ext cx="3839252" cy="2100732"/>
          </a:xfrm>
          <a:prstGeom prst="rect">
            <a:avLst/>
          </a:prstGeom>
          <a:ln w="38100">
            <a:solidFill>
              <a:srgbClr val="7030A0"/>
            </a:solidFill>
          </a:ln>
        </p:spPr>
      </p:pic>
    </p:spTree>
    <p:extLst>
      <p:ext uri="{BB962C8B-B14F-4D97-AF65-F5344CB8AC3E}">
        <p14:creationId xmlns:p14="http://schemas.microsoft.com/office/powerpoint/2010/main" val="139983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heckerboard(across)">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heckerboard(across)">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2000"/>
                                        <p:tgtEl>
                                          <p:spTgt spid="15"/>
                                        </p:tgtEl>
                                      </p:cBhvr>
                                    </p:animEffect>
                                    <p:anim calcmode="lin" valueType="num">
                                      <p:cBhvr>
                                        <p:cTn id="36" dur="2000" fill="hold"/>
                                        <p:tgtEl>
                                          <p:spTgt spid="15"/>
                                        </p:tgtEl>
                                        <p:attrNameLst>
                                          <p:attrName>ppt_w</p:attrName>
                                        </p:attrNameLst>
                                      </p:cBhvr>
                                      <p:tavLst>
                                        <p:tav tm="0" fmla="#ppt_w*sin(2.5*pi*$)">
                                          <p:val>
                                            <p:fltVal val="0"/>
                                          </p:val>
                                        </p:tav>
                                        <p:tav tm="100000">
                                          <p:val>
                                            <p:fltVal val="1"/>
                                          </p:val>
                                        </p:tav>
                                      </p:tavLst>
                                    </p:anim>
                                    <p:anim calcmode="lin" valueType="num">
                                      <p:cBhvr>
                                        <p:cTn id="37"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45"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animBg="1"/>
      <p:bldP spid="15" grpId="0" animBg="1"/>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09047" y="138599"/>
            <a:ext cx="3173905" cy="830997"/>
          </a:xfrm>
          <a:prstGeom prst="rect">
            <a:avLst/>
          </a:prstGeom>
        </p:spPr>
        <p:txBody>
          <a:bodyPr wrap="square">
            <a:spAutoFit/>
          </a:bodyPr>
          <a:lstStyle/>
          <a:p>
            <a:r>
              <a:rPr lang="ar-SA" sz="4400" b="1" u="sng" dirty="0" smtClean="0">
                <a:latin typeface="NikoshBAN" panose="02000000000000000000" pitchFamily="2" charset="0"/>
                <a:cs typeface="NikoshBAN" panose="02000000000000000000" pitchFamily="2" charset="0"/>
              </a:rPr>
              <a:t> </a:t>
            </a:r>
            <a:r>
              <a:rPr lang="ar-SA" sz="4800" b="1" u="sng" dirty="0">
                <a:solidFill>
                  <a:srgbClr val="0070C0"/>
                </a:solidFill>
                <a:effectLst>
                  <a:outerShdw blurRad="38100" dist="38100" dir="2700000" algn="tl">
                    <a:srgbClr val="000000">
                      <a:alpha val="43137"/>
                    </a:srgbClr>
                  </a:outerShdw>
                </a:effectLst>
              </a:rPr>
              <a:t>فعل</a:t>
            </a:r>
            <a:r>
              <a:rPr lang="ar-SA" sz="4400" b="1" u="sng" dirty="0">
                <a:solidFill>
                  <a:srgbClr val="0070C0"/>
                </a:solidFill>
                <a:effectLst>
                  <a:outerShdw blurRad="38100" dist="38100" dir="2700000" algn="tl">
                    <a:srgbClr val="000000">
                      <a:alpha val="43137"/>
                    </a:srgbClr>
                  </a:outerShdw>
                </a:effectLst>
              </a:rPr>
              <a:t> </a:t>
            </a:r>
            <a:r>
              <a:rPr lang="en-US" sz="4400" b="1" u="sng" dirty="0" err="1" smtClean="0">
                <a:latin typeface="NikoshBAN" panose="02000000000000000000" pitchFamily="2" charset="0"/>
                <a:cs typeface="NikoshBAN" panose="02000000000000000000" pitchFamily="2" charset="0"/>
              </a:rPr>
              <a:t>এর</a:t>
            </a:r>
            <a:r>
              <a:rPr lang="ar-SA" sz="4400" b="1" u="sng" dirty="0" smtClean="0">
                <a:latin typeface="NikoshBAN" panose="02000000000000000000" pitchFamily="2" charset="0"/>
                <a:cs typeface="NikoshBAN" panose="02000000000000000000" pitchFamily="2" charset="0"/>
              </a:rPr>
              <a:t> علامة </a:t>
            </a:r>
            <a:endParaRPr lang="en-US" sz="4400" b="1" u="sng" dirty="0"/>
          </a:p>
        </p:txBody>
      </p:sp>
      <p:sp>
        <p:nvSpPr>
          <p:cNvPr id="8" name="Rectangle 7"/>
          <p:cNvSpPr/>
          <p:nvPr/>
        </p:nvSpPr>
        <p:spPr>
          <a:xfrm>
            <a:off x="414678" y="2632747"/>
            <a:ext cx="5524487" cy="584775"/>
          </a:xfrm>
          <a:prstGeom prst="rect">
            <a:avLst/>
          </a:prstGeom>
        </p:spPr>
        <p:txBody>
          <a:bodyPr wrap="square">
            <a:spAutoFit/>
          </a:bodyPr>
          <a:lstStyle/>
          <a:p>
            <a:r>
              <a:rPr lang="en-US" sz="3200" dirty="0" smtClean="0">
                <a:latin typeface="NikoshBAN" panose="02000000000000000000" pitchFamily="2" charset="0"/>
                <a:cs typeface="NikoshBAN" panose="02000000000000000000" pitchFamily="2" charset="0"/>
              </a:rPr>
              <a:t>১) </a:t>
            </a:r>
            <a:r>
              <a:rPr lang="en-US" sz="3200" dirty="0" err="1">
                <a:latin typeface="NikoshBAN" panose="02000000000000000000" pitchFamily="2" charset="0"/>
                <a:cs typeface="NikoshBAN" panose="02000000000000000000" pitchFamily="2" charset="0"/>
              </a:rPr>
              <a:t>শব্দের</a:t>
            </a:r>
            <a:r>
              <a:rPr lang="en-US" sz="3200" dirty="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শুরুতে</a:t>
            </a:r>
            <a:r>
              <a:rPr lang="ar-SA" sz="3200" dirty="0">
                <a:solidFill>
                  <a:schemeClr val="tx1">
                    <a:lumMod val="95000"/>
                    <a:lumOff val="5000"/>
                  </a:schemeClr>
                </a:solidFill>
                <a:latin typeface="NikoshBAN" panose="02000000000000000000" pitchFamily="2" charset="0"/>
              </a:rPr>
              <a:t> س</a:t>
            </a:r>
            <a:r>
              <a:rPr lang="ar-SA" sz="3200" dirty="0" smtClean="0">
                <a:latin typeface="NikoshBAN" panose="02000000000000000000" pitchFamily="2" charset="0"/>
                <a:cs typeface="NikoshBAN" panose="02000000000000000000" pitchFamily="2" charset="0"/>
              </a:rPr>
              <a:t> </a:t>
            </a:r>
            <a:r>
              <a:rPr lang="en-GB" sz="3200" dirty="0" err="1">
                <a:solidFill>
                  <a:schemeClr val="tx1">
                    <a:lumMod val="95000"/>
                    <a:lumOff val="5000"/>
                  </a:schemeClr>
                </a:solidFill>
                <a:latin typeface="NikoshBAN" panose="02000000000000000000" pitchFamily="2" charset="0"/>
              </a:rPr>
              <a:t>বা</a:t>
            </a:r>
            <a:r>
              <a:rPr lang="ar-SA" sz="3200" dirty="0" smtClean="0">
                <a:solidFill>
                  <a:schemeClr val="tx1">
                    <a:lumMod val="95000"/>
                    <a:lumOff val="5000"/>
                  </a:schemeClr>
                </a:solidFill>
                <a:latin typeface="NikoshBAN" panose="02000000000000000000" pitchFamily="2" charset="0"/>
              </a:rPr>
              <a:t> </a:t>
            </a:r>
            <a:r>
              <a:rPr lang="ar-SA" sz="3200" dirty="0">
                <a:solidFill>
                  <a:schemeClr val="tx1">
                    <a:lumMod val="95000"/>
                    <a:lumOff val="5000"/>
                  </a:schemeClr>
                </a:solidFill>
                <a:latin typeface="NikoshBAN" panose="02000000000000000000" pitchFamily="2" charset="0"/>
              </a:rPr>
              <a:t>سوف</a:t>
            </a:r>
            <a:r>
              <a:rPr lang="ar-SA" sz="3200" dirty="0" smtClean="0">
                <a:latin typeface="NikoshBAN" panose="02000000000000000000" pitchFamily="2" charset="0"/>
                <a:cs typeface="NikoshBAN" panose="02000000000000000000" pitchFamily="2" charset="0"/>
              </a:rPr>
              <a:t> </a:t>
            </a:r>
            <a:r>
              <a:rPr lang="en-GB"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যুক্ত</a:t>
            </a:r>
            <a:r>
              <a:rPr lang="en-US" sz="3200" dirty="0" smtClean="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হওয়া</a:t>
            </a:r>
            <a:r>
              <a:rPr lang="en-US" sz="3200" dirty="0">
                <a:latin typeface="NikoshBAN" panose="02000000000000000000" pitchFamily="2" charset="0"/>
                <a:cs typeface="NikoshBAN" panose="02000000000000000000" pitchFamily="2" charset="0"/>
              </a:rPr>
              <a:t> </a:t>
            </a:r>
          </a:p>
        </p:txBody>
      </p:sp>
      <p:sp>
        <p:nvSpPr>
          <p:cNvPr id="11" name="Rectangle 10"/>
          <p:cNvSpPr/>
          <p:nvPr/>
        </p:nvSpPr>
        <p:spPr>
          <a:xfrm>
            <a:off x="414678" y="1198859"/>
            <a:ext cx="2156057" cy="923330"/>
          </a:xfrm>
          <a:prstGeom prst="rect">
            <a:avLst/>
          </a:prstGeom>
        </p:spPr>
        <p:txBody>
          <a:bodyPr wrap="square">
            <a:spAutoFit/>
          </a:bodyPr>
          <a:lstStyle/>
          <a:p>
            <a:pPr algn="ctr"/>
            <a:r>
              <a:rPr lang="ar-SA" sz="5400" dirty="0" smtClean="0">
                <a:solidFill>
                  <a:schemeClr val="tx1">
                    <a:lumMod val="95000"/>
                    <a:lumOff val="5000"/>
                  </a:schemeClr>
                </a:solidFill>
                <a:latin typeface="NikoshBAN" panose="02000000000000000000" pitchFamily="2" charset="0"/>
              </a:rPr>
              <a:t>سيعلمون</a:t>
            </a:r>
            <a:endParaRPr lang="en-US" sz="5400" dirty="0"/>
          </a:p>
        </p:txBody>
      </p:sp>
      <p:sp>
        <p:nvSpPr>
          <p:cNvPr id="12" name="Rectangle 11"/>
          <p:cNvSpPr/>
          <p:nvPr/>
        </p:nvSpPr>
        <p:spPr>
          <a:xfrm>
            <a:off x="6390110" y="1151569"/>
            <a:ext cx="5456149" cy="769441"/>
          </a:xfrm>
          <a:prstGeom prst="rect">
            <a:avLst/>
          </a:prstGeom>
        </p:spPr>
        <p:txBody>
          <a:bodyPr wrap="square">
            <a:spAutoFit/>
          </a:bodyPr>
          <a:lstStyle/>
          <a:p>
            <a:pPr algn="ctr"/>
            <a:r>
              <a:rPr lang="ar-SA" sz="4400" dirty="0" smtClean="0">
                <a:solidFill>
                  <a:schemeClr val="tx1">
                    <a:lumMod val="95000"/>
                    <a:lumOff val="5000"/>
                  </a:schemeClr>
                </a:solidFill>
                <a:latin typeface="NikoshBAN" panose="02000000000000000000" pitchFamily="2" charset="0"/>
              </a:rPr>
              <a:t>قد جأكم من الله نور  </a:t>
            </a:r>
            <a:endParaRPr lang="en-US" sz="4400" dirty="0"/>
          </a:p>
        </p:txBody>
      </p:sp>
      <p:sp>
        <p:nvSpPr>
          <p:cNvPr id="13" name="Rectangle 12"/>
          <p:cNvSpPr/>
          <p:nvPr/>
        </p:nvSpPr>
        <p:spPr>
          <a:xfrm>
            <a:off x="6715779" y="2526995"/>
            <a:ext cx="4570920" cy="584775"/>
          </a:xfrm>
          <a:prstGeom prst="rect">
            <a:avLst/>
          </a:prstGeom>
        </p:spPr>
        <p:txBody>
          <a:bodyPr wrap="square">
            <a:spAutoFit/>
          </a:bodyPr>
          <a:lstStyle/>
          <a:p>
            <a:r>
              <a:rPr lang="en-US" sz="3200" dirty="0" smtClean="0">
                <a:latin typeface="NikoshBAN" panose="02000000000000000000" pitchFamily="2" charset="0"/>
                <a:cs typeface="NikoshBAN" panose="02000000000000000000" pitchFamily="2" charset="0"/>
              </a:rPr>
              <a:t>২) </a:t>
            </a:r>
            <a:r>
              <a:rPr lang="en-US" sz="3200" dirty="0" err="1">
                <a:latin typeface="NikoshBAN" panose="02000000000000000000" pitchFamily="2" charset="0"/>
                <a:cs typeface="NikoshBAN" panose="02000000000000000000" pitchFamily="2" charset="0"/>
              </a:rPr>
              <a:t>শব্দের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শুরুতে</a:t>
            </a:r>
            <a:r>
              <a:rPr lang="en-US" sz="3200" dirty="0">
                <a:latin typeface="NikoshBAN" panose="02000000000000000000" pitchFamily="2" charset="0"/>
                <a:cs typeface="NikoshBAN" panose="02000000000000000000" pitchFamily="2" charset="0"/>
              </a:rPr>
              <a:t> </a:t>
            </a:r>
            <a:r>
              <a:rPr lang="ar-SA" sz="3200" dirty="0">
                <a:solidFill>
                  <a:schemeClr val="tx1">
                    <a:lumMod val="95000"/>
                    <a:lumOff val="5000"/>
                  </a:schemeClr>
                </a:solidFill>
                <a:latin typeface="NikoshBAN" panose="02000000000000000000" pitchFamily="2" charset="0"/>
              </a:rPr>
              <a:t>قد</a:t>
            </a:r>
            <a:r>
              <a:rPr lang="ar-SA" sz="3200" dirty="0" smtClean="0"/>
              <a:t> </a:t>
            </a:r>
            <a:r>
              <a:rPr lang="en-US" sz="3200" dirty="0" smtClean="0">
                <a:latin typeface="NikoshBAN" panose="02000000000000000000" pitchFamily="2" charset="0"/>
                <a:cs typeface="NikoshBAN" panose="02000000000000000000" pitchFamily="2" charset="0"/>
              </a:rPr>
              <a:t> </a:t>
            </a:r>
            <a:r>
              <a:rPr lang="ar-SA" sz="3200" dirty="0" smtClean="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যুক্ত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হওয়া</a:t>
            </a:r>
            <a:r>
              <a:rPr lang="en-US" sz="3200" dirty="0">
                <a:latin typeface="NikoshBAN" panose="02000000000000000000" pitchFamily="2" charset="0"/>
                <a:cs typeface="NikoshBAN" panose="02000000000000000000" pitchFamily="2" charset="0"/>
              </a:rPr>
              <a:t> ।</a:t>
            </a:r>
          </a:p>
        </p:txBody>
      </p:sp>
      <p:sp>
        <p:nvSpPr>
          <p:cNvPr id="14" name="Rectangle 13"/>
          <p:cNvSpPr/>
          <p:nvPr/>
        </p:nvSpPr>
        <p:spPr>
          <a:xfrm>
            <a:off x="650263" y="3522791"/>
            <a:ext cx="2332135" cy="2123658"/>
          </a:xfrm>
          <a:prstGeom prst="rect">
            <a:avLst/>
          </a:prstGeom>
        </p:spPr>
        <p:txBody>
          <a:bodyPr wrap="square">
            <a:spAutoFit/>
          </a:bodyPr>
          <a:lstStyle/>
          <a:p>
            <a:pPr algn="ctr"/>
            <a:r>
              <a:rPr lang="ar-SA" sz="4000" b="1" dirty="0" smtClean="0">
                <a:solidFill>
                  <a:srgbClr val="FF0000"/>
                </a:solidFill>
                <a:effectLst>
                  <a:outerShdw blurRad="38100" dist="38100" dir="2700000" algn="tl">
                    <a:srgbClr val="000000">
                      <a:alpha val="43137"/>
                    </a:srgbClr>
                  </a:outerShdw>
                </a:effectLst>
                <a:latin typeface="NikoshBAN" panose="02000000000000000000" pitchFamily="2" charset="0"/>
              </a:rPr>
              <a:t> </a:t>
            </a:r>
            <a:r>
              <a:rPr lang="ar-SA" sz="4400" b="1" dirty="0" smtClean="0">
                <a:solidFill>
                  <a:srgbClr val="FF0000"/>
                </a:solidFill>
                <a:effectLst>
                  <a:outerShdw blurRad="38100" dist="38100" dir="2700000" algn="tl">
                    <a:srgbClr val="000000">
                      <a:alpha val="43137"/>
                    </a:srgbClr>
                  </a:outerShdw>
                </a:effectLst>
                <a:latin typeface="NikoshBAN" panose="02000000000000000000" pitchFamily="2" charset="0"/>
              </a:rPr>
              <a:t>ضَرَبَ</a:t>
            </a:r>
          </a:p>
          <a:p>
            <a:pPr algn="ctr"/>
            <a:r>
              <a:rPr lang="ar-SA" sz="4400" b="1" dirty="0" smtClean="0">
                <a:solidFill>
                  <a:srgbClr val="FF0000"/>
                </a:solidFill>
                <a:effectLst>
                  <a:outerShdw blurRad="38100" dist="38100" dir="2700000" algn="tl">
                    <a:srgbClr val="000000">
                      <a:alpha val="43137"/>
                    </a:srgbClr>
                  </a:outerShdw>
                </a:effectLst>
                <a:latin typeface="NikoshBAN" panose="02000000000000000000" pitchFamily="2" charset="0"/>
              </a:rPr>
              <a:t>يَضْرِبُ</a:t>
            </a:r>
          </a:p>
          <a:p>
            <a:pPr algn="ctr"/>
            <a:r>
              <a:rPr lang="ar-SA" sz="4400" b="1" dirty="0" smtClean="0">
                <a:solidFill>
                  <a:srgbClr val="FF0000"/>
                </a:solidFill>
                <a:effectLst>
                  <a:outerShdw blurRad="38100" dist="38100" dir="2700000" algn="tl">
                    <a:srgbClr val="000000">
                      <a:alpha val="43137"/>
                    </a:srgbClr>
                  </a:outerShdw>
                </a:effectLst>
                <a:latin typeface="NikoshBAN" panose="02000000000000000000" pitchFamily="2" charset="0"/>
              </a:rPr>
              <a:t>اِضْرِبْ</a:t>
            </a:r>
            <a:endParaRPr lang="en-US" sz="4000" b="1" dirty="0">
              <a:solidFill>
                <a:srgbClr val="FF0000"/>
              </a:solidFill>
              <a:effectLst>
                <a:outerShdw blurRad="38100" dist="38100" dir="2700000" algn="tl">
                  <a:srgbClr val="000000">
                    <a:alpha val="43137"/>
                  </a:srgbClr>
                </a:outerShdw>
              </a:effectLst>
            </a:endParaRPr>
          </a:p>
        </p:txBody>
      </p:sp>
      <p:sp>
        <p:nvSpPr>
          <p:cNvPr id="15" name="Rectangle 14"/>
          <p:cNvSpPr/>
          <p:nvPr/>
        </p:nvSpPr>
        <p:spPr>
          <a:xfrm>
            <a:off x="511406" y="5772286"/>
            <a:ext cx="5331029" cy="1077218"/>
          </a:xfrm>
          <a:prstGeom prst="rect">
            <a:avLst/>
          </a:prstGeom>
        </p:spPr>
        <p:txBody>
          <a:bodyPr wrap="square">
            <a:spAutoFit/>
          </a:bodyPr>
          <a:lstStyle/>
          <a:p>
            <a:r>
              <a:rPr lang="en-US" sz="3200" dirty="0" smtClean="0">
                <a:latin typeface="NikoshBAN" panose="02000000000000000000" pitchFamily="2" charset="0"/>
                <a:cs typeface="NikoshBAN" panose="02000000000000000000" pitchFamily="2" charset="0"/>
              </a:rPr>
              <a:t>৩) </a:t>
            </a:r>
            <a:r>
              <a:rPr lang="en-US" sz="3200" dirty="0" err="1">
                <a:latin typeface="NikoshBAN" panose="02000000000000000000" pitchFamily="2" charset="0"/>
                <a:cs typeface="NikoshBAN" panose="02000000000000000000" pitchFamily="2" charset="0"/>
              </a:rPr>
              <a:t>শব্দটি</a:t>
            </a:r>
            <a:r>
              <a:rPr lang="en-US" sz="3200" dirty="0">
                <a:latin typeface="NikoshBAN" panose="02000000000000000000" pitchFamily="2" charset="0"/>
                <a:cs typeface="NikoshBAN" panose="02000000000000000000" pitchFamily="2" charset="0"/>
              </a:rPr>
              <a:t> </a:t>
            </a:r>
            <a:r>
              <a:rPr lang="ar-SA" sz="3200" dirty="0">
                <a:solidFill>
                  <a:schemeClr val="tx1">
                    <a:lumMod val="95000"/>
                    <a:lumOff val="5000"/>
                  </a:schemeClr>
                </a:solidFill>
                <a:latin typeface="NikoshBAN" panose="02000000000000000000" pitchFamily="2" charset="0"/>
              </a:rPr>
              <a:t> </a:t>
            </a:r>
            <a:r>
              <a:rPr lang="ar-SA" sz="3200" dirty="0" smtClean="0">
                <a:solidFill>
                  <a:schemeClr val="tx1">
                    <a:lumMod val="95000"/>
                    <a:lumOff val="5000"/>
                  </a:schemeClr>
                </a:solidFill>
                <a:latin typeface="NikoshBAN" panose="02000000000000000000" pitchFamily="2" charset="0"/>
              </a:rPr>
              <a:t>ماضى </a:t>
            </a:r>
            <a:r>
              <a:rPr lang="en-GB" sz="3200" dirty="0" smtClean="0">
                <a:solidFill>
                  <a:schemeClr val="tx1">
                    <a:lumMod val="95000"/>
                    <a:lumOff val="5000"/>
                  </a:schemeClr>
                </a:solidFill>
                <a:latin typeface="NikoshBAN" panose="02000000000000000000" pitchFamily="2" charset="0"/>
              </a:rPr>
              <a:t>,</a:t>
            </a:r>
            <a:r>
              <a:rPr lang="ar-SA" sz="3200" dirty="0" smtClean="0">
                <a:solidFill>
                  <a:schemeClr val="tx1">
                    <a:lumMod val="95000"/>
                    <a:lumOff val="5000"/>
                  </a:schemeClr>
                </a:solidFill>
                <a:latin typeface="NikoshBAN" panose="02000000000000000000" pitchFamily="2" charset="0"/>
              </a:rPr>
              <a:t> مضارع </a:t>
            </a:r>
            <a:r>
              <a:rPr lang="en-GB" sz="3200" dirty="0" err="1" smtClean="0">
                <a:solidFill>
                  <a:schemeClr val="tx1">
                    <a:lumMod val="95000"/>
                    <a:lumOff val="5000"/>
                  </a:schemeClr>
                </a:solidFill>
                <a:latin typeface="NikoshBAN" panose="02000000000000000000" pitchFamily="2" charset="0"/>
              </a:rPr>
              <a:t>এবং</a:t>
            </a:r>
            <a:r>
              <a:rPr lang="ar-SA" sz="3200" dirty="0" smtClean="0">
                <a:solidFill>
                  <a:schemeClr val="tx1">
                    <a:lumMod val="95000"/>
                    <a:lumOff val="5000"/>
                  </a:schemeClr>
                </a:solidFill>
                <a:latin typeface="NikoshBAN" panose="02000000000000000000" pitchFamily="2" charset="0"/>
              </a:rPr>
              <a:t> أمر </a:t>
            </a:r>
            <a:r>
              <a:rPr lang="en-GB" sz="3200" dirty="0" smtClean="0">
                <a:solidFill>
                  <a:schemeClr val="tx1">
                    <a:lumMod val="95000"/>
                    <a:lumOff val="5000"/>
                  </a:schemeClr>
                </a:solidFill>
                <a:latin typeface="NikoshBAN" panose="02000000000000000000" pitchFamily="2" charset="0"/>
              </a:rPr>
              <a:t> এ </a:t>
            </a:r>
            <a:r>
              <a:rPr lang="en-GB" sz="3200" dirty="0" err="1" smtClean="0">
                <a:solidFill>
                  <a:schemeClr val="tx1">
                    <a:lumMod val="95000"/>
                    <a:lumOff val="5000"/>
                  </a:schemeClr>
                </a:solidFill>
                <a:latin typeface="NikoshBAN" panose="02000000000000000000" pitchFamily="2" charset="0"/>
              </a:rPr>
              <a:t>রূপান্তর</a:t>
            </a:r>
            <a:r>
              <a:rPr lang="en-GB" sz="3200" dirty="0" smtClean="0">
                <a:solidFill>
                  <a:schemeClr val="tx1">
                    <a:lumMod val="95000"/>
                    <a:lumOff val="5000"/>
                  </a:schemeClr>
                </a:solidFill>
                <a:latin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হওয়া</a:t>
            </a:r>
            <a:r>
              <a:rPr lang="en-US" sz="3200" dirty="0" smtClean="0">
                <a:latin typeface="NikoshBAN" panose="02000000000000000000" pitchFamily="2" charset="0"/>
                <a:cs typeface="NikoshBAN" panose="02000000000000000000" pitchFamily="2" charset="0"/>
              </a:rPr>
              <a:t> </a:t>
            </a:r>
            <a:r>
              <a:rPr lang="en-US" sz="3200" dirty="0">
                <a:latin typeface="NikoshBAN" panose="02000000000000000000" pitchFamily="2" charset="0"/>
                <a:cs typeface="NikoshBAN" panose="02000000000000000000" pitchFamily="2" charset="0"/>
              </a:rPr>
              <a:t>। </a:t>
            </a:r>
          </a:p>
        </p:txBody>
      </p:sp>
      <p:sp>
        <p:nvSpPr>
          <p:cNvPr id="16" name="Rectangle 15"/>
          <p:cNvSpPr/>
          <p:nvPr/>
        </p:nvSpPr>
        <p:spPr>
          <a:xfrm>
            <a:off x="6390109" y="3770007"/>
            <a:ext cx="1734987" cy="769441"/>
          </a:xfrm>
          <a:prstGeom prst="rect">
            <a:avLst/>
          </a:prstGeom>
        </p:spPr>
        <p:txBody>
          <a:bodyPr wrap="square">
            <a:spAutoFit/>
          </a:bodyPr>
          <a:lstStyle/>
          <a:p>
            <a:pPr algn="ctr"/>
            <a:r>
              <a:rPr lang="ar-SA" sz="4400" b="1" spc="300" dirty="0" smtClean="0">
                <a:solidFill>
                  <a:schemeClr val="tx1">
                    <a:lumMod val="95000"/>
                    <a:lumOff val="5000"/>
                  </a:schemeClr>
                </a:solidFill>
                <a:latin typeface="NikoshBAN" panose="02000000000000000000" pitchFamily="2" charset="0"/>
              </a:rPr>
              <a:t>سَمِعُوْا</a:t>
            </a:r>
            <a:endParaRPr lang="en-US" sz="4400" b="1" spc="300" dirty="0"/>
          </a:p>
        </p:txBody>
      </p:sp>
      <p:sp>
        <p:nvSpPr>
          <p:cNvPr id="18" name="Rectangle 17"/>
          <p:cNvSpPr/>
          <p:nvPr/>
        </p:nvSpPr>
        <p:spPr>
          <a:xfrm>
            <a:off x="6555027" y="5754018"/>
            <a:ext cx="5403771" cy="584775"/>
          </a:xfrm>
          <a:prstGeom prst="rect">
            <a:avLst/>
          </a:prstGeom>
        </p:spPr>
        <p:txBody>
          <a:bodyPr wrap="square">
            <a:spAutoFit/>
          </a:bodyPr>
          <a:lstStyle/>
          <a:p>
            <a:r>
              <a:rPr lang="en-US" sz="3200" dirty="0" smtClean="0">
                <a:latin typeface="NikoshBAN" panose="02000000000000000000" pitchFamily="2" charset="0"/>
                <a:cs typeface="NikoshBAN" panose="02000000000000000000" pitchFamily="2" charset="0"/>
              </a:rPr>
              <a:t>৪) </a:t>
            </a:r>
            <a:r>
              <a:rPr lang="en-US" sz="3200" dirty="0" err="1">
                <a:latin typeface="NikoshBAN" panose="02000000000000000000" pitchFamily="2" charset="0"/>
                <a:cs typeface="NikoshBAN" panose="02000000000000000000" pitchFamily="2" charset="0"/>
              </a:rPr>
              <a:t>শব্দের</a:t>
            </a:r>
            <a:r>
              <a:rPr lang="en-US" sz="3200" dirty="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শেষে</a:t>
            </a:r>
            <a:r>
              <a:rPr lang="ar-SA" sz="3200" dirty="0" smtClean="0"/>
              <a:t> ضمير بارز </a:t>
            </a:r>
            <a:r>
              <a:rPr lang="en-US" sz="3200" dirty="0" err="1" smtClean="0">
                <a:latin typeface="NikoshBAN" panose="02000000000000000000" pitchFamily="2" charset="0"/>
                <a:cs typeface="NikoshBAN" panose="02000000000000000000" pitchFamily="2" charset="0"/>
              </a:rPr>
              <a:t>যুক্ত</a:t>
            </a:r>
            <a:r>
              <a:rPr lang="en-US" sz="3200" dirty="0" smtClean="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হওয়া</a:t>
            </a:r>
            <a:r>
              <a:rPr lang="en-US" sz="3200" dirty="0">
                <a:latin typeface="NikoshBAN" panose="02000000000000000000" pitchFamily="2" charset="0"/>
                <a:cs typeface="NikoshBAN" panose="02000000000000000000" pitchFamily="2" charset="0"/>
              </a:rPr>
              <a:t> । </a:t>
            </a:r>
          </a:p>
        </p:txBody>
      </p:sp>
      <p:sp>
        <p:nvSpPr>
          <p:cNvPr id="20" name="Rounded Rectangle 19"/>
          <p:cNvSpPr/>
          <p:nvPr/>
        </p:nvSpPr>
        <p:spPr>
          <a:xfrm>
            <a:off x="10583448" y="1123069"/>
            <a:ext cx="569656" cy="7077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2869795" y="1198859"/>
            <a:ext cx="3002507" cy="830997"/>
          </a:xfrm>
          <a:prstGeom prst="rect">
            <a:avLst/>
          </a:prstGeom>
        </p:spPr>
        <p:txBody>
          <a:bodyPr wrap="square">
            <a:spAutoFit/>
          </a:bodyPr>
          <a:lstStyle/>
          <a:p>
            <a:pPr algn="ctr"/>
            <a:r>
              <a:rPr lang="ar-SA" sz="4800" dirty="0" smtClean="0">
                <a:solidFill>
                  <a:schemeClr val="tx1">
                    <a:lumMod val="95000"/>
                    <a:lumOff val="5000"/>
                  </a:schemeClr>
                </a:solidFill>
                <a:latin typeface="NikoshBAN" panose="02000000000000000000" pitchFamily="2" charset="0"/>
              </a:rPr>
              <a:t>سوف يعلمون </a:t>
            </a:r>
            <a:endParaRPr lang="en-US" sz="4800" dirty="0"/>
          </a:p>
        </p:txBody>
      </p:sp>
      <p:sp>
        <p:nvSpPr>
          <p:cNvPr id="23" name="Rounded Rectangle 22"/>
          <p:cNvSpPr/>
          <p:nvPr/>
        </p:nvSpPr>
        <p:spPr>
          <a:xfrm>
            <a:off x="2109848" y="1343374"/>
            <a:ext cx="460887" cy="68648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ed Rectangle 23"/>
          <p:cNvSpPr/>
          <p:nvPr/>
        </p:nvSpPr>
        <p:spPr>
          <a:xfrm>
            <a:off x="4628714" y="1343374"/>
            <a:ext cx="1310451" cy="62237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3256947" y="3522791"/>
            <a:ext cx="2332135" cy="2123658"/>
          </a:xfrm>
          <a:prstGeom prst="rect">
            <a:avLst/>
          </a:prstGeom>
        </p:spPr>
        <p:txBody>
          <a:bodyPr wrap="square">
            <a:spAutoFit/>
          </a:bodyPr>
          <a:lstStyle/>
          <a:p>
            <a:pPr algn="ctr"/>
            <a:r>
              <a:rPr lang="ar-SA" sz="4400" b="1" dirty="0" smtClean="0">
                <a:solidFill>
                  <a:srgbClr val="002060"/>
                </a:solidFill>
                <a:latin typeface="NikoshBAN" panose="02000000000000000000" pitchFamily="2" charset="0"/>
              </a:rPr>
              <a:t>نَصَرَ</a:t>
            </a:r>
          </a:p>
          <a:p>
            <a:pPr algn="ctr"/>
            <a:r>
              <a:rPr lang="ar-SA" sz="4400" b="1" dirty="0" smtClean="0">
                <a:solidFill>
                  <a:srgbClr val="002060"/>
                </a:solidFill>
                <a:latin typeface="NikoshBAN" panose="02000000000000000000" pitchFamily="2" charset="0"/>
              </a:rPr>
              <a:t>يَنْصُرُ</a:t>
            </a:r>
          </a:p>
          <a:p>
            <a:pPr algn="ctr"/>
            <a:r>
              <a:rPr lang="ar-SA" sz="4400" b="1" dirty="0" smtClean="0">
                <a:solidFill>
                  <a:srgbClr val="002060"/>
                </a:solidFill>
                <a:latin typeface="NikoshBAN" panose="02000000000000000000" pitchFamily="2" charset="0"/>
              </a:rPr>
              <a:t>اُنْصُرْ</a:t>
            </a:r>
          </a:p>
        </p:txBody>
      </p:sp>
      <p:sp>
        <p:nvSpPr>
          <p:cNvPr id="26" name="Rectangle 25"/>
          <p:cNvSpPr/>
          <p:nvPr/>
        </p:nvSpPr>
        <p:spPr>
          <a:xfrm>
            <a:off x="8470315" y="4359720"/>
            <a:ext cx="1573197" cy="769441"/>
          </a:xfrm>
          <a:prstGeom prst="rect">
            <a:avLst/>
          </a:prstGeom>
        </p:spPr>
        <p:txBody>
          <a:bodyPr wrap="square">
            <a:spAutoFit/>
          </a:bodyPr>
          <a:lstStyle/>
          <a:p>
            <a:pPr algn="ctr"/>
            <a:r>
              <a:rPr lang="ar-SA" sz="4400" b="1" spc="300" dirty="0" smtClean="0">
                <a:solidFill>
                  <a:srgbClr val="0070C0"/>
                </a:solidFill>
                <a:latin typeface="NikoshBAN" panose="02000000000000000000" pitchFamily="2" charset="0"/>
              </a:rPr>
              <a:t>سَمِعْتَ</a:t>
            </a:r>
            <a:endParaRPr lang="en-US" sz="4400" b="1" spc="300" dirty="0">
              <a:solidFill>
                <a:srgbClr val="0070C0"/>
              </a:solidFill>
            </a:endParaRPr>
          </a:p>
        </p:txBody>
      </p:sp>
      <p:sp>
        <p:nvSpPr>
          <p:cNvPr id="27" name="Rectangle 26"/>
          <p:cNvSpPr/>
          <p:nvPr/>
        </p:nvSpPr>
        <p:spPr>
          <a:xfrm>
            <a:off x="10388732" y="3770006"/>
            <a:ext cx="1457526" cy="769441"/>
          </a:xfrm>
          <a:prstGeom prst="rect">
            <a:avLst/>
          </a:prstGeom>
        </p:spPr>
        <p:txBody>
          <a:bodyPr wrap="square">
            <a:spAutoFit/>
          </a:bodyPr>
          <a:lstStyle/>
          <a:p>
            <a:pPr algn="ctr"/>
            <a:r>
              <a:rPr lang="ar-SA" sz="4400" b="1" spc="300" dirty="0" smtClean="0">
                <a:solidFill>
                  <a:schemeClr val="tx1">
                    <a:lumMod val="95000"/>
                    <a:lumOff val="5000"/>
                  </a:schemeClr>
                </a:solidFill>
                <a:latin typeface="NikoshBAN" panose="02000000000000000000" pitchFamily="2" charset="0"/>
              </a:rPr>
              <a:t>سَمِعْنَا</a:t>
            </a:r>
            <a:endParaRPr lang="en-US" sz="4400" b="1" spc="300" dirty="0"/>
          </a:p>
        </p:txBody>
      </p:sp>
      <p:sp>
        <p:nvSpPr>
          <p:cNvPr id="28" name="Rounded Rectangle 27"/>
          <p:cNvSpPr/>
          <p:nvPr/>
        </p:nvSpPr>
        <p:spPr>
          <a:xfrm>
            <a:off x="6497076" y="3746001"/>
            <a:ext cx="569656" cy="7077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ounded Rectangle 28"/>
          <p:cNvSpPr/>
          <p:nvPr/>
        </p:nvSpPr>
        <p:spPr>
          <a:xfrm>
            <a:off x="10388731" y="3738740"/>
            <a:ext cx="569656" cy="7077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ed Rectangle 29"/>
          <p:cNvSpPr/>
          <p:nvPr/>
        </p:nvSpPr>
        <p:spPr>
          <a:xfrm>
            <a:off x="8569234" y="4364419"/>
            <a:ext cx="486790" cy="73861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9646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2000"/>
                                        <p:tgtEl>
                                          <p:spTgt spid="23"/>
                                        </p:tgtEl>
                                      </p:cBhvr>
                                    </p:animEffect>
                                    <p:anim calcmode="lin" valueType="num">
                                      <p:cBhvr>
                                        <p:cTn id="18" dur="2000" fill="hold"/>
                                        <p:tgtEl>
                                          <p:spTgt spid="23"/>
                                        </p:tgtEl>
                                        <p:attrNameLst>
                                          <p:attrName>ppt_w</p:attrName>
                                        </p:attrNameLst>
                                      </p:cBhvr>
                                      <p:tavLst>
                                        <p:tav tm="0" fmla="#ppt_w*sin(2.5*pi*$)">
                                          <p:val>
                                            <p:fltVal val="0"/>
                                          </p:val>
                                        </p:tav>
                                        <p:tav tm="100000">
                                          <p:val>
                                            <p:fltVal val="1"/>
                                          </p:val>
                                        </p:tav>
                                      </p:tavLst>
                                    </p:anim>
                                    <p:anim calcmode="lin" valueType="num">
                                      <p:cBhvr>
                                        <p:cTn id="19" dur="2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2000"/>
                                        <p:tgtEl>
                                          <p:spTgt spid="24"/>
                                        </p:tgtEl>
                                      </p:cBhvr>
                                    </p:animEffect>
                                    <p:anim calcmode="lin" valueType="num">
                                      <p:cBhvr>
                                        <p:cTn id="25" dur="2000" fill="hold"/>
                                        <p:tgtEl>
                                          <p:spTgt spid="24"/>
                                        </p:tgtEl>
                                        <p:attrNameLst>
                                          <p:attrName>ppt_w</p:attrName>
                                        </p:attrNameLst>
                                      </p:cBhvr>
                                      <p:tavLst>
                                        <p:tav tm="0" fmla="#ppt_w*sin(2.5*pi*$)">
                                          <p:val>
                                            <p:fltVal val="0"/>
                                          </p:val>
                                        </p:tav>
                                        <p:tav tm="100000">
                                          <p:val>
                                            <p:fltVal val="1"/>
                                          </p:val>
                                        </p:tav>
                                      </p:tavLst>
                                    </p:anim>
                                    <p:anim calcmode="lin" valueType="num">
                                      <p:cBhvr>
                                        <p:cTn id="26" dur="20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45"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2000"/>
                                        <p:tgtEl>
                                          <p:spTgt spid="20"/>
                                        </p:tgtEl>
                                      </p:cBhvr>
                                    </p:animEffect>
                                    <p:anim calcmode="lin" valueType="num">
                                      <p:cBhvr>
                                        <p:cTn id="42" dur="2000" fill="hold"/>
                                        <p:tgtEl>
                                          <p:spTgt spid="20"/>
                                        </p:tgtEl>
                                        <p:attrNameLst>
                                          <p:attrName>ppt_w</p:attrName>
                                        </p:attrNameLst>
                                      </p:cBhvr>
                                      <p:tavLst>
                                        <p:tav tm="0" fmla="#ppt_w*sin(2.5*pi*$)">
                                          <p:val>
                                            <p:fltVal val="0"/>
                                          </p:val>
                                        </p:tav>
                                        <p:tav tm="100000">
                                          <p:val>
                                            <p:fltVal val="1"/>
                                          </p:val>
                                        </p:tav>
                                      </p:tavLst>
                                    </p:anim>
                                    <p:anim calcmode="lin" valueType="num">
                                      <p:cBhvr>
                                        <p:cTn id="43" dur="2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xEl>
                                              <p:pRg st="0" end="0"/>
                                            </p:txEl>
                                          </p:spTgt>
                                        </p:tgtEl>
                                        <p:attrNameLst>
                                          <p:attrName>style.visibility</p:attrName>
                                        </p:attrNameLst>
                                      </p:cBhvr>
                                      <p:to>
                                        <p:strVal val="visible"/>
                                      </p:to>
                                    </p:set>
                                    <p:animEffect transition="in" filter="fade">
                                      <p:cBhvr>
                                        <p:cTn id="48" dur="500"/>
                                        <p:tgtEl>
                                          <p:spTgt spid="13">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14">
                                            <p:txEl>
                                              <p:pRg st="0" end="0"/>
                                            </p:txEl>
                                          </p:spTgt>
                                        </p:tgtEl>
                                        <p:attrNameLst>
                                          <p:attrName>style.visibility</p:attrName>
                                        </p:attrNameLst>
                                      </p:cBhvr>
                                      <p:to>
                                        <p:strVal val="visible"/>
                                      </p:to>
                                    </p:set>
                                    <p:animEffect transition="in" filter="checkerboard(across)">
                                      <p:cBhvr>
                                        <p:cTn id="53" dur="500"/>
                                        <p:tgtEl>
                                          <p:spTgt spid="14">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14">
                                            <p:txEl>
                                              <p:pRg st="1" end="1"/>
                                            </p:txEl>
                                          </p:spTgt>
                                        </p:tgtEl>
                                        <p:attrNameLst>
                                          <p:attrName>style.visibility</p:attrName>
                                        </p:attrNameLst>
                                      </p:cBhvr>
                                      <p:to>
                                        <p:strVal val="visible"/>
                                      </p:to>
                                    </p:set>
                                    <p:animEffect transition="in" filter="checkerboard(across)">
                                      <p:cBhvr>
                                        <p:cTn id="58" dur="500"/>
                                        <p:tgtEl>
                                          <p:spTgt spid="14">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14">
                                            <p:txEl>
                                              <p:pRg st="2" end="2"/>
                                            </p:txEl>
                                          </p:spTgt>
                                        </p:tgtEl>
                                        <p:attrNameLst>
                                          <p:attrName>style.visibility</p:attrName>
                                        </p:attrNameLst>
                                      </p:cBhvr>
                                      <p:to>
                                        <p:strVal val="visible"/>
                                      </p:to>
                                    </p:set>
                                    <p:animEffect transition="in" filter="checkerboard(across)">
                                      <p:cBhvr>
                                        <p:cTn id="63" dur="500"/>
                                        <p:tgtEl>
                                          <p:spTgt spid="14">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grpId="0" nodeType="clickEffect">
                                  <p:stCondLst>
                                    <p:cond delay="0"/>
                                  </p:stCondLst>
                                  <p:childTnLst>
                                    <p:set>
                                      <p:cBhvr>
                                        <p:cTn id="67" dur="1" fill="hold">
                                          <p:stCondLst>
                                            <p:cond delay="0"/>
                                          </p:stCondLst>
                                        </p:cTn>
                                        <p:tgtEl>
                                          <p:spTgt spid="25">
                                            <p:txEl>
                                              <p:pRg st="0" end="0"/>
                                            </p:txEl>
                                          </p:spTgt>
                                        </p:tgtEl>
                                        <p:attrNameLst>
                                          <p:attrName>style.visibility</p:attrName>
                                        </p:attrNameLst>
                                      </p:cBhvr>
                                      <p:to>
                                        <p:strVal val="visible"/>
                                      </p:to>
                                    </p:set>
                                    <p:animEffect transition="in" filter="checkerboard(across)">
                                      <p:cBhvr>
                                        <p:cTn id="68" dur="500"/>
                                        <p:tgtEl>
                                          <p:spTgt spid="25">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ntr" presetSubtype="10" fill="hold" grpId="0" nodeType="clickEffect">
                                  <p:stCondLst>
                                    <p:cond delay="0"/>
                                  </p:stCondLst>
                                  <p:childTnLst>
                                    <p:set>
                                      <p:cBhvr>
                                        <p:cTn id="72" dur="1" fill="hold">
                                          <p:stCondLst>
                                            <p:cond delay="0"/>
                                          </p:stCondLst>
                                        </p:cTn>
                                        <p:tgtEl>
                                          <p:spTgt spid="25">
                                            <p:txEl>
                                              <p:pRg st="1" end="1"/>
                                            </p:txEl>
                                          </p:spTgt>
                                        </p:tgtEl>
                                        <p:attrNameLst>
                                          <p:attrName>style.visibility</p:attrName>
                                        </p:attrNameLst>
                                      </p:cBhvr>
                                      <p:to>
                                        <p:strVal val="visible"/>
                                      </p:to>
                                    </p:set>
                                    <p:animEffect transition="in" filter="checkerboard(across)">
                                      <p:cBhvr>
                                        <p:cTn id="73" dur="500"/>
                                        <p:tgtEl>
                                          <p:spTgt spid="25">
                                            <p:txEl>
                                              <p:pRg st="1" end="1"/>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5" presetClass="entr" presetSubtype="10" fill="hold" grpId="0" nodeType="clickEffect">
                                  <p:stCondLst>
                                    <p:cond delay="0"/>
                                  </p:stCondLst>
                                  <p:childTnLst>
                                    <p:set>
                                      <p:cBhvr>
                                        <p:cTn id="77" dur="1" fill="hold">
                                          <p:stCondLst>
                                            <p:cond delay="0"/>
                                          </p:stCondLst>
                                        </p:cTn>
                                        <p:tgtEl>
                                          <p:spTgt spid="25">
                                            <p:txEl>
                                              <p:pRg st="2" end="2"/>
                                            </p:txEl>
                                          </p:spTgt>
                                        </p:tgtEl>
                                        <p:attrNameLst>
                                          <p:attrName>style.visibility</p:attrName>
                                        </p:attrNameLst>
                                      </p:cBhvr>
                                      <p:to>
                                        <p:strVal val="visible"/>
                                      </p:to>
                                    </p:set>
                                    <p:animEffect transition="in" filter="checkerboard(across)">
                                      <p:cBhvr>
                                        <p:cTn id="78" dur="500"/>
                                        <p:tgtEl>
                                          <p:spTgt spid="25">
                                            <p:txEl>
                                              <p:pRg st="2" end="2"/>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500"/>
                                        <p:tgtEl>
                                          <p:spTgt spid="15"/>
                                        </p:tgtEl>
                                      </p:cBhvr>
                                    </p:animEffect>
                                  </p:childTnLst>
                                </p:cTn>
                              </p:par>
                            </p:childTnLst>
                          </p:cTn>
                        </p:par>
                      </p:childTnLst>
                    </p:cTn>
                  </p:par>
                  <p:par>
                    <p:cTn id="84" fill="hold">
                      <p:stCondLst>
                        <p:cond delay="indefinite"/>
                      </p:stCondLst>
                      <p:childTnLst>
                        <p:par>
                          <p:cTn id="85" fill="hold">
                            <p:stCondLst>
                              <p:cond delay="0"/>
                            </p:stCondLst>
                            <p:childTnLst>
                              <p:par>
                                <p:cTn id="86" presetID="5" presetClass="entr" presetSubtype="10" fill="hold" grpId="0" nodeType="click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checkerboard(across)">
                                      <p:cBhvr>
                                        <p:cTn id="88" dur="500"/>
                                        <p:tgtEl>
                                          <p:spTgt spid="16"/>
                                        </p:tgtEl>
                                      </p:cBhvr>
                                    </p:animEffect>
                                  </p:childTnLst>
                                </p:cTn>
                              </p:par>
                            </p:childTnLst>
                          </p:cTn>
                        </p:par>
                      </p:childTnLst>
                    </p:cTn>
                  </p:par>
                  <p:par>
                    <p:cTn id="89" fill="hold">
                      <p:stCondLst>
                        <p:cond delay="indefinite"/>
                      </p:stCondLst>
                      <p:childTnLst>
                        <p:par>
                          <p:cTn id="90" fill="hold">
                            <p:stCondLst>
                              <p:cond delay="0"/>
                            </p:stCondLst>
                            <p:childTnLst>
                              <p:par>
                                <p:cTn id="91" presetID="4" presetClass="entr" presetSubtype="16" fill="hold" grpId="0" nodeType="click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box(in)">
                                      <p:cBhvr>
                                        <p:cTn id="93" dur="2000"/>
                                        <p:tgtEl>
                                          <p:spTgt spid="26"/>
                                        </p:tgtEl>
                                      </p:cBhvr>
                                    </p:animEffect>
                                  </p:childTnLst>
                                </p:cTn>
                              </p:par>
                            </p:childTnLst>
                          </p:cTn>
                        </p:par>
                      </p:childTnLst>
                    </p:cTn>
                  </p:par>
                  <p:par>
                    <p:cTn id="94" fill="hold">
                      <p:stCondLst>
                        <p:cond delay="indefinite"/>
                      </p:stCondLst>
                      <p:childTnLst>
                        <p:par>
                          <p:cTn id="95" fill="hold">
                            <p:stCondLst>
                              <p:cond delay="0"/>
                            </p:stCondLst>
                            <p:childTnLst>
                              <p:par>
                                <p:cTn id="96" presetID="5" presetClass="entr" presetSubtype="10" fill="hold" grpId="0" nodeType="click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checkerboard(across)">
                                      <p:cBhvr>
                                        <p:cTn id="98" dur="500"/>
                                        <p:tgtEl>
                                          <p:spTgt spid="27"/>
                                        </p:tgtEl>
                                      </p:cBhvr>
                                    </p:animEffect>
                                  </p:childTnLst>
                                </p:cTn>
                              </p:par>
                            </p:childTnLst>
                          </p:cTn>
                        </p:par>
                      </p:childTnLst>
                    </p:cTn>
                  </p:par>
                  <p:par>
                    <p:cTn id="99" fill="hold">
                      <p:stCondLst>
                        <p:cond delay="indefinite"/>
                      </p:stCondLst>
                      <p:childTnLst>
                        <p:par>
                          <p:cTn id="100" fill="hold">
                            <p:stCondLst>
                              <p:cond delay="0"/>
                            </p:stCondLst>
                            <p:childTnLst>
                              <p:par>
                                <p:cTn id="101" presetID="45" presetClass="entr" presetSubtype="0" fill="hold" grpId="0" nodeType="click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fade">
                                      <p:cBhvr>
                                        <p:cTn id="103" dur="2000"/>
                                        <p:tgtEl>
                                          <p:spTgt spid="28"/>
                                        </p:tgtEl>
                                      </p:cBhvr>
                                    </p:animEffect>
                                    <p:anim calcmode="lin" valueType="num">
                                      <p:cBhvr>
                                        <p:cTn id="104" dur="2000" fill="hold"/>
                                        <p:tgtEl>
                                          <p:spTgt spid="28"/>
                                        </p:tgtEl>
                                        <p:attrNameLst>
                                          <p:attrName>ppt_w</p:attrName>
                                        </p:attrNameLst>
                                      </p:cBhvr>
                                      <p:tavLst>
                                        <p:tav tm="0" fmla="#ppt_w*sin(2.5*pi*$)">
                                          <p:val>
                                            <p:fltVal val="0"/>
                                          </p:val>
                                        </p:tav>
                                        <p:tav tm="100000">
                                          <p:val>
                                            <p:fltVal val="1"/>
                                          </p:val>
                                        </p:tav>
                                      </p:tavLst>
                                    </p:anim>
                                    <p:anim calcmode="lin" valueType="num">
                                      <p:cBhvr>
                                        <p:cTn id="105" dur="2000" fill="hold"/>
                                        <p:tgtEl>
                                          <p:spTgt spid="28"/>
                                        </p:tgtEl>
                                        <p:attrNameLst>
                                          <p:attrName>ppt_h</p:attrName>
                                        </p:attrNameLst>
                                      </p:cBhvr>
                                      <p:tavLst>
                                        <p:tav tm="0">
                                          <p:val>
                                            <p:strVal val="#ppt_h"/>
                                          </p:val>
                                        </p:tav>
                                        <p:tav tm="100000">
                                          <p:val>
                                            <p:strVal val="#ppt_h"/>
                                          </p:val>
                                        </p:tav>
                                      </p:tavLst>
                                    </p:anim>
                                  </p:childTnLst>
                                </p:cTn>
                              </p:par>
                              <p:par>
                                <p:cTn id="106" presetID="45" presetClass="entr" presetSubtype="0" fill="hold" grpId="0" nodeType="withEffect">
                                  <p:stCondLst>
                                    <p:cond delay="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2000"/>
                                        <p:tgtEl>
                                          <p:spTgt spid="30"/>
                                        </p:tgtEl>
                                      </p:cBhvr>
                                    </p:animEffect>
                                    <p:anim calcmode="lin" valueType="num">
                                      <p:cBhvr>
                                        <p:cTn id="109" dur="2000" fill="hold"/>
                                        <p:tgtEl>
                                          <p:spTgt spid="30"/>
                                        </p:tgtEl>
                                        <p:attrNameLst>
                                          <p:attrName>ppt_w</p:attrName>
                                        </p:attrNameLst>
                                      </p:cBhvr>
                                      <p:tavLst>
                                        <p:tav tm="0" fmla="#ppt_w*sin(2.5*pi*$)">
                                          <p:val>
                                            <p:fltVal val="0"/>
                                          </p:val>
                                        </p:tav>
                                        <p:tav tm="100000">
                                          <p:val>
                                            <p:fltVal val="1"/>
                                          </p:val>
                                        </p:tav>
                                      </p:tavLst>
                                    </p:anim>
                                    <p:anim calcmode="lin" valueType="num">
                                      <p:cBhvr>
                                        <p:cTn id="110" dur="2000" fill="hold"/>
                                        <p:tgtEl>
                                          <p:spTgt spid="30"/>
                                        </p:tgtEl>
                                        <p:attrNameLst>
                                          <p:attrName>ppt_h</p:attrName>
                                        </p:attrNameLst>
                                      </p:cBhvr>
                                      <p:tavLst>
                                        <p:tav tm="0">
                                          <p:val>
                                            <p:strVal val="#ppt_h"/>
                                          </p:val>
                                        </p:tav>
                                        <p:tav tm="100000">
                                          <p:val>
                                            <p:strVal val="#ppt_h"/>
                                          </p:val>
                                        </p:tav>
                                      </p:tavLst>
                                    </p:anim>
                                  </p:childTnLst>
                                </p:cTn>
                              </p:par>
                              <p:par>
                                <p:cTn id="111" presetID="45"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2000"/>
                                        <p:tgtEl>
                                          <p:spTgt spid="29"/>
                                        </p:tgtEl>
                                      </p:cBhvr>
                                    </p:animEffect>
                                    <p:anim calcmode="lin" valueType="num">
                                      <p:cBhvr>
                                        <p:cTn id="114" dur="2000" fill="hold"/>
                                        <p:tgtEl>
                                          <p:spTgt spid="29"/>
                                        </p:tgtEl>
                                        <p:attrNameLst>
                                          <p:attrName>ppt_w</p:attrName>
                                        </p:attrNameLst>
                                      </p:cBhvr>
                                      <p:tavLst>
                                        <p:tav tm="0" fmla="#ppt_w*sin(2.5*pi*$)">
                                          <p:val>
                                            <p:fltVal val="0"/>
                                          </p:val>
                                        </p:tav>
                                        <p:tav tm="100000">
                                          <p:val>
                                            <p:fltVal val="1"/>
                                          </p:val>
                                        </p:tav>
                                      </p:tavLst>
                                    </p:anim>
                                    <p:anim calcmode="lin" valueType="num">
                                      <p:cBhvr>
                                        <p:cTn id="115" dur="2000" fill="hold"/>
                                        <p:tgtEl>
                                          <p:spTgt spid="29"/>
                                        </p:tgtEl>
                                        <p:attrNameLst>
                                          <p:attrName>ppt_h</p:attrName>
                                        </p:attrNameLst>
                                      </p:cBhvr>
                                      <p:tavLst>
                                        <p:tav tm="0">
                                          <p:val>
                                            <p:strVal val="#ppt_h"/>
                                          </p:val>
                                        </p:tav>
                                        <p:tav tm="100000">
                                          <p:val>
                                            <p:strVal val="#ppt_h"/>
                                          </p:val>
                                        </p:tav>
                                      </p:tavLst>
                                    </p:anim>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18"/>
                                        </p:tgtEl>
                                        <p:attrNameLst>
                                          <p:attrName>style.visibility</p:attrName>
                                        </p:attrNameLst>
                                      </p:cBhvr>
                                      <p:to>
                                        <p:strVal val="visible"/>
                                      </p:to>
                                    </p:set>
                                    <p:animEffect transition="in" filter="fade">
                                      <p:cBhvr>
                                        <p:cTn id="1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build="p"/>
      <p:bldP spid="14" grpId="0" build="p"/>
      <p:bldP spid="15" grpId="0"/>
      <p:bldP spid="16" grpId="0"/>
      <p:bldP spid="18" grpId="0"/>
      <p:bldP spid="20" grpId="0" animBg="1"/>
      <p:bldP spid="22" grpId="0"/>
      <p:bldP spid="23" grpId="0" animBg="1"/>
      <p:bldP spid="24" grpId="0" animBg="1"/>
      <p:bldP spid="25" grpId="0" build="p"/>
      <p:bldP spid="26" grpId="0"/>
      <p:bldP spid="27" grpId="0"/>
      <p:bldP spid="28" grpId="0" animBg="1"/>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641" y="2489672"/>
            <a:ext cx="5817703" cy="1138773"/>
          </a:xfrm>
          <a:prstGeom prst="rect">
            <a:avLst/>
          </a:prstGeom>
        </p:spPr>
        <p:txBody>
          <a:bodyPr wrap="square">
            <a:spAutoFit/>
          </a:bodyPr>
          <a:lstStyle/>
          <a:p>
            <a:r>
              <a:rPr lang="en-US" sz="3200" dirty="0" smtClean="0">
                <a:latin typeface="NikoshBAN" panose="02000000000000000000" pitchFamily="2" charset="0"/>
                <a:cs typeface="NikoshBAN" panose="02000000000000000000" pitchFamily="2" charset="0"/>
              </a:rPr>
              <a:t>৫) </a:t>
            </a:r>
            <a:r>
              <a:rPr lang="en-US" sz="3200" dirty="0" err="1">
                <a:latin typeface="NikoshBAN" panose="02000000000000000000" pitchFamily="2" charset="0"/>
                <a:cs typeface="NikoshBAN" panose="02000000000000000000" pitchFamily="2" charset="0"/>
              </a:rPr>
              <a:t>শব্দের</a:t>
            </a:r>
            <a:r>
              <a:rPr lang="en-US" sz="3200" dirty="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শেষে</a:t>
            </a:r>
            <a:r>
              <a:rPr lang="ar-SA" sz="3200" dirty="0" smtClean="0"/>
              <a:t>تاء تانيث ساكنة  </a:t>
            </a:r>
            <a:r>
              <a:rPr lang="en-GB" sz="3200" dirty="0" smtClean="0"/>
              <a:t> </a:t>
            </a:r>
            <a:r>
              <a:rPr lang="en-US" sz="3200" dirty="0" err="1" smtClean="0">
                <a:latin typeface="NikoshBAN" panose="02000000000000000000" pitchFamily="2" charset="0"/>
                <a:cs typeface="NikoshBAN" panose="02000000000000000000" pitchFamily="2" charset="0"/>
              </a:rPr>
              <a:t>যুক্ত</a:t>
            </a:r>
            <a:r>
              <a:rPr lang="en-US" sz="3200" dirty="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হওয়া</a:t>
            </a:r>
            <a:r>
              <a:rPr lang="en-US" sz="3200" dirty="0" smtClean="0">
                <a:latin typeface="NikoshBAN" panose="02000000000000000000" pitchFamily="2" charset="0"/>
                <a:cs typeface="NikoshBAN" panose="02000000000000000000" pitchFamily="2" charset="0"/>
              </a:rPr>
              <a:t>।</a:t>
            </a:r>
          </a:p>
          <a:p>
            <a:r>
              <a:rPr lang="en-US" sz="3200" dirty="0" err="1" smtClean="0">
                <a:latin typeface="NikoshBAN" panose="02000000000000000000" pitchFamily="2" charset="0"/>
                <a:cs typeface="NikoshBAN" panose="02000000000000000000" pitchFamily="2" charset="0"/>
              </a:rPr>
              <a:t>যেমন</a:t>
            </a:r>
            <a:r>
              <a:rPr lang="en-US" sz="3200" dirty="0" smtClean="0">
                <a:latin typeface="NikoshBAN" panose="02000000000000000000" pitchFamily="2" charset="0"/>
                <a:cs typeface="NikoshBAN" panose="02000000000000000000" pitchFamily="2" charset="0"/>
              </a:rPr>
              <a:t>-  </a:t>
            </a:r>
            <a:r>
              <a:rPr lang="ar-SA" sz="3200" dirty="0">
                <a:solidFill>
                  <a:schemeClr val="tx1">
                    <a:lumMod val="95000"/>
                    <a:lumOff val="5000"/>
                  </a:schemeClr>
                </a:solidFill>
                <a:latin typeface="NikoshBAN" panose="02000000000000000000" pitchFamily="2" charset="0"/>
              </a:rPr>
              <a:t> </a:t>
            </a:r>
            <a:r>
              <a:rPr lang="ar-SA" sz="3600" b="1" dirty="0">
                <a:solidFill>
                  <a:schemeClr val="tx1">
                    <a:lumMod val="95000"/>
                    <a:lumOff val="5000"/>
                  </a:schemeClr>
                </a:solidFill>
                <a:latin typeface="NikoshBAN" panose="02000000000000000000" pitchFamily="2" charset="0"/>
              </a:rPr>
              <a:t>نَصَرَتْ ـ فَضِلَتْ</a:t>
            </a:r>
            <a:endParaRPr lang="en-US" sz="3200" b="1" dirty="0">
              <a:latin typeface="NikoshBAN" panose="02000000000000000000" pitchFamily="2" charset="0"/>
              <a:cs typeface="NikoshBAN" panose="02000000000000000000" pitchFamily="2" charset="0"/>
            </a:endParaRPr>
          </a:p>
        </p:txBody>
      </p:sp>
      <p:sp>
        <p:nvSpPr>
          <p:cNvPr id="6" name="Rectangle 5"/>
          <p:cNvSpPr/>
          <p:nvPr/>
        </p:nvSpPr>
        <p:spPr>
          <a:xfrm>
            <a:off x="8281270" y="1053452"/>
            <a:ext cx="2054086" cy="769441"/>
          </a:xfrm>
          <a:prstGeom prst="rect">
            <a:avLst/>
          </a:prstGeom>
        </p:spPr>
        <p:txBody>
          <a:bodyPr wrap="square">
            <a:spAutoFit/>
          </a:bodyPr>
          <a:lstStyle/>
          <a:p>
            <a:pPr algn="ctr"/>
            <a:r>
              <a:rPr lang="ar-SA" sz="4400" dirty="0" smtClean="0">
                <a:solidFill>
                  <a:schemeClr val="tx1">
                    <a:lumMod val="95000"/>
                    <a:lumOff val="5000"/>
                  </a:schemeClr>
                </a:solidFill>
                <a:latin typeface="NikoshBAN" panose="02000000000000000000" pitchFamily="2" charset="0"/>
              </a:rPr>
              <a:t> اُدْخُلِىْ </a:t>
            </a:r>
            <a:endParaRPr lang="en-US" sz="4400" dirty="0"/>
          </a:p>
        </p:txBody>
      </p:sp>
      <p:sp>
        <p:nvSpPr>
          <p:cNvPr id="7" name="Rectangle 6"/>
          <p:cNvSpPr/>
          <p:nvPr/>
        </p:nvSpPr>
        <p:spPr>
          <a:xfrm>
            <a:off x="6467061" y="2267992"/>
            <a:ext cx="5433786" cy="584775"/>
          </a:xfrm>
          <a:prstGeom prst="rect">
            <a:avLst/>
          </a:prstGeom>
        </p:spPr>
        <p:txBody>
          <a:bodyPr wrap="square">
            <a:spAutoFit/>
          </a:bodyPr>
          <a:lstStyle/>
          <a:p>
            <a:r>
              <a:rPr lang="en-US" sz="3200" dirty="0" smtClean="0">
                <a:latin typeface="NikoshBAN" panose="02000000000000000000" pitchFamily="2" charset="0"/>
                <a:cs typeface="NikoshBAN" panose="02000000000000000000" pitchFamily="2" charset="0"/>
              </a:rPr>
              <a:t>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শব্দের</a:t>
            </a:r>
            <a:r>
              <a:rPr lang="en-US" sz="3200" dirty="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শেষে</a:t>
            </a:r>
            <a:r>
              <a:rPr lang="ar-SA" sz="3200" dirty="0"/>
              <a:t> ياء</a:t>
            </a:r>
            <a:r>
              <a:rPr lang="ar-SA" sz="3200" dirty="0" smtClean="0"/>
              <a:t> مخاطبة  </a:t>
            </a:r>
            <a:r>
              <a:rPr lang="en-GB" sz="3200" dirty="0" smtClean="0"/>
              <a:t> </a:t>
            </a:r>
            <a:r>
              <a:rPr lang="en-US" sz="3200" dirty="0" err="1" smtClean="0">
                <a:latin typeface="NikoshBAN" panose="02000000000000000000" pitchFamily="2" charset="0"/>
                <a:cs typeface="NikoshBAN" panose="02000000000000000000" pitchFamily="2" charset="0"/>
              </a:rPr>
              <a:t>যুক্ত</a:t>
            </a:r>
            <a:r>
              <a:rPr lang="ar-SA"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হওয়া</a:t>
            </a:r>
            <a:r>
              <a:rPr lang="en-US" sz="3200" dirty="0">
                <a:latin typeface="NikoshBAN" panose="02000000000000000000" pitchFamily="2" charset="0"/>
                <a:cs typeface="NikoshBAN" panose="02000000000000000000" pitchFamily="2" charset="0"/>
              </a:rPr>
              <a:t>।</a:t>
            </a:r>
          </a:p>
        </p:txBody>
      </p:sp>
      <p:sp>
        <p:nvSpPr>
          <p:cNvPr id="9" name="Rectangle 8"/>
          <p:cNvSpPr/>
          <p:nvPr/>
        </p:nvSpPr>
        <p:spPr>
          <a:xfrm>
            <a:off x="4765604" y="5625350"/>
            <a:ext cx="2164510" cy="646331"/>
          </a:xfrm>
          <a:prstGeom prst="rect">
            <a:avLst/>
          </a:prstGeom>
        </p:spPr>
        <p:txBody>
          <a:bodyPr wrap="square">
            <a:spAutoFit/>
          </a:bodyPr>
          <a:lstStyle/>
          <a:p>
            <a:pPr algn="ctr"/>
            <a:r>
              <a:rPr lang="ar-SA" sz="3600" dirty="0" smtClean="0">
                <a:solidFill>
                  <a:schemeClr val="tx1">
                    <a:lumMod val="95000"/>
                    <a:lumOff val="5000"/>
                  </a:schemeClr>
                </a:solidFill>
                <a:latin typeface="NikoshBAN" panose="02000000000000000000" pitchFamily="2" charset="0"/>
              </a:rPr>
              <a:t>عامل </a:t>
            </a:r>
            <a:r>
              <a:rPr lang="en-GB" sz="3200" dirty="0" smtClean="0">
                <a:solidFill>
                  <a:schemeClr val="tx1">
                    <a:lumMod val="95000"/>
                    <a:lumOff val="5000"/>
                  </a:schemeClr>
                </a:solidFill>
                <a:latin typeface="NikoshBAN" panose="02000000000000000000" pitchFamily="2" charset="0"/>
              </a:rPr>
              <a:t>= </a:t>
            </a:r>
            <a:r>
              <a:rPr lang="en-GB" sz="3200" dirty="0" err="1" smtClean="0">
                <a:solidFill>
                  <a:schemeClr val="tx1">
                    <a:lumMod val="95000"/>
                    <a:lumOff val="5000"/>
                  </a:schemeClr>
                </a:solidFill>
                <a:latin typeface="NikoshBAN" panose="02000000000000000000" pitchFamily="2" charset="0"/>
              </a:rPr>
              <a:t>শ্রমিক</a:t>
            </a:r>
            <a:r>
              <a:rPr lang="en-GB" sz="3200" dirty="0" smtClean="0">
                <a:solidFill>
                  <a:schemeClr val="tx1">
                    <a:lumMod val="95000"/>
                    <a:lumOff val="5000"/>
                  </a:schemeClr>
                </a:solidFill>
                <a:latin typeface="NikoshBAN" panose="02000000000000000000" pitchFamily="2" charset="0"/>
              </a:rPr>
              <a:t>   </a:t>
            </a:r>
            <a:endParaRPr lang="en-US" sz="3200" dirty="0"/>
          </a:p>
        </p:txBody>
      </p:sp>
      <p:sp>
        <p:nvSpPr>
          <p:cNvPr id="10" name="Rectangle 9"/>
          <p:cNvSpPr/>
          <p:nvPr/>
        </p:nvSpPr>
        <p:spPr>
          <a:xfrm>
            <a:off x="510890" y="3941272"/>
            <a:ext cx="3839293" cy="2431435"/>
          </a:xfrm>
          <a:prstGeom prst="rect">
            <a:avLst/>
          </a:prstGeom>
        </p:spPr>
        <p:txBody>
          <a:bodyPr wrap="square">
            <a:spAutoFit/>
          </a:bodyPr>
          <a:lstStyle/>
          <a:p>
            <a:r>
              <a:rPr lang="en-US" sz="3600" dirty="0" smtClean="0">
                <a:latin typeface="NikoshBAN" panose="02000000000000000000" pitchFamily="2" charset="0"/>
                <a:cs typeface="NikoshBAN" panose="02000000000000000000" pitchFamily="2" charset="0"/>
              </a:rPr>
              <a:t>৭) </a:t>
            </a:r>
            <a:r>
              <a:rPr lang="en-US" sz="3600" dirty="0" err="1">
                <a:latin typeface="NikoshBAN" panose="02000000000000000000" pitchFamily="2" charset="0"/>
                <a:cs typeface="NikoshBAN" panose="02000000000000000000" pitchFamily="2" charset="0"/>
              </a:rPr>
              <a:t>শব্দের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শুরুতে</a:t>
            </a:r>
            <a:r>
              <a:rPr lang="ar-SA" sz="3600" dirty="0">
                <a:solidFill>
                  <a:schemeClr val="tx1">
                    <a:lumMod val="95000"/>
                    <a:lumOff val="5000"/>
                  </a:schemeClr>
                </a:solidFill>
                <a:latin typeface="NikoshBAN" panose="02000000000000000000" pitchFamily="2" charset="0"/>
              </a:rPr>
              <a:t> </a:t>
            </a:r>
            <a:r>
              <a:rPr lang="ar-SA" sz="3600" dirty="0" smtClean="0">
                <a:solidFill>
                  <a:schemeClr val="tx1">
                    <a:lumMod val="95000"/>
                    <a:lumOff val="5000"/>
                  </a:schemeClr>
                </a:solidFill>
                <a:latin typeface="NikoshBAN" panose="02000000000000000000" pitchFamily="2" charset="0"/>
              </a:rPr>
              <a:t>جزم</a:t>
            </a:r>
            <a:r>
              <a:rPr lang="ar-SA" sz="3600" dirty="0" smtClean="0">
                <a:latin typeface="NikoshBAN" panose="02000000000000000000" pitchFamily="2" charset="0"/>
                <a:cs typeface="NikoshBAN" panose="02000000000000000000" pitchFamily="2" charset="0"/>
              </a:rPr>
              <a:t> </a:t>
            </a:r>
            <a:r>
              <a:rPr lang="en-GB" sz="3600" dirty="0" err="1" smtClean="0">
                <a:solidFill>
                  <a:schemeClr val="tx1">
                    <a:lumMod val="95000"/>
                    <a:lumOff val="5000"/>
                  </a:schemeClr>
                </a:solidFill>
                <a:latin typeface="NikoshBAN" panose="02000000000000000000" pitchFamily="2" charset="0"/>
              </a:rPr>
              <a:t>প্রদানকারী</a:t>
            </a:r>
            <a:r>
              <a:rPr lang="ar-SA" sz="3600" dirty="0" smtClean="0">
                <a:solidFill>
                  <a:schemeClr val="tx1">
                    <a:lumMod val="95000"/>
                    <a:lumOff val="5000"/>
                  </a:schemeClr>
                </a:solidFill>
                <a:latin typeface="NikoshBAN" panose="02000000000000000000" pitchFamily="2" charset="0"/>
              </a:rPr>
              <a:t> عامل </a:t>
            </a:r>
            <a:r>
              <a:rPr lang="en-GB"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আসা</a:t>
            </a:r>
            <a:r>
              <a:rPr lang="en-US" sz="3600" dirty="0" smtClean="0">
                <a:latin typeface="NikoshBAN" panose="02000000000000000000" pitchFamily="2" charset="0"/>
                <a:cs typeface="NikoshBAN" panose="02000000000000000000" pitchFamily="2" charset="0"/>
              </a:rPr>
              <a:t>।</a:t>
            </a:r>
            <a:endParaRPr lang="ar-SA" sz="3600" dirty="0" smtClean="0">
              <a:latin typeface="NikoshBAN" panose="02000000000000000000" pitchFamily="2" charset="0"/>
              <a:cs typeface="NikoshBAN" panose="02000000000000000000" pitchFamily="2" charset="0"/>
            </a:endParaRPr>
          </a:p>
          <a:p>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যেমন</a:t>
            </a:r>
            <a:r>
              <a:rPr lang="en-US" sz="3600" dirty="0" smtClean="0">
                <a:latin typeface="NikoshBAN" panose="02000000000000000000" pitchFamily="2" charset="0"/>
                <a:cs typeface="NikoshBAN" panose="02000000000000000000" pitchFamily="2" charset="0"/>
              </a:rPr>
              <a:t>-</a:t>
            </a:r>
            <a:r>
              <a:rPr lang="ar-SA" sz="3600" dirty="0" smtClean="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 </a:t>
            </a:r>
            <a:r>
              <a:rPr lang="ar-SA" sz="3600" dirty="0" smtClean="0">
                <a:latin typeface="NikoshBAN" panose="02000000000000000000" pitchFamily="2" charset="0"/>
                <a:cs typeface="NikoshBAN" panose="02000000000000000000" pitchFamily="2" charset="0"/>
              </a:rPr>
              <a:t>  </a:t>
            </a:r>
            <a:r>
              <a:rPr lang="ar-SA" sz="4000" b="1" dirty="0" smtClean="0">
                <a:solidFill>
                  <a:schemeClr val="tx1">
                    <a:lumMod val="95000"/>
                    <a:lumOff val="5000"/>
                  </a:schemeClr>
                </a:solidFill>
                <a:latin typeface="NikoshBAN" panose="02000000000000000000" pitchFamily="2" charset="0"/>
              </a:rPr>
              <a:t>لاَ </a:t>
            </a:r>
            <a:r>
              <a:rPr lang="ar-SA" sz="4000" b="1" dirty="0">
                <a:solidFill>
                  <a:schemeClr val="tx1">
                    <a:lumMod val="95000"/>
                    <a:lumOff val="5000"/>
                  </a:schemeClr>
                </a:solidFill>
                <a:latin typeface="NikoshBAN" panose="02000000000000000000" pitchFamily="2" charset="0"/>
              </a:rPr>
              <a:t>تَفْعَلْ </a:t>
            </a:r>
            <a:r>
              <a:rPr lang="ar-SA" sz="4000" b="1" dirty="0" smtClean="0">
                <a:latin typeface="NikoshBAN" panose="02000000000000000000" pitchFamily="2" charset="0"/>
                <a:cs typeface="NikoshBAN" panose="02000000000000000000" pitchFamily="2" charset="0"/>
              </a:rPr>
              <a:t>- </a:t>
            </a:r>
            <a:r>
              <a:rPr lang="ar-SA" sz="4000" b="1" dirty="0" smtClean="0">
                <a:solidFill>
                  <a:schemeClr val="tx1">
                    <a:lumMod val="95000"/>
                    <a:lumOff val="5000"/>
                  </a:schemeClr>
                </a:solidFill>
                <a:latin typeface="NikoshBAN" panose="02000000000000000000" pitchFamily="2" charset="0"/>
              </a:rPr>
              <a:t>         لَمْ يَسْمَعْ </a:t>
            </a:r>
            <a:r>
              <a:rPr lang="ar-SA" sz="4000" b="1" dirty="0" smtClean="0">
                <a:latin typeface="NikoshBAN" panose="02000000000000000000" pitchFamily="2" charset="0"/>
                <a:cs typeface="NikoshBAN" panose="02000000000000000000" pitchFamily="2" charset="0"/>
              </a:rPr>
              <a:t> </a:t>
            </a:r>
            <a:endParaRPr lang="en-US" sz="3600" b="1" dirty="0">
              <a:latin typeface="NikoshBAN" panose="02000000000000000000" pitchFamily="2" charset="0"/>
              <a:cs typeface="NikoshBAN" panose="02000000000000000000" pitchFamily="2" charset="0"/>
            </a:endParaRPr>
          </a:p>
        </p:txBody>
      </p:sp>
      <p:sp>
        <p:nvSpPr>
          <p:cNvPr id="20" name="Rectangle 19"/>
          <p:cNvSpPr/>
          <p:nvPr/>
        </p:nvSpPr>
        <p:spPr>
          <a:xfrm>
            <a:off x="4509047" y="138599"/>
            <a:ext cx="3173905" cy="830997"/>
          </a:xfrm>
          <a:prstGeom prst="rect">
            <a:avLst/>
          </a:prstGeom>
        </p:spPr>
        <p:txBody>
          <a:bodyPr wrap="square">
            <a:spAutoFit/>
          </a:bodyPr>
          <a:lstStyle/>
          <a:p>
            <a:r>
              <a:rPr lang="ar-SA" sz="4400" b="1" u="sng" dirty="0" smtClean="0">
                <a:latin typeface="NikoshBAN" panose="02000000000000000000" pitchFamily="2" charset="0"/>
                <a:cs typeface="NikoshBAN" panose="02000000000000000000" pitchFamily="2" charset="0"/>
              </a:rPr>
              <a:t> </a:t>
            </a:r>
            <a:r>
              <a:rPr lang="ar-SA" sz="4800" b="1" u="sng" dirty="0">
                <a:solidFill>
                  <a:srgbClr val="0070C0"/>
                </a:solidFill>
                <a:effectLst>
                  <a:outerShdw blurRad="38100" dist="38100" dir="2700000" algn="tl">
                    <a:srgbClr val="000000">
                      <a:alpha val="43137"/>
                    </a:srgbClr>
                  </a:outerShdw>
                </a:effectLst>
              </a:rPr>
              <a:t>فعل</a:t>
            </a:r>
            <a:r>
              <a:rPr lang="ar-SA" sz="4400" b="1" u="sng" dirty="0">
                <a:solidFill>
                  <a:srgbClr val="0070C0"/>
                </a:solidFill>
                <a:effectLst>
                  <a:outerShdw blurRad="38100" dist="38100" dir="2700000" algn="tl">
                    <a:srgbClr val="000000">
                      <a:alpha val="43137"/>
                    </a:srgbClr>
                  </a:outerShdw>
                </a:effectLst>
              </a:rPr>
              <a:t> </a:t>
            </a:r>
            <a:r>
              <a:rPr lang="en-US" sz="4400" b="1" u="sng" dirty="0" err="1" smtClean="0">
                <a:latin typeface="NikoshBAN" panose="02000000000000000000" pitchFamily="2" charset="0"/>
                <a:cs typeface="NikoshBAN" panose="02000000000000000000" pitchFamily="2" charset="0"/>
              </a:rPr>
              <a:t>এর</a:t>
            </a:r>
            <a:r>
              <a:rPr lang="ar-SA" sz="4400" b="1" u="sng" dirty="0" smtClean="0">
                <a:latin typeface="NikoshBAN" panose="02000000000000000000" pitchFamily="2" charset="0"/>
                <a:cs typeface="NikoshBAN" panose="02000000000000000000" pitchFamily="2" charset="0"/>
              </a:rPr>
              <a:t> علامة </a:t>
            </a:r>
            <a:endParaRPr lang="en-US" sz="4400" b="1" u="sng" dirty="0"/>
          </a:p>
        </p:txBody>
      </p:sp>
      <p:sp>
        <p:nvSpPr>
          <p:cNvPr id="22" name="Rectangle 21"/>
          <p:cNvSpPr/>
          <p:nvPr/>
        </p:nvSpPr>
        <p:spPr>
          <a:xfrm>
            <a:off x="3055414" y="1301333"/>
            <a:ext cx="2217675" cy="584775"/>
          </a:xfrm>
          <a:prstGeom prst="rect">
            <a:avLst/>
          </a:prstGeom>
        </p:spPr>
        <p:txBody>
          <a:bodyPr wrap="square">
            <a:spAutoFit/>
          </a:bodyPr>
          <a:lstStyle/>
          <a:p>
            <a:pPr algn="ctr"/>
            <a:r>
              <a:rPr lang="ar-SA" sz="3200" dirty="0" smtClean="0">
                <a:solidFill>
                  <a:schemeClr val="tx1">
                    <a:lumMod val="95000"/>
                    <a:lumOff val="5000"/>
                  </a:schemeClr>
                </a:solidFill>
                <a:latin typeface="NikoshBAN" panose="02000000000000000000" pitchFamily="2" charset="0"/>
              </a:rPr>
              <a:t> المرأة </a:t>
            </a:r>
            <a:r>
              <a:rPr lang="en-GB" sz="3200" dirty="0" smtClean="0">
                <a:solidFill>
                  <a:schemeClr val="tx1">
                    <a:lumMod val="95000"/>
                    <a:lumOff val="5000"/>
                  </a:schemeClr>
                </a:solidFill>
                <a:latin typeface="NikoshBAN" panose="02000000000000000000" pitchFamily="2" charset="0"/>
              </a:rPr>
              <a:t>= </a:t>
            </a:r>
            <a:r>
              <a:rPr lang="en-GB" sz="3200" dirty="0" err="1" smtClean="0">
                <a:solidFill>
                  <a:schemeClr val="tx1">
                    <a:lumMod val="95000"/>
                    <a:lumOff val="5000"/>
                  </a:schemeClr>
                </a:solidFill>
                <a:latin typeface="NikoshBAN" panose="02000000000000000000" pitchFamily="2" charset="0"/>
              </a:rPr>
              <a:t>মহিলা</a:t>
            </a:r>
            <a:r>
              <a:rPr lang="en-GB" sz="3200" dirty="0" smtClean="0">
                <a:solidFill>
                  <a:schemeClr val="tx1">
                    <a:lumMod val="95000"/>
                    <a:lumOff val="5000"/>
                  </a:schemeClr>
                </a:solidFill>
                <a:latin typeface="NikoshBAN" panose="02000000000000000000" pitchFamily="2" charset="0"/>
              </a:rPr>
              <a:t>  </a:t>
            </a:r>
            <a:endParaRPr lang="en-US" sz="3200" dirty="0"/>
          </a:p>
        </p:txBody>
      </p:sp>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b="26781"/>
          <a:stretch/>
        </p:blipFill>
        <p:spPr>
          <a:xfrm>
            <a:off x="937227" y="203822"/>
            <a:ext cx="1978252" cy="2217374"/>
          </a:xfrm>
          <a:prstGeom prst="rect">
            <a:avLst/>
          </a:prstGeom>
          <a:ln w="38100">
            <a:solidFill>
              <a:srgbClr val="FF0000"/>
            </a:solidFill>
          </a:ln>
        </p:spPr>
      </p:pic>
      <p:sp>
        <p:nvSpPr>
          <p:cNvPr id="24" name="Rounded Rectangle 23"/>
          <p:cNvSpPr/>
          <p:nvPr/>
        </p:nvSpPr>
        <p:spPr>
          <a:xfrm>
            <a:off x="8701278" y="1136411"/>
            <a:ext cx="460887" cy="68648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8407" t="8110" r="15225" b="19248"/>
          <a:stretch/>
        </p:blipFill>
        <p:spPr>
          <a:xfrm>
            <a:off x="4350183" y="3456331"/>
            <a:ext cx="3332769" cy="2004311"/>
          </a:xfrm>
          <a:prstGeom prst="rect">
            <a:avLst/>
          </a:prstGeom>
          <a:ln w="38100">
            <a:solidFill>
              <a:srgbClr val="FF0000"/>
            </a:solidFill>
          </a:ln>
        </p:spPr>
      </p:pic>
      <p:sp>
        <p:nvSpPr>
          <p:cNvPr id="17" name="Rectangle 16"/>
          <p:cNvSpPr/>
          <p:nvPr/>
        </p:nvSpPr>
        <p:spPr>
          <a:xfrm>
            <a:off x="8098373" y="3941272"/>
            <a:ext cx="4054542" cy="2431435"/>
          </a:xfrm>
          <a:prstGeom prst="rect">
            <a:avLst/>
          </a:prstGeom>
        </p:spPr>
        <p:txBody>
          <a:bodyPr wrap="square">
            <a:spAutoFit/>
          </a:bodyPr>
          <a:lstStyle/>
          <a:p>
            <a:r>
              <a:rPr lang="en-US" sz="3600" dirty="0" smtClean="0">
                <a:latin typeface="NikoshBAN" panose="02000000000000000000" pitchFamily="2" charset="0"/>
                <a:cs typeface="NikoshBAN" panose="02000000000000000000" pitchFamily="2" charset="0"/>
              </a:rPr>
              <a:t>৮) </a:t>
            </a:r>
            <a:r>
              <a:rPr lang="en-US" sz="3600" dirty="0" err="1">
                <a:latin typeface="NikoshBAN" panose="02000000000000000000" pitchFamily="2" charset="0"/>
                <a:cs typeface="NikoshBAN" panose="02000000000000000000" pitchFamily="2" charset="0"/>
              </a:rPr>
              <a:t>শব্দের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শুরুতে</a:t>
            </a:r>
            <a:r>
              <a:rPr lang="ar-SA" sz="3600" dirty="0">
                <a:solidFill>
                  <a:schemeClr val="tx1">
                    <a:lumMod val="95000"/>
                    <a:lumOff val="5000"/>
                  </a:schemeClr>
                </a:solidFill>
                <a:latin typeface="NikoshBAN" panose="02000000000000000000" pitchFamily="2" charset="0"/>
              </a:rPr>
              <a:t> </a:t>
            </a:r>
            <a:r>
              <a:rPr lang="ar-SA" sz="3600" dirty="0" smtClean="0">
                <a:solidFill>
                  <a:schemeClr val="tx1">
                    <a:lumMod val="95000"/>
                    <a:lumOff val="5000"/>
                  </a:schemeClr>
                </a:solidFill>
                <a:latin typeface="NikoshBAN" panose="02000000000000000000" pitchFamily="2" charset="0"/>
              </a:rPr>
              <a:t>نصب</a:t>
            </a:r>
            <a:r>
              <a:rPr lang="ar-SA" sz="3600" dirty="0" smtClean="0">
                <a:latin typeface="NikoshBAN" panose="02000000000000000000" pitchFamily="2" charset="0"/>
                <a:cs typeface="NikoshBAN" panose="02000000000000000000" pitchFamily="2" charset="0"/>
              </a:rPr>
              <a:t> </a:t>
            </a:r>
            <a:r>
              <a:rPr lang="en-GB" sz="3600" dirty="0" err="1" smtClean="0">
                <a:solidFill>
                  <a:schemeClr val="tx1">
                    <a:lumMod val="95000"/>
                    <a:lumOff val="5000"/>
                  </a:schemeClr>
                </a:solidFill>
                <a:latin typeface="NikoshBAN" panose="02000000000000000000" pitchFamily="2" charset="0"/>
              </a:rPr>
              <a:t>প্রদানকারী</a:t>
            </a:r>
            <a:r>
              <a:rPr lang="ar-SA" sz="3600" dirty="0" smtClean="0">
                <a:solidFill>
                  <a:schemeClr val="tx1">
                    <a:lumMod val="95000"/>
                    <a:lumOff val="5000"/>
                  </a:schemeClr>
                </a:solidFill>
                <a:latin typeface="NikoshBAN" panose="02000000000000000000" pitchFamily="2" charset="0"/>
              </a:rPr>
              <a:t> عامل </a:t>
            </a:r>
            <a:r>
              <a:rPr lang="en-GB"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আসা</a:t>
            </a:r>
            <a:r>
              <a:rPr lang="en-US" sz="3600" dirty="0" smtClean="0">
                <a:latin typeface="NikoshBAN" panose="02000000000000000000" pitchFamily="2" charset="0"/>
                <a:cs typeface="NikoshBAN" panose="02000000000000000000" pitchFamily="2" charset="0"/>
              </a:rPr>
              <a:t>।</a:t>
            </a:r>
            <a:r>
              <a:rPr lang="ar-SA"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যেমন</a:t>
            </a:r>
            <a:r>
              <a:rPr lang="en-US" sz="3600" dirty="0" smtClean="0">
                <a:latin typeface="NikoshBAN" panose="02000000000000000000" pitchFamily="2" charset="0"/>
                <a:cs typeface="NikoshBAN" panose="02000000000000000000" pitchFamily="2" charset="0"/>
              </a:rPr>
              <a:t>- </a:t>
            </a:r>
            <a:r>
              <a:rPr lang="ar-SA" sz="3600" dirty="0" smtClean="0">
                <a:latin typeface="NikoshBAN" panose="02000000000000000000" pitchFamily="2" charset="0"/>
                <a:cs typeface="NikoshBAN" panose="02000000000000000000" pitchFamily="2" charset="0"/>
              </a:rPr>
              <a:t>      </a:t>
            </a:r>
            <a:r>
              <a:rPr lang="ar-SA" sz="4000" b="1" dirty="0" smtClean="0">
                <a:solidFill>
                  <a:schemeClr val="tx1">
                    <a:lumMod val="95000"/>
                    <a:lumOff val="5000"/>
                  </a:schemeClr>
                </a:solidFill>
                <a:latin typeface="NikoshBAN" panose="02000000000000000000" pitchFamily="2" charset="0"/>
              </a:rPr>
              <a:t>لَنْ تَفْعَلَ </a:t>
            </a:r>
            <a:r>
              <a:rPr lang="ar-SA" sz="4000" b="1" dirty="0" smtClean="0">
                <a:latin typeface="NikoshBAN" panose="02000000000000000000" pitchFamily="2" charset="0"/>
                <a:cs typeface="NikoshBAN" panose="02000000000000000000" pitchFamily="2" charset="0"/>
              </a:rPr>
              <a:t>- </a:t>
            </a:r>
            <a:r>
              <a:rPr lang="ar-SA" sz="4000" b="1" dirty="0" smtClean="0">
                <a:solidFill>
                  <a:schemeClr val="tx1">
                    <a:lumMod val="95000"/>
                    <a:lumOff val="5000"/>
                  </a:schemeClr>
                </a:solidFill>
                <a:latin typeface="NikoshBAN" panose="02000000000000000000" pitchFamily="2" charset="0"/>
              </a:rPr>
              <a:t>  اَنْ يّضْرِبَ </a:t>
            </a:r>
            <a:r>
              <a:rPr lang="ar-SA" sz="4000" b="1" dirty="0" smtClean="0">
                <a:latin typeface="NikoshBAN" panose="02000000000000000000" pitchFamily="2" charset="0"/>
                <a:cs typeface="NikoshBAN" panose="02000000000000000000" pitchFamily="2" charset="0"/>
              </a:rPr>
              <a:t> </a:t>
            </a:r>
            <a:endParaRPr lang="en-US" sz="4000" b="1" dirty="0">
              <a:latin typeface="NikoshBAN" panose="02000000000000000000" pitchFamily="2" charset="0"/>
              <a:cs typeface="NikoshBAN" panose="02000000000000000000" pitchFamily="2" charset="0"/>
            </a:endParaRPr>
          </a:p>
        </p:txBody>
      </p:sp>
      <p:sp>
        <p:nvSpPr>
          <p:cNvPr id="18" name="Rounded Rectangle 17"/>
          <p:cNvSpPr/>
          <p:nvPr/>
        </p:nvSpPr>
        <p:spPr>
          <a:xfrm>
            <a:off x="3417147" y="4997538"/>
            <a:ext cx="555797" cy="62781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ed Rectangle 24"/>
          <p:cNvSpPr/>
          <p:nvPr/>
        </p:nvSpPr>
        <p:spPr>
          <a:xfrm>
            <a:off x="1785217" y="5625350"/>
            <a:ext cx="579160" cy="64633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ed Rectangle 25"/>
          <p:cNvSpPr/>
          <p:nvPr/>
        </p:nvSpPr>
        <p:spPr>
          <a:xfrm>
            <a:off x="10694075" y="5027240"/>
            <a:ext cx="626815" cy="6047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ed Rectangle 26"/>
          <p:cNvSpPr/>
          <p:nvPr/>
        </p:nvSpPr>
        <p:spPr>
          <a:xfrm>
            <a:off x="9572413" y="5662379"/>
            <a:ext cx="626815" cy="6047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ed Rectangle 27"/>
          <p:cNvSpPr/>
          <p:nvPr/>
        </p:nvSpPr>
        <p:spPr>
          <a:xfrm>
            <a:off x="1312191" y="2941971"/>
            <a:ext cx="423446" cy="5535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ounded Rectangle 28"/>
          <p:cNvSpPr/>
          <p:nvPr/>
        </p:nvSpPr>
        <p:spPr>
          <a:xfrm>
            <a:off x="2567948" y="2955034"/>
            <a:ext cx="423446" cy="5535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353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2000"/>
                                        <p:tgtEl>
                                          <p:spTgt spid="28"/>
                                        </p:tgtEl>
                                      </p:cBhvr>
                                    </p:animEffect>
                                    <p:anim calcmode="lin" valueType="num">
                                      <p:cBhvr>
                                        <p:cTn id="18" dur="2000" fill="hold"/>
                                        <p:tgtEl>
                                          <p:spTgt spid="28"/>
                                        </p:tgtEl>
                                        <p:attrNameLst>
                                          <p:attrName>ppt_w</p:attrName>
                                        </p:attrNameLst>
                                      </p:cBhvr>
                                      <p:tavLst>
                                        <p:tav tm="0" fmla="#ppt_w*sin(2.5*pi*$)">
                                          <p:val>
                                            <p:fltVal val="0"/>
                                          </p:val>
                                        </p:tav>
                                        <p:tav tm="100000">
                                          <p:val>
                                            <p:fltVal val="1"/>
                                          </p:val>
                                        </p:tav>
                                      </p:tavLst>
                                    </p:anim>
                                    <p:anim calcmode="lin" valueType="num">
                                      <p:cBhvr>
                                        <p:cTn id="19" dur="2000" fill="hold"/>
                                        <p:tgtEl>
                                          <p:spTgt spid="28"/>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2000"/>
                                        <p:tgtEl>
                                          <p:spTgt spid="29"/>
                                        </p:tgtEl>
                                      </p:cBhvr>
                                    </p:animEffect>
                                    <p:anim calcmode="lin" valueType="num">
                                      <p:cBhvr>
                                        <p:cTn id="23" dur="2000" fill="hold"/>
                                        <p:tgtEl>
                                          <p:spTgt spid="29"/>
                                        </p:tgtEl>
                                        <p:attrNameLst>
                                          <p:attrName>ppt_w</p:attrName>
                                        </p:attrNameLst>
                                      </p:cBhvr>
                                      <p:tavLst>
                                        <p:tav tm="0" fmla="#ppt_w*sin(2.5*pi*$)">
                                          <p:val>
                                            <p:fltVal val="0"/>
                                          </p:val>
                                        </p:tav>
                                        <p:tav tm="100000">
                                          <p:val>
                                            <p:fltVal val="1"/>
                                          </p:val>
                                        </p:tav>
                                      </p:tavLst>
                                    </p:anim>
                                    <p:anim calcmode="lin" valueType="num">
                                      <p:cBhvr>
                                        <p:cTn id="24" dur="2000" fill="hold"/>
                                        <p:tgtEl>
                                          <p:spTgt spid="29"/>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2000"/>
                                        <p:tgtEl>
                                          <p:spTgt spid="24"/>
                                        </p:tgtEl>
                                      </p:cBhvr>
                                    </p:animEffect>
                                    <p:anim calcmode="lin" valueType="num">
                                      <p:cBhvr>
                                        <p:cTn id="35" dur="2000" fill="hold"/>
                                        <p:tgtEl>
                                          <p:spTgt spid="24"/>
                                        </p:tgtEl>
                                        <p:attrNameLst>
                                          <p:attrName>ppt_w</p:attrName>
                                        </p:attrNameLst>
                                      </p:cBhvr>
                                      <p:tavLst>
                                        <p:tav tm="0" fmla="#ppt_w*sin(2.5*pi*$)">
                                          <p:val>
                                            <p:fltVal val="0"/>
                                          </p:val>
                                        </p:tav>
                                        <p:tav tm="100000">
                                          <p:val>
                                            <p:fltVal val="1"/>
                                          </p:val>
                                        </p:tav>
                                      </p:tavLst>
                                    </p:anim>
                                    <p:anim calcmode="lin" valueType="num">
                                      <p:cBhvr>
                                        <p:cTn id="36" dur="20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p:cTn id="46" dur="500" fill="hold"/>
                                        <p:tgtEl>
                                          <p:spTgt spid="3"/>
                                        </p:tgtEl>
                                        <p:attrNameLst>
                                          <p:attrName>ppt_w</p:attrName>
                                        </p:attrNameLst>
                                      </p:cBhvr>
                                      <p:tavLst>
                                        <p:tav tm="0">
                                          <p:val>
                                            <p:fltVal val="0"/>
                                          </p:val>
                                        </p:tav>
                                        <p:tav tm="100000">
                                          <p:val>
                                            <p:strVal val="#ppt_w"/>
                                          </p:val>
                                        </p:tav>
                                      </p:tavLst>
                                    </p:anim>
                                    <p:anim calcmode="lin" valueType="num">
                                      <p:cBhvr>
                                        <p:cTn id="47"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checkerboard(across)">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45"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2000"/>
                                        <p:tgtEl>
                                          <p:spTgt spid="18"/>
                                        </p:tgtEl>
                                      </p:cBhvr>
                                    </p:animEffect>
                                    <p:anim calcmode="lin" valueType="num">
                                      <p:cBhvr>
                                        <p:cTn id="63" dur="2000" fill="hold"/>
                                        <p:tgtEl>
                                          <p:spTgt spid="18"/>
                                        </p:tgtEl>
                                        <p:attrNameLst>
                                          <p:attrName>ppt_w</p:attrName>
                                        </p:attrNameLst>
                                      </p:cBhvr>
                                      <p:tavLst>
                                        <p:tav tm="0" fmla="#ppt_w*sin(2.5*pi*$)">
                                          <p:val>
                                            <p:fltVal val="0"/>
                                          </p:val>
                                        </p:tav>
                                        <p:tav tm="100000">
                                          <p:val>
                                            <p:fltVal val="1"/>
                                          </p:val>
                                        </p:tav>
                                      </p:tavLst>
                                    </p:anim>
                                    <p:anim calcmode="lin" valueType="num">
                                      <p:cBhvr>
                                        <p:cTn id="64" dur="2000" fill="hold"/>
                                        <p:tgtEl>
                                          <p:spTgt spid="18"/>
                                        </p:tgtEl>
                                        <p:attrNameLst>
                                          <p:attrName>ppt_h</p:attrName>
                                        </p:attrNameLst>
                                      </p:cBhvr>
                                      <p:tavLst>
                                        <p:tav tm="0">
                                          <p:val>
                                            <p:strVal val="#ppt_h"/>
                                          </p:val>
                                        </p:tav>
                                        <p:tav tm="100000">
                                          <p:val>
                                            <p:strVal val="#ppt_h"/>
                                          </p:val>
                                        </p:tav>
                                      </p:tavLst>
                                    </p:anim>
                                  </p:childTnLst>
                                </p:cTn>
                              </p:par>
                              <p:par>
                                <p:cTn id="65" presetID="45"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2000"/>
                                        <p:tgtEl>
                                          <p:spTgt spid="25"/>
                                        </p:tgtEl>
                                      </p:cBhvr>
                                    </p:animEffect>
                                    <p:anim calcmode="lin" valueType="num">
                                      <p:cBhvr>
                                        <p:cTn id="68" dur="2000" fill="hold"/>
                                        <p:tgtEl>
                                          <p:spTgt spid="25"/>
                                        </p:tgtEl>
                                        <p:attrNameLst>
                                          <p:attrName>ppt_w</p:attrName>
                                        </p:attrNameLst>
                                      </p:cBhvr>
                                      <p:tavLst>
                                        <p:tav tm="0" fmla="#ppt_w*sin(2.5*pi*$)">
                                          <p:val>
                                            <p:fltVal val="0"/>
                                          </p:val>
                                        </p:tav>
                                        <p:tav tm="100000">
                                          <p:val>
                                            <p:fltVal val="1"/>
                                          </p:val>
                                        </p:tav>
                                      </p:tavLst>
                                    </p:anim>
                                    <p:anim calcmode="lin" valueType="num">
                                      <p:cBhvr>
                                        <p:cTn id="69" dur="20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45" presetClass="entr" presetSubtype="0"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2000"/>
                                        <p:tgtEl>
                                          <p:spTgt spid="26"/>
                                        </p:tgtEl>
                                      </p:cBhvr>
                                    </p:animEffect>
                                    <p:anim calcmode="lin" valueType="num">
                                      <p:cBhvr>
                                        <p:cTn id="80" dur="2000" fill="hold"/>
                                        <p:tgtEl>
                                          <p:spTgt spid="26"/>
                                        </p:tgtEl>
                                        <p:attrNameLst>
                                          <p:attrName>ppt_w</p:attrName>
                                        </p:attrNameLst>
                                      </p:cBhvr>
                                      <p:tavLst>
                                        <p:tav tm="0" fmla="#ppt_w*sin(2.5*pi*$)">
                                          <p:val>
                                            <p:fltVal val="0"/>
                                          </p:val>
                                        </p:tav>
                                        <p:tav tm="100000">
                                          <p:val>
                                            <p:fltVal val="1"/>
                                          </p:val>
                                        </p:tav>
                                      </p:tavLst>
                                    </p:anim>
                                    <p:anim calcmode="lin" valueType="num">
                                      <p:cBhvr>
                                        <p:cTn id="81" dur="2000" fill="hold"/>
                                        <p:tgtEl>
                                          <p:spTgt spid="26"/>
                                        </p:tgtEl>
                                        <p:attrNameLst>
                                          <p:attrName>ppt_h</p:attrName>
                                        </p:attrNameLst>
                                      </p:cBhvr>
                                      <p:tavLst>
                                        <p:tav tm="0">
                                          <p:val>
                                            <p:strVal val="#ppt_h"/>
                                          </p:val>
                                        </p:tav>
                                        <p:tav tm="100000">
                                          <p:val>
                                            <p:strVal val="#ppt_h"/>
                                          </p:val>
                                        </p:tav>
                                      </p:tavLst>
                                    </p:anim>
                                  </p:childTnLst>
                                </p:cTn>
                              </p:par>
                              <p:par>
                                <p:cTn id="82" presetID="45" presetClass="entr" presetSubtype="0"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2000"/>
                                        <p:tgtEl>
                                          <p:spTgt spid="27"/>
                                        </p:tgtEl>
                                      </p:cBhvr>
                                    </p:animEffect>
                                    <p:anim calcmode="lin" valueType="num">
                                      <p:cBhvr>
                                        <p:cTn id="85" dur="2000" fill="hold"/>
                                        <p:tgtEl>
                                          <p:spTgt spid="27"/>
                                        </p:tgtEl>
                                        <p:attrNameLst>
                                          <p:attrName>ppt_w</p:attrName>
                                        </p:attrNameLst>
                                      </p:cBhvr>
                                      <p:tavLst>
                                        <p:tav tm="0" fmla="#ppt_w*sin(2.5*pi*$)">
                                          <p:val>
                                            <p:fltVal val="0"/>
                                          </p:val>
                                        </p:tav>
                                        <p:tav tm="100000">
                                          <p:val>
                                            <p:fltVal val="1"/>
                                          </p:val>
                                        </p:tav>
                                      </p:tavLst>
                                    </p:anim>
                                    <p:anim calcmode="lin" valueType="num">
                                      <p:cBhvr>
                                        <p:cTn id="86" dur="200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P spid="10" grpId="0"/>
      <p:bldP spid="22" grpId="0"/>
      <p:bldP spid="24" grpId="0" animBg="1"/>
      <p:bldP spid="17" grpId="0"/>
      <p:bldP spid="18" grpId="0" animBg="1"/>
      <p:bldP spid="25" grpId="0" animBg="1"/>
      <p:bldP spid="26" grpId="0" animBg="1"/>
      <p:bldP spid="27" grpId="0" animBg="1"/>
      <p:bldP spid="28"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2000</TotalTime>
  <Words>577</Words>
  <Application>Microsoft Office PowerPoint</Application>
  <PresentationFormat>Widescreen</PresentationFormat>
  <Paragraphs>91</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NikoshBAN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Halima</dc:creator>
  <cp:lastModifiedBy>Md. Arif Uddin</cp:lastModifiedBy>
  <cp:revision>386</cp:revision>
  <dcterms:created xsi:type="dcterms:W3CDTF">2019-08-05T03:40:44Z</dcterms:created>
  <dcterms:modified xsi:type="dcterms:W3CDTF">2020-04-16T09:13:53Z</dcterms:modified>
</cp:coreProperties>
</file>