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9" r:id="rId12"/>
    <p:sldId id="270" r:id="rId13"/>
    <p:sldId id="272" r:id="rId14"/>
    <p:sldId id="273" r:id="rId15"/>
    <p:sldId id="277" r:id="rId16"/>
    <p:sldId id="279" r:id="rId17"/>
    <p:sldId id="281" r:id="rId18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96" autoAdjust="0"/>
  </p:normalViewPr>
  <p:slideViewPr>
    <p:cSldViewPr>
      <p:cViewPr varScale="1">
        <p:scale>
          <a:sx n="88" d="100"/>
          <a:sy n="88" d="100"/>
        </p:scale>
        <p:origin x="-648" y="-67"/>
      </p:cViewPr>
      <p:guideLst>
        <p:guide orient="horz" pos="21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A5F04-F1CC-4465-B824-B3166239CD6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E7E4-B0F9-4C81-A101-24DDAE6E2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3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E7E4-B0F9-4C81-A101-24DDAE6E2A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60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1430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239500" y="3048"/>
            <a:ext cx="1905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905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1430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82880" y="6391657"/>
            <a:ext cx="1104138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14500" y="2819400"/>
            <a:ext cx="80010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94310" y="2420112"/>
            <a:ext cx="1104138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90500" y="152400"/>
            <a:ext cx="11041380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334000" y="2115312"/>
            <a:ext cx="7620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452110" y="2209800"/>
            <a:ext cx="525780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429250" y="2199451"/>
            <a:ext cx="5715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57250" y="381000"/>
            <a:ext cx="97155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1430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763000" y="0"/>
            <a:ext cx="2667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1430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905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82880" y="6391657"/>
            <a:ext cx="1104138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0500" y="155448"/>
            <a:ext cx="11041380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5807964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549640" y="2925763"/>
            <a:ext cx="7620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8667750" y="3020251"/>
            <a:ext cx="525780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4890" y="3009902"/>
            <a:ext cx="5715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81915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250" y="304802"/>
            <a:ext cx="18097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52110" y="1026373"/>
            <a:ext cx="5715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77190" y="1527048"/>
            <a:ext cx="106299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905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1430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1430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239500" y="19050"/>
            <a:ext cx="1905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90500" y="2286000"/>
            <a:ext cx="1104138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4310" y="142352"/>
            <a:ext cx="11041380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0532" y="2743200"/>
            <a:ext cx="8100218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2880" y="6391657"/>
            <a:ext cx="1104138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90500" y="152400"/>
            <a:ext cx="11041380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90500" y="2438400"/>
            <a:ext cx="1104138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334000" y="2115312"/>
            <a:ext cx="7620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452110" y="2209800"/>
            <a:ext cx="525780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29250" y="2199451"/>
            <a:ext cx="5715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533400"/>
            <a:ext cx="97155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228600"/>
            <a:ext cx="106680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0" y="6409944"/>
            <a:ext cx="380619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5703851" y="1575653"/>
            <a:ext cx="1115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77190" y="1371600"/>
            <a:ext cx="504825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000750" y="1371600"/>
            <a:ext cx="504825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5715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1430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1430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905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239500" y="0"/>
            <a:ext cx="1905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90500" y="1371600"/>
            <a:ext cx="1104138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2404" y="6391656"/>
            <a:ext cx="11041380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1524000"/>
            <a:ext cx="5050235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989163" y="1524000"/>
            <a:ext cx="5052219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409944"/>
            <a:ext cx="447675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90500" y="1280160"/>
            <a:ext cx="1104138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90500" y="155448"/>
            <a:ext cx="11041380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77190" y="2471383"/>
            <a:ext cx="5052060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000750" y="2471383"/>
            <a:ext cx="504825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334000" y="956036"/>
            <a:ext cx="7620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452110" y="1050524"/>
            <a:ext cx="525780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29250" y="1042417"/>
            <a:ext cx="5715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29250" y="1036021"/>
            <a:ext cx="5715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1430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1430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239500" y="0"/>
            <a:ext cx="1905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905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2880" y="6391657"/>
            <a:ext cx="1104138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500" y="158496"/>
            <a:ext cx="11041380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4000" y="6324600"/>
            <a:ext cx="7620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90500" y="152400"/>
            <a:ext cx="1104138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1430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239500" y="0"/>
            <a:ext cx="1905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1430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905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90500" y="609600"/>
            <a:ext cx="34290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914400"/>
            <a:ext cx="295275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76250" y="1981201"/>
            <a:ext cx="295275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0500" y="152400"/>
            <a:ext cx="11041380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90500" y="533400"/>
            <a:ext cx="1104138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905250" y="685800"/>
            <a:ext cx="70485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619250" y="228600"/>
            <a:ext cx="7620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737360" y="323088"/>
            <a:ext cx="525780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14500" y="312739"/>
            <a:ext cx="5715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86690" y="6388386"/>
            <a:ext cx="1104138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7190" y="6410848"/>
            <a:ext cx="422910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90500" y="533400"/>
            <a:ext cx="1104138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1430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239500" y="0"/>
            <a:ext cx="1905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905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90500" y="152400"/>
            <a:ext cx="11041380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90500" y="609600"/>
            <a:ext cx="34290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90500" y="155448"/>
            <a:ext cx="11041380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619250" y="228600"/>
            <a:ext cx="7620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737360" y="323088"/>
            <a:ext cx="525780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14500" y="312739"/>
            <a:ext cx="5715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0469" y="5029200"/>
            <a:ext cx="733425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50469" y="609600"/>
            <a:ext cx="733425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" y="990600"/>
            <a:ext cx="30480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86690" y="6388386"/>
            <a:ext cx="1104138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5190" y="6404984"/>
            <a:ext cx="380619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7190" y="6410848"/>
            <a:ext cx="448056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1430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1430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905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239500" y="0"/>
            <a:ext cx="1905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6690" y="6388386"/>
            <a:ext cx="1104138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39000" y="6404984"/>
            <a:ext cx="380619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1000" y="6410848"/>
            <a:ext cx="447675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0500" y="155448"/>
            <a:ext cx="11041380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90500" y="1276743"/>
            <a:ext cx="1104138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334000" y="956036"/>
            <a:ext cx="7620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452110" y="1050524"/>
            <a:ext cx="525780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429250" y="1040175"/>
            <a:ext cx="5715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77190" y="228600"/>
            <a:ext cx="106680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7190" y="1524000"/>
            <a:ext cx="106680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hyperlink" Target="mailto:litonkumarpk98@gmail.com" TargetMode="Externa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-7620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76400" y="-76200"/>
            <a:ext cx="7772401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মাল্টিমিডিয়া ক্লাসে সবাইকে স্বাগতম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990600"/>
            <a:ext cx="7772400" cy="579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46060" y="2997859"/>
            <a:ext cx="5586681" cy="19811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993241" y="3188366"/>
            <a:ext cx="5662881" cy="16764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4" y="-1"/>
            <a:ext cx="1663487" cy="11951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-240643"/>
            <a:ext cx="1981199" cy="143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3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5721" y="-249765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7201" y="1981200"/>
            <a:ext cx="3886199" cy="3276600"/>
          </a:xfrm>
          <a:prstGeom prst="ellipse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সামাজিক স্বাধীনতা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1981200"/>
            <a:ext cx="3077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জীবন রক্ষা ;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9800" y="5493603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বৈধ পেশা গ্রহন।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4045803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সম্পত্তি ভোগ;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00" y="2266949"/>
            <a:ext cx="3190875" cy="1771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57200"/>
            <a:ext cx="32004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414" y="4071937"/>
            <a:ext cx="2414586" cy="14216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rved Right Arrow 4"/>
          <p:cNvSpPr/>
          <p:nvPr/>
        </p:nvSpPr>
        <p:spPr>
          <a:xfrm rot="18244273">
            <a:off x="4307836" y="4166429"/>
            <a:ext cx="989451" cy="27057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rot="20642077">
            <a:off x="2599060" y="335824"/>
            <a:ext cx="3567613" cy="12392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382866" y="2895600"/>
            <a:ext cx="3084734" cy="447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-276226"/>
            <a:ext cx="533400" cy="68351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9765"/>
            <a:ext cx="533400" cy="680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34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093" y="48054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20877" y="2053798"/>
            <a:ext cx="3810000" cy="2362200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রাজনৈতিক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স্বাধীনতা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0" y="28194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ভোটদান; 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5993031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বিদেশে অবস্থানকালে নিরাপত্তা লাভ।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295" y="3886200"/>
            <a:ext cx="5337305" cy="3025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76200"/>
            <a:ext cx="5343277" cy="3228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urved Down Arrow 6"/>
          <p:cNvSpPr/>
          <p:nvPr/>
        </p:nvSpPr>
        <p:spPr>
          <a:xfrm rot="19669606">
            <a:off x="2619677" y="539320"/>
            <a:ext cx="2518611" cy="8862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 rot="18996306">
            <a:off x="3995070" y="4157382"/>
            <a:ext cx="1165781" cy="23335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90600" cy="67905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997" y="32814"/>
            <a:ext cx="1046429" cy="679056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289608" y="3234898"/>
            <a:ext cx="5114677" cy="7275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ভোটপ্রদান                       নিরাপত্তা </a:t>
            </a:r>
            <a:endParaRPr lang="en-US" dirty="0"/>
          </a:p>
        </p:txBody>
      </p:sp>
      <p:sp>
        <p:nvSpPr>
          <p:cNvPr id="11" name="Left-Up Arrow 10"/>
          <p:cNvSpPr/>
          <p:nvPr/>
        </p:nvSpPr>
        <p:spPr>
          <a:xfrm>
            <a:off x="7136435" y="2819400"/>
            <a:ext cx="984106" cy="995209"/>
          </a:xfrm>
          <a:prstGeom prst="leftUpArrow">
            <a:avLst>
              <a:gd name="adj1" fmla="val 25000"/>
              <a:gd name="adj2" fmla="val 2634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Up Arrow 11"/>
          <p:cNvSpPr/>
          <p:nvPr/>
        </p:nvSpPr>
        <p:spPr>
          <a:xfrm rot="16200000">
            <a:off x="9470040" y="3526441"/>
            <a:ext cx="795719" cy="685800"/>
          </a:xfrm>
          <a:prstGeom prst="leftUpArrow">
            <a:avLst>
              <a:gd name="adj1" fmla="val 25000"/>
              <a:gd name="adj2" fmla="val 2544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4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-44573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95400" y="2005642"/>
            <a:ext cx="3810000" cy="2362200"/>
          </a:xfrm>
          <a:prstGeom prst="ellipse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অর্থনৈতিক  </a:t>
            </a:r>
            <a:endParaRPr lang="bn-IN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স্বাধীনতা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2971800"/>
            <a:ext cx="2544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যোগ্যতা অনুযায়ী পেশা গ্রহন;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8381999" y="5937766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উপযুক্ত পারশ্রমিক লাভ।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0"/>
            <a:ext cx="4114800" cy="3162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806" y="3258121"/>
            <a:ext cx="4221222" cy="2761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ircular Arrow 4"/>
          <p:cNvSpPr/>
          <p:nvPr/>
        </p:nvSpPr>
        <p:spPr>
          <a:xfrm rot="20611200">
            <a:off x="3915449" y="473848"/>
            <a:ext cx="3601115" cy="249562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 rot="17532422">
            <a:off x="5090957" y="3657362"/>
            <a:ext cx="1331648" cy="29875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799"/>
            <a:ext cx="1143000" cy="67609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-11270"/>
            <a:ext cx="533400" cy="679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89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49494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66800" y="762000"/>
            <a:ext cx="4267200" cy="4419600"/>
          </a:xfrm>
          <a:prstGeom prst="ellipse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জাতীয়   </a:t>
            </a:r>
            <a:endParaRPr lang="bn-IN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স্বাধীনতা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43800" y="55626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একটি স্বাধীন রাষ্ট্র অন্য রাষ্ট্র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থেকে হস্তক্ষেপ মুক্ত ।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4" r="31106"/>
          <a:stretch/>
        </p:blipFill>
        <p:spPr>
          <a:xfrm>
            <a:off x="6934200" y="259080"/>
            <a:ext cx="4038600" cy="5257799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5257800" y="2514600"/>
            <a:ext cx="1828800" cy="1143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49494"/>
            <a:ext cx="457200" cy="68085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94"/>
            <a:ext cx="914400" cy="680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8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67" y="63871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95800" y="4572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u="sng" dirty="0" smtClean="0">
                <a:latin typeface="NikoshBAN" pitchFamily="2" charset="0"/>
                <a:cs typeface="NikoshBAN" pitchFamily="2" charset="0"/>
              </a:rPr>
              <a:t>জোড়ায় কাজ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219200"/>
            <a:ext cx="67056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1600200" y="4719935"/>
            <a:ext cx="5867400" cy="138499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ব্যক্তি স্বাধীনতা বলতে কী বুঝ?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পারিবারিক গোপনীয়তা বলতে কী বুঝ ?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102690"/>
            <a:ext cx="1295400" cy="67553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0" y="63871"/>
            <a:ext cx="990600" cy="67553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66299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43743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0" y="325904"/>
            <a:ext cx="502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u="sng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1099" y="1905001"/>
            <a:ext cx="9067800" cy="4343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১। </a:t>
            </a:r>
            <a:r>
              <a:rPr lang="en-US" dirty="0" err="1" smtClean="0"/>
              <a:t>স্বাধীনতাকে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শ্রেণীতে</a:t>
            </a:r>
            <a:r>
              <a:rPr lang="en-US" dirty="0" smtClean="0"/>
              <a:t> </a:t>
            </a:r>
            <a:r>
              <a:rPr lang="en-US" dirty="0" err="1" smtClean="0"/>
              <a:t>বিভক্ত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  ?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(ক) ২ </a:t>
            </a:r>
            <a:r>
              <a:rPr lang="en-US" dirty="0" err="1" smtClean="0"/>
              <a:t>টি</a:t>
            </a:r>
            <a:r>
              <a:rPr lang="en-US" dirty="0" smtClean="0"/>
              <a:t>     (খ)  ৩টি     (গ)  ৪টি    (ঘ) ৫টি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২। </a:t>
            </a:r>
            <a:r>
              <a:rPr lang="en-US" dirty="0" err="1" smtClean="0"/>
              <a:t>ধর্মচর্চা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 </a:t>
            </a:r>
            <a:r>
              <a:rPr lang="en-US" dirty="0" err="1" smtClean="0"/>
              <a:t>স্বাধীনতা</a:t>
            </a:r>
            <a:r>
              <a:rPr lang="en-US" dirty="0" smtClean="0"/>
              <a:t> ?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(ক) </a:t>
            </a:r>
            <a:r>
              <a:rPr lang="en-US" dirty="0" err="1" smtClean="0"/>
              <a:t>ব্যাক্তি</a:t>
            </a:r>
            <a:r>
              <a:rPr lang="en-US" dirty="0" smtClean="0"/>
              <a:t> </a:t>
            </a:r>
            <a:r>
              <a:rPr lang="en-US" dirty="0" err="1" smtClean="0"/>
              <a:t>স্বাধীনতা</a:t>
            </a:r>
            <a:r>
              <a:rPr lang="en-US" dirty="0" smtClean="0"/>
              <a:t>    (খ) 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স্বাধীনতা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(গ) </a:t>
            </a:r>
            <a:r>
              <a:rPr lang="en-US" dirty="0" err="1" smtClean="0"/>
              <a:t>অর্থনৈতিক</a:t>
            </a:r>
            <a:r>
              <a:rPr lang="en-US" dirty="0" smtClean="0"/>
              <a:t> </a:t>
            </a:r>
            <a:r>
              <a:rPr lang="en-US" dirty="0" err="1" smtClean="0"/>
              <a:t>স্বাধীনতা</a:t>
            </a:r>
            <a:r>
              <a:rPr lang="en-US" dirty="0" smtClean="0"/>
              <a:t>   (ঘ) </a:t>
            </a:r>
            <a:r>
              <a:rPr lang="en-US" dirty="0" err="1" smtClean="0"/>
              <a:t>রাজনৈতিক</a:t>
            </a:r>
            <a:r>
              <a:rPr lang="en-US" dirty="0" smtClean="0"/>
              <a:t> </a:t>
            </a:r>
            <a:r>
              <a:rPr lang="en-US" dirty="0" err="1" smtClean="0"/>
              <a:t>স্বাধীনতা</a:t>
            </a:r>
            <a:r>
              <a:rPr lang="en-US" dirty="0" smtClean="0"/>
              <a:t>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6934200" y="2971798"/>
            <a:ext cx="381000" cy="37657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3581400" y="4298830"/>
            <a:ext cx="473734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899" y="74223"/>
            <a:ext cx="1203961" cy="67837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" y="0"/>
            <a:ext cx="1158239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33999" y="2034482"/>
            <a:ext cx="762000" cy="906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19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29" y="-76165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0" y="1524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বাড়ির কাজ  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095" y="1219200"/>
            <a:ext cx="7169989" cy="3362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066799" y="4419600"/>
            <a:ext cx="9372601" cy="1219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একটি করে উদাহরন সহ স্বাধীনতার শ্রেণি সমূহ খাতায় লিখে আনবে।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140" y="-41659"/>
            <a:ext cx="1066800" cy="68234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9" y="-58912"/>
            <a:ext cx="104667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65767" y="1539834"/>
            <a:ext cx="1143033" cy="934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92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352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685800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i="1" dirty="0" smtClean="0">
                <a:latin typeface="NikoshBAN" pitchFamily="2" charset="0"/>
                <a:cs typeface="NikoshBAN" pitchFamily="2" charset="0"/>
              </a:rPr>
              <a:t>সবাইকে আবারো ধন্যবাদ </a:t>
            </a: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15240"/>
            <a:ext cx="1329812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2" y="36806"/>
            <a:ext cx="12192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1524000"/>
            <a:ext cx="7391400" cy="53325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7926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83023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57600" y="505361"/>
            <a:ext cx="6629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  পরিচিতি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9" t="5320" r="11655" b="17832"/>
          <a:stretch/>
        </p:blipFill>
        <p:spPr bwMode="auto">
          <a:xfrm>
            <a:off x="8073808" y="384184"/>
            <a:ext cx="19812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966463" y="2746384"/>
            <a:ext cx="5463538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IN" sz="28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নবম-দশম </a:t>
            </a:r>
          </a:p>
          <a:p>
            <a:r>
              <a:rPr lang="bn-IN" sz="28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পৌরনীতি ও নাগরিকতা </a:t>
            </a:r>
          </a:p>
          <a:p>
            <a:r>
              <a:rPr lang="bn-IN" sz="28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IN" sz="28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তৃতীয় (আইন , স্বাধীনতা  ও সাম্য )</a:t>
            </a:r>
          </a:p>
          <a:p>
            <a:r>
              <a:rPr lang="bn-IN" sz="28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পাঠঃ </a:t>
            </a:r>
            <a:r>
              <a:rPr lang="bn-IN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স্বাধীনতা</a:t>
            </a:r>
            <a:endParaRPr lang="bn-IN" sz="28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472" y="1022604"/>
            <a:ext cx="2014728" cy="2101595"/>
          </a:xfrm>
          <a:prstGeom prst="rect">
            <a:avLst/>
          </a:prstGeom>
        </p:spPr>
      </p:pic>
      <p:sp>
        <p:nvSpPr>
          <p:cNvPr id="4" name="Flowchart: Alternate Process 3"/>
          <p:cNvSpPr/>
          <p:nvPr/>
        </p:nvSpPr>
        <p:spPr>
          <a:xfrm>
            <a:off x="457200" y="3441327"/>
            <a:ext cx="4876800" cy="2959473"/>
          </a:xfrm>
          <a:prstGeom prst="flowChartAlternate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লিটন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কুমার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প্রামানিক</a:t>
            </a:r>
            <a:endParaRPr lang="en-US" sz="2400" dirty="0" smtClean="0"/>
          </a:p>
          <a:p>
            <a:pPr algn="ctr"/>
            <a:r>
              <a:rPr lang="en-US" sz="2400" dirty="0" err="1" smtClean="0"/>
              <a:t>সহকারী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শিক্ষক</a:t>
            </a:r>
            <a:endParaRPr lang="en-US" sz="2400" dirty="0" smtClean="0"/>
          </a:p>
          <a:p>
            <a:pPr algn="ctr"/>
            <a:r>
              <a:rPr lang="en-US" sz="2400" dirty="0" err="1" smtClean="0"/>
              <a:t>সড়কের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বাজার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উচ্চ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বিদ্যালয়</a:t>
            </a:r>
            <a:endParaRPr lang="en-US" sz="2400" dirty="0" smtClean="0"/>
          </a:p>
          <a:p>
            <a:pPr algn="ctr"/>
            <a:r>
              <a:rPr lang="en-US" sz="2400" dirty="0" smtClean="0">
                <a:solidFill>
                  <a:srgbClr val="FFFF00"/>
                </a:solidFill>
                <a:hlinkClick r:id="rId5"/>
              </a:rPr>
              <a:t>litonkumarpk98@gmail.com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Mobile:01763246898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-76165"/>
            <a:ext cx="707134" cy="6781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-76165"/>
            <a:ext cx="597866" cy="67817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371600"/>
            <a:ext cx="632462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17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6535" y="27039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1905000"/>
            <a:ext cx="922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স্বর্না</a:t>
            </a:r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কোনকিছু করতে চাইলে সে করতে পারে না , তাকে অন্যের কথা মত চলতে হয়। অন্যের হুকুম ছাড়া নিজের মতামতের কোন মূল্য নেই।</a:t>
            </a:r>
          </a:p>
          <a:p>
            <a:pPr algn="just"/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32004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 অন্যদিকে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সজীব</a:t>
            </a:r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তাঁর ইচ্ছামতো চলতে পারে । তাঁর সব কাজ নিজের মত করতে পারে । তাকে অন্যের অধীনে কাজ করতে হয় না । </a:t>
            </a:r>
          </a:p>
          <a:p>
            <a:pPr algn="just"/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19536" y="6172200"/>
            <a:ext cx="19050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স্বাধীনতা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5150619"/>
            <a:ext cx="5638800" cy="163121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এখন বল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স্বর্না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কী ভোগ করছে ?			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সজীব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কী ভোগ করছে ?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				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38226" y="5146201"/>
            <a:ext cx="19050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পরাধীনতা 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9448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নিচের বাক্যদুটি পড়ে কি বুঝতে পার</a:t>
            </a:r>
            <a:r>
              <a:rPr lang="en-US" dirty="0" err="1" smtClean="0"/>
              <a:t>ছো</a:t>
            </a:r>
            <a:r>
              <a:rPr lang="bn-IN" dirty="0" smtClean="0"/>
              <a:t>............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801" y="76200"/>
            <a:ext cx="78166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7"/>
            <a:ext cx="76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65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0"/>
            <a:ext cx="11430000" cy="8077235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24150" y="109627"/>
            <a:ext cx="836295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i="1" dirty="0" smtClean="0">
                <a:latin typeface="NikoshBAN" pitchFamily="2" charset="0"/>
                <a:cs typeface="NikoshBAN" pitchFamily="2" charset="0"/>
              </a:rPr>
              <a:t>আজকের পাঠ </a:t>
            </a: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 rot="441170">
            <a:off x="1738297" y="2059447"/>
            <a:ext cx="7080913" cy="2308324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72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স্বা ধী ন তা </a:t>
            </a:r>
          </a:p>
          <a:p>
            <a:pPr algn="ctr"/>
            <a:endParaRPr lang="en-US" sz="7200" b="1" cap="all" spc="0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231695"/>
            <a:ext cx="4229100" cy="3086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93003"/>
            <a:ext cx="3352800" cy="18977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419600"/>
            <a:ext cx="6225540" cy="27102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1" y="-1"/>
            <a:ext cx="609599" cy="80772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" y="76200"/>
            <a:ext cx="621030" cy="800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66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6764" y="-15240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22270" y="824154"/>
            <a:ext cx="495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শিখনফল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0616" y="3634384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এই </a:t>
            </a:r>
            <a:r>
              <a:rPr lang="bn-IN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 </a:t>
            </a:r>
            <a:r>
              <a:rPr lang="bn-IN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.. </a:t>
            </a:r>
            <a:endParaRPr lang="bn-IN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স্বাধীনতা কী তা বলতে </a:t>
            </a:r>
            <a:r>
              <a:rPr lang="bn-IN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পারবে; </a:t>
            </a:r>
          </a:p>
          <a:p>
            <a:r>
              <a:rPr lang="bn-IN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স্বাধীনতার বিভিন্ন রুপ ব্যাখ্যা করতে পারবে।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75680" y="797886"/>
            <a:ext cx="755834" cy="26775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-55900"/>
            <a:ext cx="1752600" cy="668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" y="-55900"/>
            <a:ext cx="1600200" cy="676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9435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0481" y="-150253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90251" y="533400"/>
            <a:ext cx="9920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নিচের ছবি দুটি দেখে বল কোন পাখিটি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ভোগ করছে ? 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1" r="25769" b="6381"/>
          <a:stretch/>
        </p:blipFill>
        <p:spPr>
          <a:xfrm>
            <a:off x="1" y="1143000"/>
            <a:ext cx="6392226" cy="487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62" r="50000"/>
          <a:stretch/>
        </p:blipFill>
        <p:spPr>
          <a:xfrm>
            <a:off x="6352238" y="1143000"/>
            <a:ext cx="5029200" cy="48488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Oval 3"/>
          <p:cNvSpPr/>
          <p:nvPr/>
        </p:nvSpPr>
        <p:spPr>
          <a:xfrm>
            <a:off x="8001000" y="4811823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24020" y="671981"/>
            <a:ext cx="533400" cy="113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6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24400" y="3810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একক কাজ  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3657600"/>
            <a:ext cx="67818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স্বাধীনতা কাকে বলে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9" t="10912" r="22128"/>
          <a:stretch/>
        </p:blipFill>
        <p:spPr>
          <a:xfrm>
            <a:off x="4267200" y="1414463"/>
            <a:ext cx="3581400" cy="1938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685800" y="4118788"/>
            <a:ext cx="10134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</a:p>
          <a:p>
            <a:pPr algn="just"/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সাধারণ অর্থে স্বাধীনতা বলতে নিজের ইচ্ছা অনুযায়ী কাজ করাকে বুঝায়। কিন্তু প্রকৃত অর্থে স্বাধীনতা বলতে এ ধরনের অবাধ স্বাধীনতাকে বুঝায় না। অর্থাৎ অন্যের কাজে হস্থক্ষেপ না করে নিজের ইচ্ছা অনুযায়ী নিদির্ষ্ট সীমার মধ্যে কাজ করাই হলো স্বাধীনতা । </a:t>
            </a:r>
          </a:p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5584619" y="-419724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875"/>
            <a:ext cx="762001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0"/>
            <a:ext cx="685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4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927" y="26897"/>
            <a:ext cx="11444925" cy="6717927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5400" y="533400"/>
            <a:ext cx="3602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ব্যক্তি স্বাধীনতা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196424">
            <a:off x="7855282" y="2614059"/>
            <a:ext cx="27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সামাজিক স্বাধীনতা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0841351">
            <a:off x="7896309" y="5637943"/>
            <a:ext cx="2985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রাজনৈতিক স্বাধীনতা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5943600"/>
            <a:ext cx="48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অর্থনৈতিক স্বাধীনতা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0979635">
            <a:off x="541703" y="2665574"/>
            <a:ext cx="31422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জাতীয় স্বাধীনতা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440106" y="933396"/>
            <a:ext cx="6956506" cy="51816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স্বাধীনতার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রুপ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সমূহ</a:t>
            </a:r>
            <a:r>
              <a:rPr lang="en-US" sz="3200" dirty="0" smtClean="0">
                <a:solidFill>
                  <a:srgbClr val="FF0000"/>
                </a:solidFill>
              </a:rPr>
              <a:t>…..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124" y="59106"/>
            <a:ext cx="841874" cy="6646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3" y="109260"/>
            <a:ext cx="564037" cy="663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9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1560576" y="1981200"/>
            <a:ext cx="3810000" cy="23622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স্বাধীনতা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2533471"/>
            <a:ext cx="3077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পারিবারিক গোপনীয়তা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রক্ষা করা ;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91400" y="5100935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ধর্মচর্চা করা ।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99" y="762000"/>
            <a:ext cx="3229898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524250"/>
            <a:ext cx="3153697" cy="1581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urved Down Arrow 3"/>
          <p:cNvSpPr/>
          <p:nvPr/>
        </p:nvSpPr>
        <p:spPr>
          <a:xfrm rot="20900528">
            <a:off x="4339522" y="1004000"/>
            <a:ext cx="2409489" cy="1056792"/>
          </a:xfrm>
          <a:prstGeom prst="curvedDownArrow">
            <a:avLst>
              <a:gd name="adj1" fmla="val 25000"/>
              <a:gd name="adj2" fmla="val 50000"/>
              <a:gd name="adj3" fmla="val 213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17300964">
            <a:off x="5432880" y="3632356"/>
            <a:ext cx="1083158" cy="288929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820" y="-19050"/>
            <a:ext cx="1066800" cy="7086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76200"/>
            <a:ext cx="108966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4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1066</TotalTime>
  <Words>374</Words>
  <Application>Microsoft Office PowerPoint</Application>
  <PresentationFormat>Custom</PresentationFormat>
  <Paragraphs>98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ajit</dc:creator>
  <cp:lastModifiedBy>Asus</cp:lastModifiedBy>
  <cp:revision>103</cp:revision>
  <dcterms:created xsi:type="dcterms:W3CDTF">2006-08-16T00:00:00Z</dcterms:created>
  <dcterms:modified xsi:type="dcterms:W3CDTF">2020-04-15T09:34:28Z</dcterms:modified>
</cp:coreProperties>
</file>