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9"/>
  </p:notesMasterIdLst>
  <p:handoutMasterIdLst>
    <p:handoutMasterId r:id="rId30"/>
  </p:handoutMasterIdLst>
  <p:sldIdLst>
    <p:sldId id="299" r:id="rId2"/>
    <p:sldId id="302" r:id="rId3"/>
    <p:sldId id="303" r:id="rId4"/>
    <p:sldId id="306" r:id="rId5"/>
    <p:sldId id="276" r:id="rId6"/>
    <p:sldId id="293" r:id="rId7"/>
    <p:sldId id="300" r:id="rId8"/>
    <p:sldId id="261" r:id="rId9"/>
    <p:sldId id="290" r:id="rId10"/>
    <p:sldId id="288" r:id="rId11"/>
    <p:sldId id="289" r:id="rId12"/>
    <p:sldId id="286" r:id="rId13"/>
    <p:sldId id="296" r:id="rId14"/>
    <p:sldId id="278" r:id="rId15"/>
    <p:sldId id="281" r:id="rId16"/>
    <p:sldId id="265" r:id="rId17"/>
    <p:sldId id="298" r:id="rId18"/>
    <p:sldId id="279" r:id="rId19"/>
    <p:sldId id="283" r:id="rId20"/>
    <p:sldId id="267" r:id="rId21"/>
    <p:sldId id="268" r:id="rId22"/>
    <p:sldId id="284" r:id="rId23"/>
    <p:sldId id="301" r:id="rId24"/>
    <p:sldId id="269" r:id="rId25"/>
    <p:sldId id="270" r:id="rId26"/>
    <p:sldId id="271" r:id="rId27"/>
    <p:sldId id="292" r:id="rId28"/>
  </p:sldIdLst>
  <p:sldSz cx="12179300" cy="9134475" type="ledger"/>
  <p:notesSz cx="6858000" cy="9144000"/>
  <p:defaultTextStyle>
    <a:defPPr>
      <a:defRPr lang="en-US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8BE6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426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BEEF-B761-477D-8BF2-F9F27A905BAF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A3DA-B41F-4B2A-823C-8E3D9C59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17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3C00-2F9C-40A5-A075-11131DD03353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175B-7F5A-47CE-9C8E-8AEEC49CC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94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175B-7F5A-47CE-9C8E-8AEEC49CC0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27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731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40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26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30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98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249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98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70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67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43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74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72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77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79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188" y="1732577"/>
            <a:ext cx="8680924" cy="3342132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9188" y="5176206"/>
            <a:ext cx="8680924" cy="1826894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bg1">
                    <a:lumMod val="50000"/>
                  </a:schemeClr>
                </a:solidFill>
              </a:defRPr>
            </a:lvl1pPr>
            <a:lvl2pPr marL="608762" indent="0" algn="ctr">
              <a:buNone/>
              <a:defRPr sz="2700"/>
            </a:lvl2pPr>
            <a:lvl3pPr marL="1217524" indent="0" algn="ctr">
              <a:buNone/>
              <a:defRPr sz="2400"/>
            </a:lvl3pPr>
            <a:lvl4pPr marL="1826287" indent="0" algn="ctr">
              <a:buNone/>
              <a:defRPr sz="2100"/>
            </a:lvl4pPr>
            <a:lvl5pPr marL="2435048" indent="0" algn="ctr">
              <a:buNone/>
              <a:defRPr sz="2100"/>
            </a:lvl5pPr>
            <a:lvl6pPr marL="3043810" indent="0" algn="ctr">
              <a:buNone/>
              <a:defRPr sz="2100"/>
            </a:lvl6pPr>
            <a:lvl7pPr marL="3652572" indent="0" algn="ctr">
              <a:buNone/>
              <a:defRPr sz="2100"/>
            </a:lvl7pPr>
            <a:lvl8pPr marL="4261334" indent="0" algn="ctr">
              <a:buNone/>
              <a:defRPr sz="2100"/>
            </a:lvl8pPr>
            <a:lvl9pPr marL="4870096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41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3" y="5713208"/>
            <a:ext cx="10353636" cy="1081019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3511" y="930045"/>
            <a:ext cx="9812300" cy="4281051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300"/>
            </a:lvl1pPr>
            <a:lvl2pPr marL="608762" indent="0">
              <a:buNone/>
              <a:defRPr sz="3700"/>
            </a:lvl2pPr>
            <a:lvl3pPr marL="1217524" indent="0">
              <a:buNone/>
              <a:defRPr sz="3200"/>
            </a:lvl3pPr>
            <a:lvl4pPr marL="1826287" indent="0">
              <a:buNone/>
              <a:defRPr sz="2700"/>
            </a:lvl4pPr>
            <a:lvl5pPr marL="2435048" indent="0">
              <a:buNone/>
              <a:defRPr sz="2700"/>
            </a:lvl5pPr>
            <a:lvl6pPr marL="3043810" indent="0">
              <a:buNone/>
              <a:defRPr sz="2700"/>
            </a:lvl6pPr>
            <a:lvl7pPr marL="3652572" indent="0">
              <a:buNone/>
              <a:defRPr sz="2700"/>
            </a:lvl7pPr>
            <a:lvl8pPr marL="4261334" indent="0">
              <a:buNone/>
              <a:defRPr sz="2700"/>
            </a:lvl8pPr>
            <a:lvl9pPr marL="4870096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23" y="6804542"/>
            <a:ext cx="10353656" cy="909015"/>
          </a:xfrm>
        </p:spPr>
        <p:txBody>
          <a:bodyPr/>
          <a:lstStyle>
            <a:lvl1pPr marL="0" indent="0" algn="ctr">
              <a:buNone/>
              <a:defRPr sz="2100"/>
            </a:lvl1pPr>
            <a:lvl2pPr marL="608762" indent="0">
              <a:buNone/>
              <a:defRPr sz="1900"/>
            </a:lvl2pPr>
            <a:lvl3pPr marL="1217524" indent="0">
              <a:buNone/>
              <a:defRPr sz="1600"/>
            </a:lvl3pPr>
            <a:lvl4pPr marL="1826287" indent="0">
              <a:buNone/>
              <a:defRPr sz="1300"/>
            </a:lvl4pPr>
            <a:lvl5pPr marL="2435048" indent="0">
              <a:buNone/>
              <a:defRPr sz="1300"/>
            </a:lvl5pPr>
            <a:lvl6pPr marL="3043810" indent="0">
              <a:buNone/>
              <a:defRPr sz="1300"/>
            </a:lvl6pPr>
            <a:lvl7pPr marL="3652572" indent="0">
              <a:buNone/>
              <a:defRPr sz="1300"/>
            </a:lvl7pPr>
            <a:lvl8pPr marL="4261334" indent="0">
              <a:buNone/>
              <a:defRPr sz="1300"/>
            </a:lvl8pPr>
            <a:lvl9pPr marL="4870096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85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23" y="811955"/>
            <a:ext cx="10353656" cy="4564900"/>
          </a:xfrm>
        </p:spPr>
        <p:txBody>
          <a:bodyPr anchor="ctr"/>
          <a:lstStyle>
            <a:lvl1pPr algn="ctr"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25" y="5600588"/>
            <a:ext cx="10353656" cy="2112970"/>
          </a:xfrm>
        </p:spPr>
        <p:txBody>
          <a:bodyPr anchor="ctr"/>
          <a:lstStyle>
            <a:lvl1pPr marL="0" indent="0" algn="ctr">
              <a:buNone/>
              <a:defRPr sz="2100"/>
            </a:lvl1pPr>
            <a:lvl2pPr marL="608762" indent="0">
              <a:buNone/>
              <a:defRPr sz="1900"/>
            </a:lvl2pPr>
            <a:lvl3pPr marL="1217524" indent="0">
              <a:buNone/>
              <a:defRPr sz="1600"/>
            </a:lvl3pPr>
            <a:lvl4pPr marL="1826287" indent="0">
              <a:buNone/>
              <a:defRPr sz="1300"/>
            </a:lvl4pPr>
            <a:lvl5pPr marL="2435048" indent="0">
              <a:buNone/>
              <a:defRPr sz="1300"/>
            </a:lvl5pPr>
            <a:lvl6pPr marL="3043810" indent="0">
              <a:buNone/>
              <a:defRPr sz="1300"/>
            </a:lvl6pPr>
            <a:lvl7pPr marL="3652572" indent="0">
              <a:buNone/>
              <a:defRPr sz="1300"/>
            </a:lvl7pPr>
            <a:lvl8pPr marL="4261334" indent="0">
              <a:buNone/>
              <a:defRPr sz="1300"/>
            </a:lvl8pPr>
            <a:lvl9pPr marL="4870096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36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07" y="811953"/>
            <a:ext cx="9293062" cy="3986382"/>
          </a:xfrm>
        </p:spPr>
        <p:txBody>
          <a:bodyPr anchor="ctr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18852" y="4808362"/>
            <a:ext cx="8743182" cy="792225"/>
          </a:xfrm>
        </p:spPr>
        <p:txBody>
          <a:bodyPr anchor="t">
            <a:normAutofit/>
          </a:bodyPr>
          <a:lstStyle>
            <a:lvl1pPr marL="0" indent="0">
              <a:buNone/>
              <a:defRPr sz="1900"/>
            </a:lvl1pPr>
            <a:lvl2pPr marL="608762" indent="0">
              <a:buNone/>
              <a:defRPr sz="1900"/>
            </a:lvl2pPr>
            <a:lvl3pPr marL="1217524" indent="0">
              <a:buNone/>
              <a:defRPr sz="1600"/>
            </a:lvl3pPr>
            <a:lvl4pPr marL="1826287" indent="0">
              <a:buNone/>
              <a:defRPr sz="1300"/>
            </a:lvl4pPr>
            <a:lvl5pPr marL="2435048" indent="0">
              <a:buNone/>
              <a:defRPr sz="1300"/>
            </a:lvl5pPr>
            <a:lvl6pPr marL="3043810" indent="0">
              <a:buNone/>
              <a:defRPr sz="1300"/>
            </a:lvl6pPr>
            <a:lvl7pPr marL="3652572" indent="0">
              <a:buNone/>
              <a:defRPr sz="1300"/>
            </a:lvl7pPr>
            <a:lvl8pPr marL="4261334" indent="0">
              <a:buNone/>
              <a:defRPr sz="1300"/>
            </a:lvl8pPr>
            <a:lvl9pPr marL="4870096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23" y="5824324"/>
            <a:ext cx="10353656" cy="1892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/>
            </a:lvl1pPr>
            <a:lvl2pPr marL="608762" indent="0">
              <a:buNone/>
              <a:defRPr sz="1900"/>
            </a:lvl2pPr>
            <a:lvl3pPr marL="1217524" indent="0">
              <a:buNone/>
              <a:defRPr sz="1600"/>
            </a:lvl3pPr>
            <a:lvl4pPr marL="1826287" indent="0">
              <a:buNone/>
              <a:defRPr sz="1300"/>
            </a:lvl4pPr>
            <a:lvl5pPr marL="2435048" indent="0">
              <a:buNone/>
              <a:defRPr sz="1300"/>
            </a:lvl5pPr>
            <a:lvl6pPr marL="3043810" indent="0">
              <a:buNone/>
              <a:defRPr sz="1300"/>
            </a:lvl6pPr>
            <a:lvl7pPr marL="3652572" indent="0">
              <a:buNone/>
              <a:defRPr sz="1300"/>
            </a:lvl7pPr>
            <a:lvl8pPr marL="4261334" indent="0">
              <a:buNone/>
              <a:defRPr sz="1300"/>
            </a:lvl8pPr>
            <a:lvl9pPr marL="4870096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0445" y="1004507"/>
            <a:ext cx="608965" cy="778889"/>
          </a:xfrm>
          <a:prstGeom prst="rect">
            <a:avLst/>
          </a:prstGeom>
        </p:spPr>
        <p:txBody>
          <a:bodyPr vert="horz" lIns="121757" tIns="60878" rIns="121757" bIns="6087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7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46561" y="3987280"/>
            <a:ext cx="608965" cy="778889"/>
          </a:xfrm>
          <a:prstGeom prst="rect">
            <a:avLst/>
          </a:prstGeom>
        </p:spPr>
        <p:txBody>
          <a:bodyPr vert="horz" lIns="121757" tIns="60878" rIns="121757" bIns="6087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7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7816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25" y="2848661"/>
            <a:ext cx="10353656" cy="3345625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25" y="6209971"/>
            <a:ext cx="10353656" cy="1519274"/>
          </a:xfrm>
        </p:spPr>
        <p:txBody>
          <a:bodyPr anchor="t"/>
          <a:lstStyle>
            <a:lvl1pPr marL="0" indent="0" algn="ctr">
              <a:buNone/>
              <a:defRPr sz="2100"/>
            </a:lvl1pPr>
            <a:lvl2pPr marL="608762" indent="0">
              <a:buNone/>
              <a:defRPr sz="1900"/>
            </a:lvl2pPr>
            <a:lvl3pPr marL="1217524" indent="0">
              <a:buNone/>
              <a:defRPr sz="1600"/>
            </a:lvl3pPr>
            <a:lvl4pPr marL="1826287" indent="0">
              <a:buNone/>
              <a:defRPr sz="1300"/>
            </a:lvl4pPr>
            <a:lvl5pPr marL="2435048" indent="0">
              <a:buNone/>
              <a:defRPr sz="1300"/>
            </a:lvl5pPr>
            <a:lvl6pPr marL="3043810" indent="0">
              <a:buNone/>
              <a:defRPr sz="1300"/>
            </a:lvl6pPr>
            <a:lvl7pPr marL="3652572" indent="0">
              <a:buNone/>
              <a:defRPr sz="1300"/>
            </a:lvl7pPr>
            <a:lvl8pPr marL="4261334" indent="0">
              <a:buNone/>
              <a:defRPr sz="1300"/>
            </a:lvl8pPr>
            <a:lvl9pPr marL="4870096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75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2823" y="811953"/>
            <a:ext cx="10353656" cy="2137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823" y="3152836"/>
            <a:ext cx="3295540" cy="7675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2823" y="3920389"/>
            <a:ext cx="3295540" cy="3793171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608762" indent="0">
              <a:buNone/>
              <a:defRPr sz="1600"/>
            </a:lvl2pPr>
            <a:lvl3pPr marL="1217524" indent="0">
              <a:buNone/>
              <a:defRPr sz="1300"/>
            </a:lvl3pPr>
            <a:lvl4pPr marL="1826287" indent="0">
              <a:buNone/>
              <a:defRPr sz="1200"/>
            </a:lvl4pPr>
            <a:lvl5pPr marL="2435048" indent="0">
              <a:buNone/>
              <a:defRPr sz="1200"/>
            </a:lvl5pPr>
            <a:lvl6pPr marL="3043810" indent="0">
              <a:buNone/>
              <a:defRPr sz="1200"/>
            </a:lvl6pPr>
            <a:lvl7pPr marL="3652572" indent="0">
              <a:buNone/>
              <a:defRPr sz="1200"/>
            </a:lvl7pPr>
            <a:lvl8pPr marL="4261334" indent="0">
              <a:buNone/>
              <a:defRPr sz="1200"/>
            </a:lvl8pPr>
            <a:lvl9pPr marL="4870096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7752" y="3152836"/>
            <a:ext cx="3288093" cy="7675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36723" y="3920389"/>
            <a:ext cx="3299910" cy="3793171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608762" indent="0">
              <a:buNone/>
              <a:defRPr sz="1600"/>
            </a:lvl2pPr>
            <a:lvl3pPr marL="1217524" indent="0">
              <a:buNone/>
              <a:defRPr sz="1300"/>
            </a:lvl3pPr>
            <a:lvl4pPr marL="1826287" indent="0">
              <a:buNone/>
              <a:defRPr sz="1200"/>
            </a:lvl4pPr>
            <a:lvl5pPr marL="2435048" indent="0">
              <a:buNone/>
              <a:defRPr sz="1200"/>
            </a:lvl5pPr>
            <a:lvl6pPr marL="3043810" indent="0">
              <a:buNone/>
              <a:defRPr sz="1200"/>
            </a:lvl6pPr>
            <a:lvl7pPr marL="3652572" indent="0">
              <a:buNone/>
              <a:defRPr sz="1200"/>
            </a:lvl7pPr>
            <a:lvl8pPr marL="4261334" indent="0">
              <a:buNone/>
              <a:defRPr sz="1200"/>
            </a:lvl8pPr>
            <a:lvl9pPr marL="4870096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993" y="3152836"/>
            <a:ext cx="3301485" cy="7675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4993" y="3920389"/>
            <a:ext cx="3301485" cy="3793171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608762" indent="0">
              <a:buNone/>
              <a:defRPr sz="1600"/>
            </a:lvl2pPr>
            <a:lvl3pPr marL="1217524" indent="0">
              <a:buNone/>
              <a:defRPr sz="1300"/>
            </a:lvl3pPr>
            <a:lvl4pPr marL="1826287" indent="0">
              <a:buNone/>
              <a:defRPr sz="1200"/>
            </a:lvl4pPr>
            <a:lvl5pPr marL="2435048" indent="0">
              <a:buNone/>
              <a:defRPr sz="1200"/>
            </a:lvl5pPr>
            <a:lvl6pPr marL="3043810" indent="0">
              <a:buNone/>
              <a:defRPr sz="1200"/>
            </a:lvl6pPr>
            <a:lvl7pPr marL="3652572" indent="0">
              <a:buNone/>
              <a:defRPr sz="1200"/>
            </a:lvl7pPr>
            <a:lvl8pPr marL="4261334" indent="0">
              <a:buNone/>
              <a:defRPr sz="1200"/>
            </a:lvl8pPr>
            <a:lvl9pPr marL="4870096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93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2823" y="813514"/>
            <a:ext cx="10353656" cy="2136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2823" y="5600587"/>
            <a:ext cx="3292976" cy="7675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9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2823" y="3152837"/>
            <a:ext cx="3292976" cy="2029883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8762" indent="0">
              <a:buNone/>
              <a:defRPr sz="2100"/>
            </a:lvl2pPr>
            <a:lvl3pPr marL="1217524" indent="0">
              <a:buNone/>
              <a:defRPr sz="2100"/>
            </a:lvl3pPr>
            <a:lvl4pPr marL="1826287" indent="0">
              <a:buNone/>
              <a:defRPr sz="2100"/>
            </a:lvl4pPr>
            <a:lvl5pPr marL="2435048" indent="0">
              <a:buNone/>
              <a:defRPr sz="2100"/>
            </a:lvl5pPr>
            <a:lvl6pPr marL="3043810" indent="0">
              <a:buNone/>
              <a:defRPr sz="2100"/>
            </a:lvl6pPr>
            <a:lvl7pPr marL="3652572" indent="0">
              <a:buNone/>
              <a:defRPr sz="2100"/>
            </a:lvl7pPr>
            <a:lvl8pPr marL="4261334" indent="0">
              <a:buNone/>
              <a:defRPr sz="2100"/>
            </a:lvl8pPr>
            <a:lvl9pPr marL="4870096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2823" y="6368136"/>
            <a:ext cx="3292976" cy="1345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608762" indent="0">
              <a:buNone/>
              <a:defRPr sz="1600"/>
            </a:lvl2pPr>
            <a:lvl3pPr marL="1217524" indent="0">
              <a:buNone/>
              <a:defRPr sz="1300"/>
            </a:lvl3pPr>
            <a:lvl4pPr marL="1826287" indent="0">
              <a:buNone/>
              <a:defRPr sz="1200"/>
            </a:lvl4pPr>
            <a:lvl5pPr marL="2435048" indent="0">
              <a:buNone/>
              <a:defRPr sz="1200"/>
            </a:lvl5pPr>
            <a:lvl6pPr marL="3043810" indent="0">
              <a:buNone/>
              <a:defRPr sz="1200"/>
            </a:lvl6pPr>
            <a:lvl7pPr marL="3652572" indent="0">
              <a:buNone/>
              <a:defRPr sz="1200"/>
            </a:lvl7pPr>
            <a:lvl8pPr marL="4261334" indent="0">
              <a:buNone/>
              <a:defRPr sz="1200"/>
            </a:lvl8pPr>
            <a:lvl9pPr marL="4870096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8131" y="5600587"/>
            <a:ext cx="3298389" cy="7675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9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36722" y="3152837"/>
            <a:ext cx="3299911" cy="202988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8762" indent="0">
              <a:buNone/>
              <a:defRPr sz="2100"/>
            </a:lvl2pPr>
            <a:lvl3pPr marL="1217524" indent="0">
              <a:buNone/>
              <a:defRPr sz="2100"/>
            </a:lvl3pPr>
            <a:lvl4pPr marL="1826287" indent="0">
              <a:buNone/>
              <a:defRPr sz="2100"/>
            </a:lvl4pPr>
            <a:lvl5pPr marL="2435048" indent="0">
              <a:buNone/>
              <a:defRPr sz="2100"/>
            </a:lvl5pPr>
            <a:lvl6pPr marL="3043810" indent="0">
              <a:buNone/>
              <a:defRPr sz="2100"/>
            </a:lvl6pPr>
            <a:lvl7pPr marL="3652572" indent="0">
              <a:buNone/>
              <a:defRPr sz="2100"/>
            </a:lvl7pPr>
            <a:lvl8pPr marL="4261334" indent="0">
              <a:buNone/>
              <a:defRPr sz="2100"/>
            </a:lvl8pPr>
            <a:lvl9pPr marL="4870096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6722" y="6368136"/>
            <a:ext cx="3299911" cy="1345422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608762" indent="0">
              <a:buNone/>
              <a:defRPr sz="1600"/>
            </a:lvl2pPr>
            <a:lvl3pPr marL="1217524" indent="0">
              <a:buNone/>
              <a:defRPr sz="1300"/>
            </a:lvl3pPr>
            <a:lvl4pPr marL="1826287" indent="0">
              <a:buNone/>
              <a:defRPr sz="1200"/>
            </a:lvl4pPr>
            <a:lvl5pPr marL="2435048" indent="0">
              <a:buNone/>
              <a:defRPr sz="1200"/>
            </a:lvl5pPr>
            <a:lvl6pPr marL="3043810" indent="0">
              <a:buNone/>
              <a:defRPr sz="1200"/>
            </a:lvl6pPr>
            <a:lvl7pPr marL="3652572" indent="0">
              <a:buNone/>
              <a:defRPr sz="1200"/>
            </a:lvl7pPr>
            <a:lvl8pPr marL="4261334" indent="0">
              <a:buNone/>
              <a:defRPr sz="1200"/>
            </a:lvl8pPr>
            <a:lvl9pPr marL="4870096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993" y="5600587"/>
            <a:ext cx="3297242" cy="7675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9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64993" y="3152837"/>
            <a:ext cx="3301485" cy="202988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8762" indent="0">
              <a:buNone/>
              <a:defRPr sz="2100"/>
            </a:lvl2pPr>
            <a:lvl3pPr marL="1217524" indent="0">
              <a:buNone/>
              <a:defRPr sz="2100"/>
            </a:lvl3pPr>
            <a:lvl4pPr marL="1826287" indent="0">
              <a:buNone/>
              <a:defRPr sz="2100"/>
            </a:lvl4pPr>
            <a:lvl5pPr marL="2435048" indent="0">
              <a:buNone/>
              <a:defRPr sz="2100"/>
            </a:lvl5pPr>
            <a:lvl6pPr marL="3043810" indent="0">
              <a:buNone/>
              <a:defRPr sz="2100"/>
            </a:lvl6pPr>
            <a:lvl7pPr marL="3652572" indent="0">
              <a:buNone/>
              <a:defRPr sz="2100"/>
            </a:lvl7pPr>
            <a:lvl8pPr marL="4261334" indent="0">
              <a:buNone/>
              <a:defRPr sz="2100"/>
            </a:lvl8pPr>
            <a:lvl9pPr marL="4870096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4868" y="6368134"/>
            <a:ext cx="3301611" cy="1345425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608762" indent="0">
              <a:buNone/>
              <a:defRPr sz="1600"/>
            </a:lvl2pPr>
            <a:lvl3pPr marL="1217524" indent="0">
              <a:buNone/>
              <a:defRPr sz="1300"/>
            </a:lvl3pPr>
            <a:lvl4pPr marL="1826287" indent="0">
              <a:buNone/>
              <a:defRPr sz="1200"/>
            </a:lvl4pPr>
            <a:lvl5pPr marL="2435048" indent="0">
              <a:buNone/>
              <a:defRPr sz="1200"/>
            </a:lvl5pPr>
            <a:lvl6pPr marL="3043810" indent="0">
              <a:buNone/>
              <a:defRPr sz="1200"/>
            </a:lvl6pPr>
            <a:lvl7pPr marL="3652572" indent="0">
              <a:buNone/>
              <a:defRPr sz="1200"/>
            </a:lvl7pPr>
            <a:lvl8pPr marL="4261334" indent="0">
              <a:buNone/>
              <a:defRPr sz="1200"/>
            </a:lvl8pPr>
            <a:lvl9pPr marL="4870096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2825" y="3152840"/>
            <a:ext cx="10353656" cy="45607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92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3" y="811958"/>
            <a:ext cx="2550666" cy="69016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2824" y="811958"/>
            <a:ext cx="7650746" cy="69016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58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38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2823" y="3152839"/>
            <a:ext cx="10353030" cy="4560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97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21" y="1103603"/>
            <a:ext cx="10340969" cy="3645291"/>
          </a:xfrm>
        </p:spPr>
        <p:txBody>
          <a:bodyPr anchor="b">
            <a:normAutofit/>
          </a:bodyPr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21" y="4871533"/>
            <a:ext cx="10340969" cy="1822344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bg1">
                    <a:lumMod val="50000"/>
                  </a:schemeClr>
                </a:solidFill>
              </a:defRPr>
            </a:lvl1pPr>
            <a:lvl2pPr marL="6087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7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62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5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38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2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13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0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8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2823" y="823834"/>
            <a:ext cx="10353654" cy="21260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2823" y="3152839"/>
            <a:ext cx="5100707" cy="4560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65771" y="3152839"/>
            <a:ext cx="5100082" cy="4560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85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2823" y="823834"/>
            <a:ext cx="10353654" cy="21260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134" y="3158064"/>
            <a:ext cx="4868398" cy="90571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5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2824" y="4063782"/>
            <a:ext cx="5100708" cy="36497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9762" y="3158064"/>
            <a:ext cx="4876719" cy="90571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500" b="0">
                <a:solidFill>
                  <a:schemeClr val="tx1"/>
                </a:solidFill>
              </a:defRPr>
            </a:lvl1pPr>
            <a:lvl2pPr marL="608762" indent="0">
              <a:buNone/>
              <a:defRPr sz="2700" b="1"/>
            </a:lvl2pPr>
            <a:lvl3pPr marL="1217524" indent="0">
              <a:buNone/>
              <a:defRPr sz="2400" b="1"/>
            </a:lvl3pPr>
            <a:lvl4pPr marL="1826287" indent="0">
              <a:buNone/>
              <a:defRPr sz="2100" b="1"/>
            </a:lvl4pPr>
            <a:lvl5pPr marL="2435048" indent="0">
              <a:buNone/>
              <a:defRPr sz="2100" b="1"/>
            </a:lvl5pPr>
            <a:lvl6pPr marL="3043810" indent="0">
              <a:buNone/>
              <a:defRPr sz="2100" b="1"/>
            </a:lvl6pPr>
            <a:lvl7pPr marL="3652572" indent="0">
              <a:buNone/>
              <a:defRPr sz="2100" b="1"/>
            </a:lvl7pPr>
            <a:lvl8pPr marL="4261334" indent="0">
              <a:buNone/>
              <a:defRPr sz="2100" b="1"/>
            </a:lvl8pPr>
            <a:lvl9pPr marL="4870096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65772" y="4063782"/>
            <a:ext cx="5100082" cy="36497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6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84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3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24" y="811953"/>
            <a:ext cx="3931588" cy="2694859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2773" y="811957"/>
            <a:ext cx="6193704" cy="69016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23" y="3506813"/>
            <a:ext cx="3931590" cy="4206744"/>
          </a:xfrm>
        </p:spPr>
        <p:txBody>
          <a:bodyPr/>
          <a:lstStyle>
            <a:lvl1pPr marL="0" indent="0" algn="ctr">
              <a:buNone/>
              <a:defRPr sz="2100"/>
            </a:lvl1pPr>
            <a:lvl2pPr marL="608762" indent="0">
              <a:buNone/>
              <a:defRPr sz="1900"/>
            </a:lvl2pPr>
            <a:lvl3pPr marL="1217524" indent="0">
              <a:buNone/>
              <a:defRPr sz="1600"/>
            </a:lvl3pPr>
            <a:lvl4pPr marL="1826287" indent="0">
              <a:buNone/>
              <a:defRPr sz="1300"/>
            </a:lvl4pPr>
            <a:lvl5pPr marL="2435048" indent="0">
              <a:buNone/>
              <a:defRPr sz="1300"/>
            </a:lvl5pPr>
            <a:lvl6pPr marL="3043810" indent="0">
              <a:buNone/>
              <a:defRPr sz="1300"/>
            </a:lvl6pPr>
            <a:lvl7pPr marL="3652572" indent="0">
              <a:buNone/>
              <a:defRPr sz="1300"/>
            </a:lvl7pPr>
            <a:lvl8pPr marL="4261334" indent="0">
              <a:buNone/>
              <a:defRPr sz="1300"/>
            </a:lvl8pPr>
            <a:lvl9pPr marL="4870096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95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24" y="811953"/>
            <a:ext cx="5928786" cy="2694862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070" y="811955"/>
            <a:ext cx="3251966" cy="6901603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300"/>
            </a:lvl1pPr>
            <a:lvl2pPr marL="608762" indent="0">
              <a:buNone/>
              <a:defRPr sz="3700"/>
            </a:lvl2pPr>
            <a:lvl3pPr marL="1217524" indent="0">
              <a:buNone/>
              <a:defRPr sz="3200"/>
            </a:lvl3pPr>
            <a:lvl4pPr marL="1826287" indent="0">
              <a:buNone/>
              <a:defRPr sz="2700"/>
            </a:lvl4pPr>
            <a:lvl5pPr marL="2435048" indent="0">
              <a:buNone/>
              <a:defRPr sz="2700"/>
            </a:lvl5pPr>
            <a:lvl6pPr marL="3043810" indent="0">
              <a:buNone/>
              <a:defRPr sz="2700"/>
            </a:lvl6pPr>
            <a:lvl7pPr marL="3652572" indent="0">
              <a:buNone/>
              <a:defRPr sz="2700"/>
            </a:lvl7pPr>
            <a:lvl8pPr marL="4261334" indent="0">
              <a:buNone/>
              <a:defRPr sz="2700"/>
            </a:lvl8pPr>
            <a:lvl9pPr marL="4870096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45" y="3506816"/>
            <a:ext cx="5928766" cy="4206743"/>
          </a:xfrm>
        </p:spPr>
        <p:txBody>
          <a:bodyPr/>
          <a:lstStyle>
            <a:lvl1pPr marL="0" indent="0" algn="ctr">
              <a:buNone/>
              <a:defRPr sz="2100"/>
            </a:lvl1pPr>
            <a:lvl2pPr marL="608762" indent="0">
              <a:buNone/>
              <a:defRPr sz="1900"/>
            </a:lvl2pPr>
            <a:lvl3pPr marL="1217524" indent="0">
              <a:buNone/>
              <a:defRPr sz="1600"/>
            </a:lvl3pPr>
            <a:lvl4pPr marL="1826287" indent="0">
              <a:buNone/>
              <a:defRPr sz="1300"/>
            </a:lvl4pPr>
            <a:lvl5pPr marL="2435048" indent="0">
              <a:buNone/>
              <a:defRPr sz="1300"/>
            </a:lvl5pPr>
            <a:lvl6pPr marL="3043810" indent="0">
              <a:buNone/>
              <a:defRPr sz="1300"/>
            </a:lvl6pPr>
            <a:lvl7pPr marL="3652572" indent="0">
              <a:buNone/>
              <a:defRPr sz="1300"/>
            </a:lvl7pPr>
            <a:lvl8pPr marL="4261334" indent="0">
              <a:buNone/>
              <a:defRPr sz="1300"/>
            </a:lvl8pPr>
            <a:lvl9pPr marL="4870096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74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79303" cy="91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823" y="823834"/>
            <a:ext cx="10353654" cy="2126019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25" y="3152840"/>
            <a:ext cx="10353656" cy="4560720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0738" y="7836199"/>
            <a:ext cx="2740343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825" y="7836199"/>
            <a:ext cx="6665936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3059" y="7836199"/>
            <a:ext cx="763419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309" y="-24301"/>
            <a:ext cx="1870267" cy="1235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4895" y="-19271"/>
            <a:ext cx="1943168" cy="823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155" y="160959"/>
            <a:ext cx="4282901" cy="368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06" b="28957"/>
          <a:stretch/>
        </p:blipFill>
        <p:spPr>
          <a:xfrm>
            <a:off x="150693" y="8460415"/>
            <a:ext cx="11649490" cy="67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45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217524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04380" indent="-304380" algn="l" defTabSz="1217524" rtl="0" eaLnBrk="1" latinLnBrk="0" hangingPunct="1">
        <a:lnSpc>
          <a:spcPct val="120000"/>
        </a:lnSpc>
        <a:spcBef>
          <a:spcPts val="1332"/>
        </a:spcBef>
        <a:buClr>
          <a:schemeClr val="tx1"/>
        </a:buClr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13143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521905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30667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1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739429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1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348191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1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956952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1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565715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1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174477" indent="-304380" algn="l" defTabSz="1217524" rtl="0" eaLnBrk="1" latinLnBrk="0" hangingPunct="1">
        <a:lnSpc>
          <a:spcPct val="120000"/>
        </a:lnSpc>
        <a:spcBef>
          <a:spcPts val="666"/>
        </a:spcBef>
        <a:buClr>
          <a:schemeClr val="tx1"/>
        </a:buClr>
        <a:buFont typeface="Arial" panose="020B0604020202020204" pitchFamily="34" charset="0"/>
        <a:buChar char="•"/>
        <a:defRPr sz="1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62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524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87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048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810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572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334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096" algn="l" defTabSz="12175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7.xml"/><Relationship Id="rId7" Type="http://schemas.openxmlformats.org/officeDocument/2006/relationships/slide" Target="slide1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4.xml"/><Relationship Id="rId10" Type="http://schemas.openxmlformats.org/officeDocument/2006/relationships/image" Target="../media/image11.gif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George_Bool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  <a:alpha val="56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91812" y="3206703"/>
            <a:ext cx="9942570" cy="30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Below"/>
            <a:lightRig rig="threePt" dir="t"/>
          </a:scene3d>
          <a:sp3d>
            <a:bevelT/>
          </a:sp3d>
          <a:extLst/>
        </p:spPr>
        <p:txBody>
          <a:bodyPr lIns="121789" tIns="60894" rIns="121789" bIns="60894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6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7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20155"/>
            <a:ext cx="6826753" cy="1162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285" y="7920037"/>
            <a:ext cx="6868353" cy="1169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349" y="7925497"/>
            <a:ext cx="6909951" cy="1176213"/>
          </a:xfrm>
          <a:prstGeom prst="rect">
            <a:avLst/>
          </a:prstGeom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298450" y="223837"/>
            <a:ext cx="11569492" cy="2743200"/>
          </a:xfrm>
          <a:prstGeom prst="rect">
            <a:avLst/>
          </a:prstGeom>
        </p:spPr>
        <p:txBody>
          <a:bodyPr wrap="none" lIns="121789" tIns="60894" rIns="121789" bIns="60894" fromWordArt="1">
            <a:prstTxWarp prst="textPlain">
              <a:avLst>
                <a:gd name="adj" fmla="val 49232"/>
              </a:avLst>
            </a:prstTxWarp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পদার্থ বিজ্ঞান 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bn-BD" sz="54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জগতে</a:t>
            </a:r>
            <a:r>
              <a:rPr lang="en-US" sz="48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 শুভেচ্ছা 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450" y="4110037"/>
            <a:ext cx="25908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202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450" y="3729037"/>
            <a:ext cx="11506200" cy="316996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just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সার্কিটকে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20155"/>
            <a:ext cx="6826753" cy="1162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285" y="7920037"/>
            <a:ext cx="6868353" cy="1169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349" y="7925497"/>
            <a:ext cx="6909951" cy="11762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677" y="811953"/>
            <a:ext cx="8072973" cy="1240684"/>
            <a:chOff x="683677" y="811953"/>
            <a:chExt cx="8072973" cy="1240684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750568" y="811953"/>
              <a:ext cx="7006082" cy="1240684"/>
            </a:xfrm>
            <a:prstGeom prst="chevron">
              <a:avLst>
                <a:gd name="adj" fmla="val 39600"/>
              </a:avLst>
            </a:prstGeom>
            <a:gradFill flip="none" rotWithShape="1">
              <a:gsLst>
                <a:gs pos="100000">
                  <a:srgbClr val="929200">
                    <a:alpha val="48000"/>
                  </a:srgbClr>
                </a:gs>
                <a:gs pos="50000">
                  <a:srgbClr val="FFFF00"/>
                </a:gs>
                <a:gs pos="100000">
                  <a:srgbClr val="929200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bn-BD" sz="5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59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লজিক</a:t>
              </a:r>
              <a:r>
                <a:rPr lang="en-US" sz="5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9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5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9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bn-BD" sz="5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677" y="811953"/>
              <a:ext cx="2078371" cy="1240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091371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601" y="2029885"/>
            <a:ext cx="10737758" cy="861641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55650" y="3576637"/>
            <a:ext cx="6303016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 lIns="121789" tIns="60894" rIns="121789" bIns="60894"/>
          <a:lstStyle/>
          <a:p>
            <a:pPr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1.          OR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Gate</a:t>
            </a:r>
            <a:endParaRPr lang="en-US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pSp>
        <p:nvGrpSpPr>
          <p:cNvPr id="36" name="Group 9"/>
          <p:cNvGrpSpPr>
            <a:grpSpLocks/>
          </p:cNvGrpSpPr>
          <p:nvPr/>
        </p:nvGrpSpPr>
        <p:grpSpPr bwMode="auto">
          <a:xfrm>
            <a:off x="7689850" y="3424237"/>
            <a:ext cx="4267200" cy="1262333"/>
            <a:chOff x="2109" y="867"/>
            <a:chExt cx="3175" cy="821"/>
          </a:xfrm>
        </p:grpSpPr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604" y="1071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A+B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0" name="Group 13"/>
            <p:cNvGrpSpPr>
              <a:grpSpLocks/>
            </p:cNvGrpSpPr>
            <p:nvPr/>
          </p:nvGrpSpPr>
          <p:grpSpPr bwMode="auto">
            <a:xfrm>
              <a:off x="2437" y="867"/>
              <a:ext cx="2086" cy="783"/>
              <a:chOff x="2437" y="867"/>
              <a:chExt cx="2086" cy="783"/>
            </a:xfrm>
          </p:grpSpPr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>
                <a:off x="2437" y="1051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2437" y="1464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17"/>
              <p:cNvSpPr>
                <a:spLocks noChangeArrowheads="1"/>
              </p:cNvSpPr>
              <p:nvPr/>
            </p:nvSpPr>
            <p:spPr bwMode="auto">
              <a:xfrm flipH="1">
                <a:off x="3016" y="867"/>
                <a:ext cx="817" cy="783"/>
              </a:xfrm>
              <a:prstGeom prst="moon">
                <a:avLst>
                  <a:gd name="adj" fmla="val 82130"/>
                </a:avLst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45" name="Text Box 110"/>
          <p:cNvSpPr txBox="1">
            <a:spLocks noChangeArrowheads="1"/>
          </p:cNvSpPr>
          <p:nvPr/>
        </p:nvSpPr>
        <p:spPr bwMode="auto">
          <a:xfrm>
            <a:off x="679450" y="5634037"/>
            <a:ext cx="6248400" cy="8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 wrap="square" lIns="121789" tIns="60894" rIns="121789" bIns="60894">
            <a:spAutoFit/>
          </a:bodyPr>
          <a:lstStyle/>
          <a:p>
            <a:pPr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2.           AND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Gate</a:t>
            </a:r>
            <a:endParaRPr lang="en-US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pSp>
        <p:nvGrpSpPr>
          <p:cNvPr id="46" name="Group 111"/>
          <p:cNvGrpSpPr>
            <a:grpSpLocks/>
          </p:cNvGrpSpPr>
          <p:nvPr/>
        </p:nvGrpSpPr>
        <p:grpSpPr bwMode="auto">
          <a:xfrm>
            <a:off x="7994650" y="5405437"/>
            <a:ext cx="3867246" cy="1281364"/>
            <a:chOff x="2109" y="869"/>
            <a:chExt cx="3011" cy="819"/>
          </a:xfrm>
        </p:grpSpPr>
        <p:grpSp>
          <p:nvGrpSpPr>
            <p:cNvPr id="47" name="Group 112"/>
            <p:cNvGrpSpPr>
              <a:grpSpLocks/>
            </p:cNvGrpSpPr>
            <p:nvPr/>
          </p:nvGrpSpPr>
          <p:grpSpPr bwMode="auto">
            <a:xfrm>
              <a:off x="2437" y="935"/>
              <a:ext cx="2086" cy="681"/>
              <a:chOff x="2437" y="935"/>
              <a:chExt cx="2086" cy="681"/>
            </a:xfrm>
          </p:grpSpPr>
          <p:sp>
            <p:nvSpPr>
              <p:cNvPr id="51" name="AutoShape 113"/>
              <p:cNvSpPr>
                <a:spLocks noChangeArrowheads="1"/>
              </p:cNvSpPr>
              <p:nvPr/>
            </p:nvSpPr>
            <p:spPr bwMode="auto">
              <a:xfrm>
                <a:off x="3132" y="935"/>
                <a:ext cx="725" cy="681"/>
              </a:xfrm>
              <a:prstGeom prst="flowChartDelay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Line 114"/>
              <p:cNvSpPr>
                <a:spLocks noChangeShapeType="1"/>
              </p:cNvSpPr>
              <p:nvPr/>
            </p:nvSpPr>
            <p:spPr bwMode="auto">
              <a:xfrm>
                <a:off x="2437" y="1071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5"/>
              <p:cNvSpPr>
                <a:spLocks noChangeShapeType="1"/>
              </p:cNvSpPr>
              <p:nvPr/>
            </p:nvSpPr>
            <p:spPr bwMode="auto">
              <a:xfrm>
                <a:off x="2437" y="1484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17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4604" y="1071"/>
              <a:ext cx="5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AB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5" name="Text Box 131"/>
          <p:cNvSpPr txBox="1">
            <a:spLocks noChangeArrowheads="1"/>
          </p:cNvSpPr>
          <p:nvPr/>
        </p:nvSpPr>
        <p:spPr bwMode="auto">
          <a:xfrm>
            <a:off x="679450" y="7462837"/>
            <a:ext cx="6251572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 lIns="121789" tIns="60894" rIns="121789" bIns="60894"/>
          <a:lstStyle/>
          <a:p>
            <a:pPr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3.          NOT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Gate</a:t>
            </a:r>
            <a:endParaRPr lang="en-US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pSp>
        <p:nvGrpSpPr>
          <p:cNvPr id="56" name="Group 132"/>
          <p:cNvGrpSpPr>
            <a:grpSpLocks/>
          </p:cNvGrpSpPr>
          <p:nvPr/>
        </p:nvGrpSpPr>
        <p:grpSpPr bwMode="auto">
          <a:xfrm>
            <a:off x="7994650" y="7539037"/>
            <a:ext cx="3164343" cy="1090985"/>
            <a:chOff x="2381" y="890"/>
            <a:chExt cx="2434" cy="726"/>
          </a:xfrm>
        </p:grpSpPr>
        <p:grpSp>
          <p:nvGrpSpPr>
            <p:cNvPr id="57" name="Group 133"/>
            <p:cNvGrpSpPr>
              <a:grpSpLocks/>
            </p:cNvGrpSpPr>
            <p:nvPr/>
          </p:nvGrpSpPr>
          <p:grpSpPr bwMode="auto">
            <a:xfrm>
              <a:off x="2789" y="890"/>
              <a:ext cx="1633" cy="726"/>
              <a:chOff x="2789" y="890"/>
              <a:chExt cx="1633" cy="726"/>
            </a:xfrm>
          </p:grpSpPr>
          <p:sp>
            <p:nvSpPr>
              <p:cNvPr id="60" name="AutoShape 134"/>
              <p:cNvSpPr>
                <a:spLocks noChangeArrowheads="1"/>
              </p:cNvSpPr>
              <p:nvPr/>
            </p:nvSpPr>
            <p:spPr bwMode="auto">
              <a:xfrm rot="5400000">
                <a:off x="3379" y="890"/>
                <a:ext cx="726" cy="726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Line 135"/>
              <p:cNvSpPr>
                <a:spLocks noChangeShapeType="1"/>
              </p:cNvSpPr>
              <p:nvPr/>
            </p:nvSpPr>
            <p:spPr bwMode="auto">
              <a:xfrm flipH="1">
                <a:off x="2789" y="1253"/>
                <a:ext cx="59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36"/>
              <p:cNvSpPr>
                <a:spLocks noChangeShapeType="1"/>
              </p:cNvSpPr>
              <p:nvPr/>
            </p:nvSpPr>
            <p:spPr bwMode="auto">
              <a:xfrm flipH="1">
                <a:off x="4104" y="1253"/>
                <a:ext cx="318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137"/>
              <p:cNvSpPr>
                <a:spLocks noChangeArrowheads="1"/>
              </p:cNvSpPr>
              <p:nvPr/>
            </p:nvSpPr>
            <p:spPr bwMode="auto">
              <a:xfrm>
                <a:off x="3994" y="1162"/>
                <a:ext cx="181" cy="18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8" name="Text Box 138"/>
            <p:cNvSpPr txBox="1">
              <a:spLocks noChangeArrowheads="1"/>
            </p:cNvSpPr>
            <p:nvPr/>
          </p:nvSpPr>
          <p:spPr bwMode="auto">
            <a:xfrm>
              <a:off x="4468" y="1010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Ā</a:t>
              </a:r>
              <a:endParaRPr lang="en-US" sz="14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Text Box 139"/>
            <p:cNvSpPr txBox="1">
              <a:spLocks noChangeArrowheads="1"/>
            </p:cNvSpPr>
            <p:nvPr/>
          </p:nvSpPr>
          <p:spPr bwMode="auto">
            <a:xfrm>
              <a:off x="2381" y="1026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4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8335" y="223837"/>
            <a:ext cx="8953198" cy="1306880"/>
            <a:chOff x="1018335" y="223837"/>
            <a:chExt cx="8953198" cy="1306880"/>
          </a:xfrm>
        </p:grpSpPr>
        <p:sp>
          <p:nvSpPr>
            <p:cNvPr id="65" name="AutoShape 8"/>
            <p:cNvSpPr>
              <a:spLocks noChangeArrowheads="1"/>
            </p:cNvSpPr>
            <p:nvPr/>
          </p:nvSpPr>
          <p:spPr bwMode="auto">
            <a:xfrm>
              <a:off x="1898650" y="223837"/>
              <a:ext cx="8072883" cy="1306880"/>
            </a:xfrm>
            <a:prstGeom prst="chevron">
              <a:avLst>
                <a:gd name="adj" fmla="val 39600"/>
              </a:avLst>
            </a:prstGeom>
            <a:gradFill flip="none" rotWithShape="1">
              <a:gsLst>
                <a:gs pos="100000">
                  <a:srgbClr val="929200">
                    <a:alpha val="20000"/>
                  </a:srgbClr>
                </a:gs>
                <a:gs pos="50000">
                  <a:srgbClr val="FFFF00"/>
                </a:gs>
                <a:gs pos="100000">
                  <a:srgbClr val="9292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5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9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মৌলিক</a:t>
              </a:r>
              <a:r>
                <a:rPr lang="en-US" sz="5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9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লজিক</a:t>
              </a:r>
              <a:r>
                <a:rPr lang="en-US" sz="5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9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5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9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bn-BD" sz="5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4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8335" y="228159"/>
              <a:ext cx="1545534" cy="128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13534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45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42050" y="1648940"/>
            <a:ext cx="5562600" cy="7846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121789" tIns="60894" rIns="121789" bIns="60894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 সারণি</a:t>
            </a:r>
            <a:endParaRPr lang="en-US" sz="4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2050" y="2427817"/>
            <a:ext cx="5562600" cy="615420"/>
          </a:xfrm>
          <a:prstGeom prst="rect">
            <a:avLst/>
          </a:prstGeom>
          <a:solidFill>
            <a:srgbClr val="8BE6FF">
              <a:alpha val="78039"/>
            </a:srgbClr>
          </a:solidFill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 Input OR  Gate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42050" y="3043236"/>
          <a:ext cx="5562599" cy="574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8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6801">
                <a:tc gridSpan="2">
                  <a:txBody>
                    <a:bodyPr/>
                    <a:lstStyle/>
                    <a:p>
                      <a:pPr marL="0" marR="0" indent="0" algn="ctr" defTabSz="121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Input</a:t>
                      </a:r>
                    </a:p>
                    <a:p>
                      <a:pPr algn="ctr"/>
                      <a:endParaRPr lang="en-US" sz="3700" dirty="0"/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marL="0" marR="0" indent="0" algn="ctr" defTabSz="121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Output</a:t>
                      </a:r>
                    </a:p>
                    <a:p>
                      <a:pPr algn="ctr"/>
                      <a:endParaRPr lang="bn-BD" sz="3700" dirty="0"/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12647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X=A+B</a:t>
                      </a:r>
                      <a:endParaRPr lang="bn-BD" sz="37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692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793" marR="121793" marT="60897" marB="6089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438533" y="0"/>
            <a:ext cx="8766670" cy="1324737"/>
            <a:chOff x="1438533" y="0"/>
            <a:chExt cx="8766670" cy="1324737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355850" y="35172"/>
              <a:ext cx="7849353" cy="1267240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bn-BD" sz="53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53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6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9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8533" y="0"/>
              <a:ext cx="1690685" cy="132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304482" y="1595437"/>
            <a:ext cx="5760586" cy="2413575"/>
            <a:chOff x="304482" y="1595437"/>
            <a:chExt cx="5760586" cy="2413575"/>
          </a:xfrm>
        </p:grpSpPr>
        <p:pic>
          <p:nvPicPr>
            <p:cNvPr id="8" name="Picture 7" descr="or.jpg"/>
            <p:cNvPicPr>
              <a:picLocks noChangeAspect="1"/>
            </p:cNvPicPr>
            <p:nvPr/>
          </p:nvPicPr>
          <p:blipFill>
            <a:blip r:embed="rId4"/>
            <a:srcRect t="9712" b="58633"/>
            <a:stretch>
              <a:fillRect/>
            </a:stretch>
          </p:blipFill>
          <p:spPr>
            <a:xfrm>
              <a:off x="304482" y="1595437"/>
              <a:ext cx="5760586" cy="229197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17850" y="342423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66"/>
                  </a:solidFill>
                </a:rPr>
                <a:t>প্রতীক</a:t>
              </a:r>
              <a:endParaRPr lang="en-US" sz="32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450" y="4262437"/>
            <a:ext cx="5715000" cy="4623375"/>
            <a:chOff x="298450" y="4262437"/>
            <a:chExt cx="5715000" cy="4623375"/>
          </a:xfrm>
        </p:grpSpPr>
        <p:pic>
          <p:nvPicPr>
            <p:cNvPr id="12" name="Picture 11" descr="or_gat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856520" y="3704367"/>
              <a:ext cx="4598860" cy="5715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422650" y="830103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66"/>
                  </a:solidFill>
                </a:rPr>
                <a:t>বর্তনী </a:t>
              </a:r>
              <a:endParaRPr lang="en-US" sz="3200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103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195819"/>
              </p:ext>
            </p:extLst>
          </p:nvPr>
        </p:nvGraphicFramePr>
        <p:xfrm>
          <a:off x="146050" y="2890837"/>
          <a:ext cx="5105400" cy="388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8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X=A+B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3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3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73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73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41" name="Group 7"/>
          <p:cNvGrpSpPr>
            <a:grpSpLocks/>
          </p:cNvGrpSpPr>
          <p:nvPr/>
        </p:nvGrpSpPr>
        <p:grpSpPr bwMode="auto">
          <a:xfrm>
            <a:off x="5899419" y="3847404"/>
            <a:ext cx="5325284" cy="1192102"/>
            <a:chOff x="7170" y="6840"/>
            <a:chExt cx="2370" cy="540"/>
          </a:xfrm>
        </p:grpSpPr>
        <p:sp>
          <p:nvSpPr>
            <p:cNvPr id="142" name="AutoShape 8"/>
            <p:cNvSpPr>
              <a:spLocks noChangeArrowheads="1"/>
            </p:cNvSpPr>
            <p:nvPr/>
          </p:nvSpPr>
          <p:spPr bwMode="auto">
            <a:xfrm flipH="1">
              <a:off x="8100" y="6840"/>
              <a:ext cx="720" cy="540"/>
            </a:xfrm>
            <a:prstGeom prst="moon">
              <a:avLst>
                <a:gd name="adj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9"/>
            <p:cNvSpPr>
              <a:spLocks noChangeShapeType="1"/>
            </p:cNvSpPr>
            <p:nvPr/>
          </p:nvSpPr>
          <p:spPr bwMode="auto">
            <a:xfrm>
              <a:off x="7170" y="693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"/>
            <p:cNvSpPr>
              <a:spLocks noChangeShapeType="1"/>
            </p:cNvSpPr>
            <p:nvPr/>
          </p:nvSpPr>
          <p:spPr bwMode="auto">
            <a:xfrm>
              <a:off x="7173" y="727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"/>
            <p:cNvSpPr>
              <a:spLocks noChangeShapeType="1"/>
            </p:cNvSpPr>
            <p:nvPr/>
          </p:nvSpPr>
          <p:spPr bwMode="auto">
            <a:xfrm>
              <a:off x="8820" y="711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064381" y="4016025"/>
            <a:ext cx="1598950" cy="461666"/>
            <a:chOff x="1217612" y="1676400"/>
            <a:chExt cx="1600200" cy="346610"/>
          </a:xfrm>
        </p:grpSpPr>
        <p:sp>
          <p:nvSpPr>
            <p:cNvPr id="168" name="TextBox 167"/>
            <p:cNvSpPr txBox="1"/>
            <p:nvPr/>
          </p:nvSpPr>
          <p:spPr>
            <a:xfrm>
              <a:off x="1217612" y="167640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513012" y="167640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556666" y="3872779"/>
            <a:ext cx="339301" cy="1142440"/>
            <a:chOff x="5713412" y="1781805"/>
            <a:chExt cx="339566" cy="857723"/>
          </a:xfrm>
        </p:grpSpPr>
        <p:sp>
          <p:nvSpPr>
            <p:cNvPr id="180" name="TextBox 179"/>
            <p:cNvSpPr txBox="1"/>
            <p:nvPr/>
          </p:nvSpPr>
          <p:spPr>
            <a:xfrm>
              <a:off x="5713412" y="1781805"/>
              <a:ext cx="339566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713412" y="2292918"/>
              <a:ext cx="339566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716606" y="3999107"/>
            <a:ext cx="418773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356862" y="4217966"/>
            <a:ext cx="235248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97724" y="4226175"/>
            <a:ext cx="531162" cy="122982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0+0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47308" y="3856781"/>
            <a:ext cx="339301" cy="1142440"/>
            <a:chOff x="5713412" y="1781805"/>
            <a:chExt cx="339566" cy="857723"/>
          </a:xfrm>
        </p:grpSpPr>
        <p:sp>
          <p:nvSpPr>
            <p:cNvPr id="25" name="TextBox 24"/>
            <p:cNvSpPr txBox="1"/>
            <p:nvPr/>
          </p:nvSpPr>
          <p:spPr>
            <a:xfrm>
              <a:off x="5713412" y="1781805"/>
              <a:ext cx="339566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3412" y="2292918"/>
              <a:ext cx="339566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97724" y="4228924"/>
            <a:ext cx="531162" cy="122982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63689" y="4193718"/>
            <a:ext cx="235248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84553" y="6683074"/>
            <a:ext cx="304562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16606" y="4684907"/>
            <a:ext cx="418773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381" y="4658394"/>
            <a:ext cx="1598950" cy="495497"/>
            <a:chOff x="1065212" y="3160236"/>
            <a:chExt cx="1600201" cy="372010"/>
          </a:xfrm>
        </p:grpSpPr>
        <p:sp>
          <p:nvSpPr>
            <p:cNvPr id="33" name="TextBox 32"/>
            <p:cNvSpPr txBox="1"/>
            <p:nvPr/>
          </p:nvSpPr>
          <p:spPr>
            <a:xfrm>
              <a:off x="1065212" y="3160236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0613" y="3185636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47308" y="3879609"/>
            <a:ext cx="304562" cy="1097430"/>
            <a:chOff x="5453459" y="4536749"/>
            <a:chExt cx="304800" cy="823930"/>
          </a:xfrm>
        </p:grpSpPr>
        <p:sp>
          <p:nvSpPr>
            <p:cNvPr id="3" name="TextBox 2"/>
            <p:cNvSpPr txBox="1"/>
            <p:nvPr/>
          </p:nvSpPr>
          <p:spPr>
            <a:xfrm>
              <a:off x="5453459" y="5014069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3459" y="4536749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16606" y="5423969"/>
            <a:ext cx="304562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4381" y="5405437"/>
            <a:ext cx="1598949" cy="480201"/>
            <a:chOff x="1065213" y="3516930"/>
            <a:chExt cx="1600199" cy="360526"/>
          </a:xfrm>
        </p:grpSpPr>
        <p:sp>
          <p:nvSpPr>
            <p:cNvPr id="39" name="TextBox 38"/>
            <p:cNvSpPr txBox="1"/>
            <p:nvPr/>
          </p:nvSpPr>
          <p:spPr>
            <a:xfrm>
              <a:off x="1065213" y="351693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0612" y="3530846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78869" y="4226175"/>
            <a:ext cx="533445" cy="122982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1+0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63690" y="4235401"/>
            <a:ext cx="304562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5189" y="6132707"/>
            <a:ext cx="1622749" cy="489262"/>
            <a:chOff x="1041395" y="3879459"/>
            <a:chExt cx="1624018" cy="367329"/>
          </a:xfrm>
        </p:grpSpPr>
        <p:sp>
          <p:nvSpPr>
            <p:cNvPr id="8" name="TextBox 7"/>
            <p:cNvSpPr txBox="1"/>
            <p:nvPr/>
          </p:nvSpPr>
          <p:spPr>
            <a:xfrm>
              <a:off x="1041395" y="3900178"/>
              <a:ext cx="352433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12980" y="3879459"/>
              <a:ext cx="352433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96699" y="6132707"/>
            <a:ext cx="352158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16031" y="4217966"/>
            <a:ext cx="352158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97724" y="4252317"/>
            <a:ext cx="531162" cy="122982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1+1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58488" y="3819873"/>
            <a:ext cx="378881" cy="1217615"/>
            <a:chOff x="5900578" y="2857320"/>
            <a:chExt cx="379177" cy="914163"/>
          </a:xfrm>
        </p:grpSpPr>
        <p:sp>
          <p:nvSpPr>
            <p:cNvPr id="51" name="TextBox 50"/>
            <p:cNvSpPr txBox="1"/>
            <p:nvPr/>
          </p:nvSpPr>
          <p:spPr>
            <a:xfrm>
              <a:off x="5900578" y="2857320"/>
              <a:ext cx="379177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00578" y="3424873"/>
              <a:ext cx="379177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327650" y="38052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7650" y="44910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10585450" y="4795837"/>
            <a:ext cx="159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X=A+B</a:t>
            </a:r>
            <a:endParaRPr lang="en-US" sz="32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776179" y="223837"/>
            <a:ext cx="11019569" cy="1175646"/>
            <a:chOff x="776179" y="223837"/>
            <a:chExt cx="11019569" cy="1175646"/>
          </a:xfrm>
        </p:grpSpPr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>
              <a:off x="1593850" y="223837"/>
              <a:ext cx="10201898" cy="1175646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40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সত্যক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সারনী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লজিক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সার্কিট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3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6179" y="223837"/>
              <a:ext cx="1295311" cy="117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0314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20482 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65896E-6 L 0.06576 2.658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0.00093 L 0.12552 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20781 0.00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625 -0.0009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3.33333E-6 L 0.11823 -0.000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1654 0.001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0162 L 0.04648 -0.0032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093 L 0.10625 -0.0025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7 L 0.21927 0.003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347 L 0.05951 -0.0069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092 L 0.10508 0.0011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3" grpId="1"/>
      <p:bldP spid="183" grpId="2"/>
      <p:bldP spid="32" grpId="0"/>
      <p:bldP spid="32" grpId="1"/>
      <p:bldP spid="32" grpId="2"/>
      <p:bldP spid="27" grpId="0"/>
      <p:bldP spid="27" grpId="1"/>
      <p:bldP spid="27" grpId="2"/>
      <p:bldP spid="28" grpId="0"/>
      <p:bldP spid="28" grpId="1"/>
      <p:bldP spid="28" grpId="2"/>
      <p:bldP spid="35" grpId="0"/>
      <p:bldP spid="38" grpId="0"/>
      <p:bldP spid="7" grpId="0"/>
      <p:bldP spid="7" grpId="1"/>
      <p:bldP spid="7" grpId="2"/>
      <p:bldP spid="44" grpId="0"/>
      <p:bldP spid="44" grpId="1"/>
      <p:bldP spid="44" grpId="2"/>
      <p:bldP spid="47" grpId="0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2334366" y="3653790"/>
            <a:ext cx="3450802" cy="1725401"/>
            <a:chOff x="864" y="1488"/>
            <a:chExt cx="1632" cy="816"/>
          </a:xfrm>
        </p:grpSpPr>
        <p:sp>
          <p:nvSpPr>
            <p:cNvPr id="90" name="Line 56"/>
            <p:cNvSpPr>
              <a:spLocks noChangeShapeType="1"/>
            </p:cNvSpPr>
            <p:nvPr/>
          </p:nvSpPr>
          <p:spPr bwMode="auto">
            <a:xfrm>
              <a:off x="912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57"/>
            <p:cNvSpPr>
              <a:spLocks noChangeShapeType="1"/>
            </p:cNvSpPr>
            <p:nvPr/>
          </p:nvSpPr>
          <p:spPr bwMode="auto">
            <a:xfrm>
              <a:off x="196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Text Box 58"/>
            <p:cNvSpPr txBox="1">
              <a:spLocks noChangeArrowheads="1"/>
            </p:cNvSpPr>
            <p:nvPr/>
          </p:nvSpPr>
          <p:spPr bwMode="auto">
            <a:xfrm>
              <a:off x="864" y="1776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Input A</a:t>
              </a:r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1968" y="1872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Output X</a:t>
              </a:r>
            </a:p>
          </p:txBody>
        </p:sp>
        <p:grpSp>
          <p:nvGrpSpPr>
            <p:cNvPr id="4" name="Group 132"/>
            <p:cNvGrpSpPr>
              <a:grpSpLocks/>
            </p:cNvGrpSpPr>
            <p:nvPr/>
          </p:nvGrpSpPr>
          <p:grpSpPr bwMode="auto">
            <a:xfrm>
              <a:off x="1392" y="1920"/>
              <a:ext cx="672" cy="384"/>
              <a:chOff x="3264" y="1824"/>
              <a:chExt cx="672" cy="384"/>
            </a:xfrm>
          </p:grpSpPr>
          <p:sp>
            <p:nvSpPr>
              <p:cNvPr id="98" name="Line 119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131"/>
              <p:cNvGrpSpPr>
                <a:grpSpLocks/>
              </p:cNvGrpSpPr>
              <p:nvPr/>
            </p:nvGrpSpPr>
            <p:grpSpPr bwMode="auto">
              <a:xfrm>
                <a:off x="3408" y="1824"/>
                <a:ext cx="426" cy="384"/>
                <a:chOff x="3408" y="1824"/>
                <a:chExt cx="426" cy="384"/>
              </a:xfrm>
            </p:grpSpPr>
            <p:sp>
              <p:nvSpPr>
                <p:cNvPr id="102" name="Freeform 130"/>
                <p:cNvSpPr>
                  <a:spLocks/>
                </p:cNvSpPr>
                <p:nvPr/>
              </p:nvSpPr>
              <p:spPr bwMode="auto">
                <a:xfrm>
                  <a:off x="3418" y="1824"/>
                  <a:ext cx="416" cy="382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56" y="16"/>
                    </a:cxn>
                    <a:cxn ang="0">
                      <a:pos x="292" y="56"/>
                    </a:cxn>
                    <a:cxn ang="0">
                      <a:pos x="298" y="60"/>
                    </a:cxn>
                    <a:cxn ang="0">
                      <a:pos x="304" y="62"/>
                    </a:cxn>
                    <a:cxn ang="0">
                      <a:pos x="316" y="70"/>
                    </a:cxn>
                    <a:cxn ang="0">
                      <a:pos x="342" y="92"/>
                    </a:cxn>
                    <a:cxn ang="0">
                      <a:pos x="374" y="116"/>
                    </a:cxn>
                    <a:cxn ang="0">
                      <a:pos x="390" y="140"/>
                    </a:cxn>
                    <a:cxn ang="0">
                      <a:pos x="416" y="194"/>
                    </a:cxn>
                    <a:cxn ang="0">
                      <a:pos x="400" y="228"/>
                    </a:cxn>
                    <a:cxn ang="0">
                      <a:pos x="384" y="250"/>
                    </a:cxn>
                    <a:cxn ang="0">
                      <a:pos x="360" y="284"/>
                    </a:cxn>
                    <a:cxn ang="0">
                      <a:pos x="338" y="298"/>
                    </a:cxn>
                    <a:cxn ang="0">
                      <a:pos x="320" y="310"/>
                    </a:cxn>
                    <a:cxn ang="0">
                      <a:pos x="272" y="336"/>
                    </a:cxn>
                    <a:cxn ang="0">
                      <a:pos x="126" y="376"/>
                    </a:cxn>
                    <a:cxn ang="0">
                      <a:pos x="8" y="382"/>
                    </a:cxn>
                    <a:cxn ang="0">
                      <a:pos x="2" y="380"/>
                    </a:cxn>
                    <a:cxn ang="0">
                      <a:pos x="40" y="368"/>
                    </a:cxn>
                    <a:cxn ang="0">
                      <a:pos x="88" y="338"/>
                    </a:cxn>
                    <a:cxn ang="0">
                      <a:pos x="110" y="296"/>
                    </a:cxn>
                    <a:cxn ang="0">
                      <a:pos x="130" y="226"/>
                    </a:cxn>
                    <a:cxn ang="0">
                      <a:pos x="96" y="58"/>
                    </a:cxn>
                    <a:cxn ang="0">
                      <a:pos x="72" y="3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16" h="382">
                      <a:moveTo>
                        <a:pt x="18" y="0"/>
                      </a:moveTo>
                      <a:cubicBezTo>
                        <a:pt x="64" y="4"/>
                        <a:pt x="110" y="6"/>
                        <a:pt x="156" y="16"/>
                      </a:cubicBezTo>
                      <a:cubicBezTo>
                        <a:pt x="202" y="26"/>
                        <a:pt x="246" y="45"/>
                        <a:pt x="292" y="56"/>
                      </a:cubicBezTo>
                      <a:cubicBezTo>
                        <a:pt x="294" y="57"/>
                        <a:pt x="296" y="59"/>
                        <a:pt x="298" y="60"/>
                      </a:cubicBezTo>
                      <a:cubicBezTo>
                        <a:pt x="300" y="61"/>
                        <a:pt x="302" y="61"/>
                        <a:pt x="304" y="62"/>
                      </a:cubicBezTo>
                      <a:cubicBezTo>
                        <a:pt x="308" y="64"/>
                        <a:pt x="316" y="70"/>
                        <a:pt x="316" y="70"/>
                      </a:cubicBezTo>
                      <a:cubicBezTo>
                        <a:pt x="321" y="77"/>
                        <a:pt x="334" y="89"/>
                        <a:pt x="342" y="92"/>
                      </a:cubicBezTo>
                      <a:cubicBezTo>
                        <a:pt x="348" y="101"/>
                        <a:pt x="364" y="109"/>
                        <a:pt x="374" y="116"/>
                      </a:cubicBezTo>
                      <a:cubicBezTo>
                        <a:pt x="377" y="126"/>
                        <a:pt x="383" y="133"/>
                        <a:pt x="390" y="140"/>
                      </a:cubicBezTo>
                      <a:cubicBezTo>
                        <a:pt x="396" y="159"/>
                        <a:pt x="410" y="175"/>
                        <a:pt x="416" y="194"/>
                      </a:cubicBezTo>
                      <a:cubicBezTo>
                        <a:pt x="412" y="206"/>
                        <a:pt x="411" y="221"/>
                        <a:pt x="400" y="228"/>
                      </a:cubicBezTo>
                      <a:cubicBezTo>
                        <a:pt x="397" y="238"/>
                        <a:pt x="392" y="244"/>
                        <a:pt x="384" y="250"/>
                      </a:cubicBezTo>
                      <a:cubicBezTo>
                        <a:pt x="380" y="263"/>
                        <a:pt x="372" y="276"/>
                        <a:pt x="360" y="284"/>
                      </a:cubicBezTo>
                      <a:cubicBezTo>
                        <a:pt x="354" y="292"/>
                        <a:pt x="347" y="293"/>
                        <a:pt x="338" y="298"/>
                      </a:cubicBezTo>
                      <a:cubicBezTo>
                        <a:pt x="332" y="302"/>
                        <a:pt x="320" y="310"/>
                        <a:pt x="320" y="310"/>
                      </a:cubicBezTo>
                      <a:cubicBezTo>
                        <a:pt x="308" y="327"/>
                        <a:pt x="288" y="326"/>
                        <a:pt x="272" y="336"/>
                      </a:cubicBezTo>
                      <a:cubicBezTo>
                        <a:pt x="236" y="360"/>
                        <a:pt x="168" y="369"/>
                        <a:pt x="126" y="376"/>
                      </a:cubicBezTo>
                      <a:cubicBezTo>
                        <a:pt x="89" y="373"/>
                        <a:pt x="45" y="381"/>
                        <a:pt x="8" y="382"/>
                      </a:cubicBezTo>
                      <a:cubicBezTo>
                        <a:pt x="6" y="381"/>
                        <a:pt x="1" y="381"/>
                        <a:pt x="2" y="380"/>
                      </a:cubicBezTo>
                      <a:cubicBezTo>
                        <a:pt x="7" y="375"/>
                        <a:pt x="33" y="370"/>
                        <a:pt x="40" y="368"/>
                      </a:cubicBezTo>
                      <a:cubicBezTo>
                        <a:pt x="61" y="361"/>
                        <a:pt x="70" y="350"/>
                        <a:pt x="88" y="338"/>
                      </a:cubicBezTo>
                      <a:cubicBezTo>
                        <a:pt x="93" y="323"/>
                        <a:pt x="104" y="310"/>
                        <a:pt x="110" y="296"/>
                      </a:cubicBezTo>
                      <a:cubicBezTo>
                        <a:pt x="120" y="274"/>
                        <a:pt x="127" y="251"/>
                        <a:pt x="130" y="226"/>
                      </a:cubicBezTo>
                      <a:cubicBezTo>
                        <a:pt x="127" y="180"/>
                        <a:pt x="134" y="96"/>
                        <a:pt x="96" y="58"/>
                      </a:cubicBezTo>
                      <a:cubicBezTo>
                        <a:pt x="93" y="48"/>
                        <a:pt x="81" y="38"/>
                        <a:pt x="72" y="32"/>
                      </a:cubicBezTo>
                      <a:cubicBezTo>
                        <a:pt x="61" y="16"/>
                        <a:pt x="18" y="4"/>
                        <a:pt x="0" y="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" name="Group 123"/>
                <p:cNvGrpSpPr>
                  <a:grpSpLocks/>
                </p:cNvGrpSpPr>
                <p:nvPr/>
              </p:nvGrpSpPr>
              <p:grpSpPr bwMode="auto">
                <a:xfrm>
                  <a:off x="3408" y="1824"/>
                  <a:ext cx="426" cy="384"/>
                  <a:chOff x="3408" y="1824"/>
                  <a:chExt cx="426" cy="384"/>
                </a:xfrm>
              </p:grpSpPr>
              <p:sp>
                <p:nvSpPr>
                  <p:cNvPr id="104" name="Freeform 113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144" cy="38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2" y="8"/>
                      </a:cxn>
                      <a:cxn ang="0">
                        <a:pos x="82" y="32"/>
                      </a:cxn>
                      <a:cxn ang="0">
                        <a:pos x="130" y="92"/>
                      </a:cxn>
                      <a:cxn ang="0">
                        <a:pos x="144" y="206"/>
                      </a:cxn>
                      <a:cxn ang="0">
                        <a:pos x="122" y="284"/>
                      </a:cxn>
                      <a:cxn ang="0">
                        <a:pos x="74" y="344"/>
                      </a:cxn>
                      <a:cxn ang="0">
                        <a:pos x="12" y="368"/>
                      </a:cxn>
                      <a:cxn ang="0">
                        <a:pos x="0" y="366"/>
                      </a:cxn>
                    </a:cxnLst>
                    <a:rect l="0" t="0" r="r" b="b"/>
                    <a:pathLst>
                      <a:path w="145" h="372">
                        <a:moveTo>
                          <a:pt x="6" y="0"/>
                        </a:moveTo>
                        <a:lnTo>
                          <a:pt x="42" y="8"/>
                        </a:lnTo>
                        <a:cubicBezTo>
                          <a:pt x="55" y="13"/>
                          <a:pt x="67" y="18"/>
                          <a:pt x="82" y="32"/>
                        </a:cubicBezTo>
                        <a:cubicBezTo>
                          <a:pt x="97" y="46"/>
                          <a:pt x="120" y="63"/>
                          <a:pt x="130" y="92"/>
                        </a:cubicBezTo>
                        <a:cubicBezTo>
                          <a:pt x="140" y="121"/>
                          <a:pt x="145" y="174"/>
                          <a:pt x="144" y="206"/>
                        </a:cubicBezTo>
                        <a:cubicBezTo>
                          <a:pt x="143" y="238"/>
                          <a:pt x="134" y="261"/>
                          <a:pt x="122" y="284"/>
                        </a:cubicBezTo>
                        <a:cubicBezTo>
                          <a:pt x="110" y="307"/>
                          <a:pt x="92" y="330"/>
                          <a:pt x="74" y="344"/>
                        </a:cubicBezTo>
                        <a:cubicBezTo>
                          <a:pt x="56" y="358"/>
                          <a:pt x="24" y="364"/>
                          <a:pt x="12" y="368"/>
                        </a:cubicBezTo>
                        <a:cubicBezTo>
                          <a:pt x="0" y="372"/>
                          <a:pt x="2" y="366"/>
                          <a:pt x="0" y="36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18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21"/>
                  <p:cNvSpPr>
                    <a:spLocks/>
                  </p:cNvSpPr>
                  <p:nvPr/>
                </p:nvSpPr>
                <p:spPr bwMode="auto">
                  <a:xfrm flipV="1">
                    <a:off x="3408" y="2016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" name="Line 122"/>
              <p:cNvSpPr>
                <a:spLocks noChangeShapeType="1"/>
              </p:cNvSpPr>
              <p:nvPr/>
            </p:nvSpPr>
            <p:spPr bwMode="auto">
              <a:xfrm flipH="1">
                <a:off x="3264" y="1920"/>
                <a:ext cx="2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" name="Line 124"/>
              <p:cNvSpPr>
                <a:spLocks noChangeShapeType="1"/>
              </p:cNvSpPr>
              <p:nvPr/>
            </p:nvSpPr>
            <p:spPr bwMode="auto">
              <a:xfrm flipH="1">
                <a:off x="3264" y="2112"/>
                <a:ext cx="2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5" name="Line 134"/>
            <p:cNvSpPr>
              <a:spLocks noChangeShapeType="1"/>
            </p:cNvSpPr>
            <p:nvPr/>
          </p:nvSpPr>
          <p:spPr bwMode="auto">
            <a:xfrm>
              <a:off x="912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Text Box 135"/>
            <p:cNvSpPr txBox="1">
              <a:spLocks noChangeArrowheads="1"/>
            </p:cNvSpPr>
            <p:nvPr/>
          </p:nvSpPr>
          <p:spPr bwMode="auto">
            <a:xfrm>
              <a:off x="864" y="2016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Input B</a:t>
              </a:r>
            </a:p>
          </p:txBody>
        </p:sp>
        <p:sp>
          <p:nvSpPr>
            <p:cNvPr id="97" name="Text Box 136"/>
            <p:cNvSpPr txBox="1">
              <a:spLocks noChangeArrowheads="1"/>
            </p:cNvSpPr>
            <p:nvPr/>
          </p:nvSpPr>
          <p:spPr bwMode="auto">
            <a:xfrm>
              <a:off x="1488" y="1488"/>
              <a:ext cx="52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b="1" dirty="0"/>
                <a:t>OR</a:t>
              </a:r>
            </a:p>
          </p:txBody>
        </p:sp>
      </p:grpSp>
      <p:grpSp>
        <p:nvGrpSpPr>
          <p:cNvPr id="7" name="Group 295"/>
          <p:cNvGrpSpPr>
            <a:grpSpLocks/>
          </p:cNvGrpSpPr>
          <p:nvPr/>
        </p:nvGrpSpPr>
        <p:grpSpPr bwMode="auto">
          <a:xfrm>
            <a:off x="608965" y="2841837"/>
            <a:ext cx="7307580" cy="4262755"/>
            <a:chOff x="432" y="1680"/>
            <a:chExt cx="3456" cy="2016"/>
          </a:xfrm>
        </p:grpSpPr>
        <p:grpSp>
          <p:nvGrpSpPr>
            <p:cNvPr id="8" name="Group 294"/>
            <p:cNvGrpSpPr>
              <a:grpSpLocks/>
            </p:cNvGrpSpPr>
            <p:nvPr/>
          </p:nvGrpSpPr>
          <p:grpSpPr bwMode="auto">
            <a:xfrm>
              <a:off x="432" y="1680"/>
              <a:ext cx="3456" cy="2016"/>
              <a:chOff x="432" y="1680"/>
              <a:chExt cx="3456" cy="2016"/>
            </a:xfrm>
          </p:grpSpPr>
          <p:sp>
            <p:nvSpPr>
              <p:cNvPr id="110" name="Line 181"/>
              <p:cNvSpPr>
                <a:spLocks noChangeShapeType="1"/>
              </p:cNvSpPr>
              <p:nvPr/>
            </p:nvSpPr>
            <p:spPr bwMode="auto">
              <a:xfrm flipV="1">
                <a:off x="576" y="17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" name="Line 182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" name="Line 183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" name="Line 184"/>
              <p:cNvSpPr>
                <a:spLocks noChangeShapeType="1"/>
              </p:cNvSpPr>
              <p:nvPr/>
            </p:nvSpPr>
            <p:spPr bwMode="auto">
              <a:xfrm>
                <a:off x="480" y="25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4" name="Line 185"/>
              <p:cNvSpPr>
                <a:spLocks noChangeShapeType="1"/>
              </p:cNvSpPr>
              <p:nvPr/>
            </p:nvSpPr>
            <p:spPr bwMode="auto">
              <a:xfrm>
                <a:off x="52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" name="Text Box 186"/>
              <p:cNvSpPr txBox="1">
                <a:spLocks noChangeArrowheads="1"/>
              </p:cNvSpPr>
              <p:nvPr/>
            </p:nvSpPr>
            <p:spPr bwMode="auto">
              <a:xfrm>
                <a:off x="576" y="1680"/>
                <a:ext cx="2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5v</a:t>
                </a:r>
              </a:p>
            </p:txBody>
          </p:sp>
          <p:sp>
            <p:nvSpPr>
              <p:cNvPr id="116" name="Line 187"/>
              <p:cNvSpPr>
                <a:spLocks noChangeShapeType="1"/>
              </p:cNvSpPr>
              <p:nvPr/>
            </p:nvSpPr>
            <p:spPr bwMode="auto">
              <a:xfrm flipV="1">
                <a:off x="720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" name="Line 190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" name="Line 191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9" name="Line 192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" name="Line 193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" name="Line 194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2" name="Line 195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" name="Line 196"/>
              <p:cNvSpPr>
                <a:spLocks noChangeShapeType="1"/>
              </p:cNvSpPr>
              <p:nvPr/>
            </p:nvSpPr>
            <p:spPr bwMode="auto">
              <a:xfrm flipV="1">
                <a:off x="2160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Text Box 197"/>
              <p:cNvSpPr txBox="1">
                <a:spLocks noChangeArrowheads="1"/>
              </p:cNvSpPr>
              <p:nvPr/>
            </p:nvSpPr>
            <p:spPr bwMode="auto">
              <a:xfrm>
                <a:off x="2160" y="2208"/>
                <a:ext cx="2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chemeClr val="tx2"/>
                    </a:solidFill>
                  </a:rPr>
                  <a:t>5v</a:t>
                </a:r>
              </a:p>
            </p:txBody>
          </p:sp>
          <p:sp>
            <p:nvSpPr>
              <p:cNvPr id="125" name="Line 198"/>
              <p:cNvSpPr>
                <a:spLocks noChangeShapeType="1"/>
              </p:cNvSpPr>
              <p:nvPr/>
            </p:nvSpPr>
            <p:spPr bwMode="auto">
              <a:xfrm>
                <a:off x="2208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6" name="Line 199"/>
              <p:cNvSpPr>
                <a:spLocks noChangeShapeType="1"/>
              </p:cNvSpPr>
              <p:nvPr/>
            </p:nvSpPr>
            <p:spPr bwMode="auto">
              <a:xfrm>
                <a:off x="2064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" name="Line 200"/>
              <p:cNvSpPr>
                <a:spLocks noChangeShapeType="1"/>
              </p:cNvSpPr>
              <p:nvPr/>
            </p:nvSpPr>
            <p:spPr bwMode="auto">
              <a:xfrm>
                <a:off x="2112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8" name="Line 201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" name="Freeform 202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0" name="Line 204"/>
              <p:cNvSpPr>
                <a:spLocks noChangeShapeType="1"/>
              </p:cNvSpPr>
              <p:nvPr/>
            </p:nvSpPr>
            <p:spPr bwMode="auto">
              <a:xfrm flipV="1">
                <a:off x="57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" name="Line 205"/>
              <p:cNvSpPr>
                <a:spLocks noChangeShapeType="1"/>
              </p:cNvSpPr>
              <p:nvPr/>
            </p:nvSpPr>
            <p:spPr bwMode="auto">
              <a:xfrm>
                <a:off x="576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" name="Line 206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" name="Line 20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4" name="Line 208"/>
              <p:cNvSpPr>
                <a:spLocks noChangeShapeType="1"/>
              </p:cNvSpPr>
              <p:nvPr/>
            </p:nvSpPr>
            <p:spPr bwMode="auto">
              <a:xfrm>
                <a:off x="528" y="36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" name="Text Box 209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2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5v</a:t>
                </a:r>
              </a:p>
            </p:txBody>
          </p:sp>
          <p:sp>
            <p:nvSpPr>
              <p:cNvPr id="136" name="Line 210"/>
              <p:cNvSpPr>
                <a:spLocks noChangeShapeType="1"/>
              </p:cNvSpPr>
              <p:nvPr/>
            </p:nvSpPr>
            <p:spPr bwMode="auto">
              <a:xfrm flipV="1">
                <a:off x="720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7" name="Line 211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" name="Line 21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" name="Line 213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0" name="Line 214"/>
              <p:cNvSpPr>
                <a:spLocks noChangeShapeType="1"/>
              </p:cNvSpPr>
              <p:nvPr/>
            </p:nvSpPr>
            <p:spPr bwMode="auto">
              <a:xfrm flipV="1">
                <a:off x="1296" y="27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9" name="Line 189"/>
            <p:cNvSpPr>
              <a:spLocks noChangeShapeType="1"/>
            </p:cNvSpPr>
            <p:nvPr/>
          </p:nvSpPr>
          <p:spPr bwMode="auto">
            <a:xfrm flipH="1">
              <a:off x="2736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332"/>
          <p:cNvGrpSpPr>
            <a:grpSpLocks/>
          </p:cNvGrpSpPr>
          <p:nvPr/>
        </p:nvGrpSpPr>
        <p:grpSpPr bwMode="auto">
          <a:xfrm>
            <a:off x="811954" y="3856777"/>
            <a:ext cx="10555393" cy="2719198"/>
            <a:chOff x="528" y="2160"/>
            <a:chExt cx="4992" cy="1286"/>
          </a:xfrm>
        </p:grpSpPr>
        <p:grpSp>
          <p:nvGrpSpPr>
            <p:cNvPr id="10" name="Group 333"/>
            <p:cNvGrpSpPr>
              <a:grpSpLocks/>
            </p:cNvGrpSpPr>
            <p:nvPr/>
          </p:nvGrpSpPr>
          <p:grpSpPr bwMode="auto">
            <a:xfrm>
              <a:off x="528" y="2160"/>
              <a:ext cx="3888" cy="1286"/>
              <a:chOff x="528" y="2160"/>
              <a:chExt cx="3888" cy="1286"/>
            </a:xfrm>
          </p:grpSpPr>
          <p:sp>
            <p:nvSpPr>
              <p:cNvPr id="144" name="Line 334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5" name="Text Box 335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146" name="Freeform 336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7" name="Text Box 337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148" name="Line 338"/>
              <p:cNvSpPr>
                <a:spLocks noChangeShapeType="1"/>
              </p:cNvSpPr>
              <p:nvPr/>
            </p:nvSpPr>
            <p:spPr bwMode="auto">
              <a:xfrm flipH="1">
                <a:off x="528" y="3216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9" name="Text Box 339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</p:grpSp>
        <p:sp>
          <p:nvSpPr>
            <p:cNvPr id="143" name="Rectangle 340"/>
            <p:cNvSpPr>
              <a:spLocks noChangeArrowheads="1"/>
            </p:cNvSpPr>
            <p:nvPr/>
          </p:nvSpPr>
          <p:spPr bwMode="auto">
            <a:xfrm>
              <a:off x="4416" y="2496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41"/>
          <p:cNvGrpSpPr>
            <a:grpSpLocks/>
          </p:cNvGrpSpPr>
          <p:nvPr/>
        </p:nvGrpSpPr>
        <p:grpSpPr bwMode="auto">
          <a:xfrm>
            <a:off x="811954" y="3856778"/>
            <a:ext cx="10555393" cy="2719198"/>
            <a:chOff x="576" y="1008"/>
            <a:chExt cx="4992" cy="1286"/>
          </a:xfrm>
        </p:grpSpPr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576" y="1008"/>
              <a:ext cx="3888" cy="1286"/>
              <a:chOff x="576" y="1008"/>
              <a:chExt cx="3888" cy="1286"/>
            </a:xfrm>
          </p:grpSpPr>
          <p:sp>
            <p:nvSpPr>
              <p:cNvPr id="153" name="Line 343"/>
              <p:cNvSpPr>
                <a:spLocks noChangeShapeType="1"/>
              </p:cNvSpPr>
              <p:nvPr/>
            </p:nvSpPr>
            <p:spPr bwMode="auto">
              <a:xfrm flipH="1">
                <a:off x="576" y="100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4" name="Text Box 344"/>
              <p:cNvSpPr txBox="1">
                <a:spLocks noChangeArrowheads="1"/>
              </p:cNvSpPr>
              <p:nvPr/>
            </p:nvSpPr>
            <p:spPr bwMode="auto">
              <a:xfrm>
                <a:off x="864" y="1056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155" name="Freeform 345"/>
              <p:cNvSpPr>
                <a:spLocks/>
              </p:cNvSpPr>
              <p:nvPr/>
            </p:nvSpPr>
            <p:spPr bwMode="auto">
              <a:xfrm>
                <a:off x="3456" y="144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6" name="Text Box 346"/>
              <p:cNvSpPr txBox="1">
                <a:spLocks noChangeArrowheads="1"/>
              </p:cNvSpPr>
              <p:nvPr/>
            </p:nvSpPr>
            <p:spPr bwMode="auto">
              <a:xfrm>
                <a:off x="3600" y="1248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900" dirty="0"/>
                  <a:t> </a:t>
                </a:r>
              </a:p>
            </p:txBody>
          </p:sp>
          <p:sp>
            <p:nvSpPr>
              <p:cNvPr id="157" name="Line 347"/>
              <p:cNvSpPr>
                <a:spLocks noChangeShapeType="1"/>
              </p:cNvSpPr>
              <p:nvPr/>
            </p:nvSpPr>
            <p:spPr bwMode="auto">
              <a:xfrm flipH="1" flipV="1">
                <a:off x="576" y="1968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" name="Text Box 348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</p:grpSp>
        <p:sp>
          <p:nvSpPr>
            <p:cNvPr id="152" name="Rectangle 349"/>
            <p:cNvSpPr>
              <a:spLocks noChangeArrowheads="1"/>
            </p:cNvSpPr>
            <p:nvPr/>
          </p:nvSpPr>
          <p:spPr bwMode="auto">
            <a:xfrm>
              <a:off x="4464" y="1488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50"/>
          <p:cNvGrpSpPr>
            <a:grpSpLocks/>
          </p:cNvGrpSpPr>
          <p:nvPr/>
        </p:nvGrpSpPr>
        <p:grpSpPr bwMode="auto">
          <a:xfrm>
            <a:off x="811954" y="3653789"/>
            <a:ext cx="10555393" cy="2922186"/>
            <a:chOff x="576" y="2352"/>
            <a:chExt cx="4992" cy="1382"/>
          </a:xfrm>
        </p:grpSpPr>
        <p:grpSp>
          <p:nvGrpSpPr>
            <p:cNvPr id="14" name="Group 351"/>
            <p:cNvGrpSpPr>
              <a:grpSpLocks/>
            </p:cNvGrpSpPr>
            <p:nvPr/>
          </p:nvGrpSpPr>
          <p:grpSpPr bwMode="auto">
            <a:xfrm>
              <a:off x="576" y="2352"/>
              <a:ext cx="3888" cy="1382"/>
              <a:chOff x="576" y="2352"/>
              <a:chExt cx="3888" cy="1382"/>
            </a:xfrm>
          </p:grpSpPr>
          <p:sp>
            <p:nvSpPr>
              <p:cNvPr id="162" name="Line 352"/>
              <p:cNvSpPr>
                <a:spLocks noChangeShapeType="1"/>
              </p:cNvSpPr>
              <p:nvPr/>
            </p:nvSpPr>
            <p:spPr bwMode="auto">
              <a:xfrm flipH="1" flipV="1">
                <a:off x="57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" name="Text Box 353"/>
              <p:cNvSpPr txBox="1">
                <a:spLocks noChangeArrowheads="1"/>
              </p:cNvSpPr>
              <p:nvPr/>
            </p:nvSpPr>
            <p:spPr bwMode="auto">
              <a:xfrm>
                <a:off x="864" y="2496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64" name="Freeform 354"/>
              <p:cNvSpPr>
                <a:spLocks/>
              </p:cNvSpPr>
              <p:nvPr/>
            </p:nvSpPr>
            <p:spPr bwMode="auto">
              <a:xfrm>
                <a:off x="3456" y="288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" name="Text Box 355"/>
              <p:cNvSpPr txBox="1">
                <a:spLocks noChangeArrowheads="1"/>
              </p:cNvSpPr>
              <p:nvPr/>
            </p:nvSpPr>
            <p:spPr bwMode="auto">
              <a:xfrm>
                <a:off x="3600" y="2688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900" dirty="0"/>
                  <a:t> </a:t>
                </a:r>
              </a:p>
            </p:txBody>
          </p:sp>
          <p:sp>
            <p:nvSpPr>
              <p:cNvPr id="166" name="Line 356"/>
              <p:cNvSpPr>
                <a:spLocks noChangeShapeType="1"/>
              </p:cNvSpPr>
              <p:nvPr/>
            </p:nvSpPr>
            <p:spPr bwMode="auto">
              <a:xfrm flipH="1">
                <a:off x="576" y="3504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" name="Text Box 357"/>
              <p:cNvSpPr txBox="1">
                <a:spLocks noChangeArrowheads="1"/>
              </p:cNvSpPr>
              <p:nvPr/>
            </p:nvSpPr>
            <p:spPr bwMode="auto">
              <a:xfrm>
                <a:off x="864" y="3552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</p:grpSp>
        <p:sp>
          <p:nvSpPr>
            <p:cNvPr id="161" name="Rectangle 358"/>
            <p:cNvSpPr>
              <a:spLocks noChangeArrowheads="1"/>
            </p:cNvSpPr>
            <p:nvPr/>
          </p:nvSpPr>
          <p:spPr bwMode="auto">
            <a:xfrm>
              <a:off x="4464" y="3120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59"/>
          <p:cNvGrpSpPr>
            <a:grpSpLocks/>
          </p:cNvGrpSpPr>
          <p:nvPr/>
        </p:nvGrpSpPr>
        <p:grpSpPr bwMode="auto">
          <a:xfrm>
            <a:off x="811954" y="3653790"/>
            <a:ext cx="10555393" cy="2922186"/>
            <a:chOff x="384" y="240"/>
            <a:chExt cx="4992" cy="1382"/>
          </a:xfrm>
        </p:grpSpPr>
        <p:grpSp>
          <p:nvGrpSpPr>
            <p:cNvPr id="16" name="Group 360"/>
            <p:cNvGrpSpPr>
              <a:grpSpLocks/>
            </p:cNvGrpSpPr>
            <p:nvPr/>
          </p:nvGrpSpPr>
          <p:grpSpPr bwMode="auto">
            <a:xfrm>
              <a:off x="384" y="240"/>
              <a:ext cx="3888" cy="1382"/>
              <a:chOff x="384" y="240"/>
              <a:chExt cx="3888" cy="1382"/>
            </a:xfrm>
          </p:grpSpPr>
          <p:sp>
            <p:nvSpPr>
              <p:cNvPr id="171" name="Line 361"/>
              <p:cNvSpPr>
                <a:spLocks noChangeShapeType="1"/>
              </p:cNvSpPr>
              <p:nvPr/>
            </p:nvSpPr>
            <p:spPr bwMode="auto">
              <a:xfrm flipH="1" flipV="1">
                <a:off x="384" y="240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" name="Text Box 362"/>
              <p:cNvSpPr txBox="1">
                <a:spLocks noChangeArrowheads="1"/>
              </p:cNvSpPr>
              <p:nvPr/>
            </p:nvSpPr>
            <p:spPr bwMode="auto">
              <a:xfrm>
                <a:off x="672" y="384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73" name="Freeform 363"/>
              <p:cNvSpPr>
                <a:spLocks/>
              </p:cNvSpPr>
              <p:nvPr/>
            </p:nvSpPr>
            <p:spPr bwMode="auto">
              <a:xfrm>
                <a:off x="3264" y="76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" name="Text Box 364"/>
              <p:cNvSpPr txBox="1">
                <a:spLocks noChangeArrowheads="1"/>
              </p:cNvSpPr>
              <p:nvPr/>
            </p:nvSpPr>
            <p:spPr bwMode="auto">
              <a:xfrm>
                <a:off x="3408" y="576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900" dirty="0"/>
                  <a:t> </a:t>
                </a:r>
              </a:p>
            </p:txBody>
          </p:sp>
          <p:sp>
            <p:nvSpPr>
              <p:cNvPr id="175" name="Line 365"/>
              <p:cNvSpPr>
                <a:spLocks noChangeShapeType="1"/>
              </p:cNvSpPr>
              <p:nvPr/>
            </p:nvSpPr>
            <p:spPr bwMode="auto">
              <a:xfrm flipH="1" flipV="1">
                <a:off x="384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6" name="Text Box 366"/>
              <p:cNvSpPr txBox="1">
                <a:spLocks noChangeArrowheads="1"/>
              </p:cNvSpPr>
              <p:nvPr/>
            </p:nvSpPr>
            <p:spPr bwMode="auto">
              <a:xfrm>
                <a:off x="672" y="1440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900" dirty="0"/>
                  <a:t> </a:t>
                </a:r>
              </a:p>
            </p:txBody>
          </p:sp>
        </p:grpSp>
        <p:sp>
          <p:nvSpPr>
            <p:cNvPr id="170" name="Rectangle 367"/>
            <p:cNvSpPr>
              <a:spLocks noChangeArrowheads="1"/>
            </p:cNvSpPr>
            <p:nvPr/>
          </p:nvSpPr>
          <p:spPr bwMode="auto">
            <a:xfrm>
              <a:off x="4272" y="1152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7" name="Group 103"/>
          <p:cNvGraphicFramePr>
            <a:graphicFrameLocks noGrp="1"/>
          </p:cNvGraphicFramePr>
          <p:nvPr/>
        </p:nvGraphicFramePr>
        <p:xfrm>
          <a:off x="9032983" y="4095298"/>
          <a:ext cx="2314467" cy="1919739"/>
        </p:xfrm>
        <a:graphic>
          <a:graphicData uri="http://schemas.openxmlformats.org/drawingml/2006/table">
            <a:tbl>
              <a:tblPr/>
              <a:tblGrid>
                <a:gridCol w="61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7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03" name="Group 102"/>
          <p:cNvGrpSpPr/>
          <p:nvPr/>
        </p:nvGrpSpPr>
        <p:grpSpPr>
          <a:xfrm>
            <a:off x="755650" y="452437"/>
            <a:ext cx="10930838" cy="1196791"/>
            <a:chOff x="640923" y="1340565"/>
            <a:chExt cx="10930838" cy="1196791"/>
          </a:xfrm>
        </p:grpSpPr>
        <p:sp>
          <p:nvSpPr>
            <p:cNvPr id="99" name="AutoShape 8"/>
            <p:cNvSpPr>
              <a:spLocks noChangeArrowheads="1"/>
            </p:cNvSpPr>
            <p:nvPr/>
          </p:nvSpPr>
          <p:spPr bwMode="auto">
            <a:xfrm>
              <a:off x="1597362" y="1340568"/>
              <a:ext cx="9974399" cy="1196788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3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সারনী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লজিক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সার্কিট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94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923" y="1340565"/>
              <a:ext cx="1447800" cy="1196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03399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download.jpeg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52674" y="3785614"/>
            <a:ext cx="1200149" cy="2001396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6394450" y="3652837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18250" y="2814637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186519" y="2890799"/>
            <a:ext cx="2903131" cy="3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194051" y="6396040"/>
            <a:ext cx="6953793" cy="121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2546351" y="5748334"/>
            <a:ext cx="1295399" cy="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466371" y="3610955"/>
            <a:ext cx="1447837" cy="753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2660650" y="4338636"/>
            <a:ext cx="1029157" cy="205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2934879" y="4607076"/>
            <a:ext cx="514578" cy="411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2683235" y="4848832"/>
            <a:ext cx="1029157" cy="205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2934879" y="5086475"/>
            <a:ext cx="514578" cy="411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470650" y="3729038"/>
            <a:ext cx="3657600" cy="3561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V="1">
            <a:off x="6394451" y="2890837"/>
            <a:ext cx="373380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194051" y="3729038"/>
            <a:ext cx="2903131" cy="3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13450" y="28146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72" name="TextBox 71"/>
          <p:cNvSpPr txBox="1"/>
          <p:nvPr/>
        </p:nvSpPr>
        <p:spPr>
          <a:xfrm>
            <a:off x="6089650" y="36528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2203450" y="44910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64379" y="904984"/>
            <a:ext cx="8265256" cy="1175649"/>
            <a:chOff x="1064379" y="904984"/>
            <a:chExt cx="8265256" cy="1175649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944934" y="904984"/>
              <a:ext cx="7384701" cy="1175646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37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4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4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ইলেকট্রিক</a:t>
              </a:r>
              <a:r>
                <a:rPr lang="en-US" sz="4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সার্কিট</a:t>
              </a:r>
              <a:r>
                <a:rPr lang="en-US" sz="4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4379" y="904988"/>
              <a:ext cx="1367671" cy="117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2813050" y="3876972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3050" y="4803040"/>
            <a:ext cx="38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556250" y="2741350"/>
            <a:ext cx="1039558" cy="332201"/>
            <a:chOff x="5491842" y="2812836"/>
            <a:chExt cx="1039558" cy="332201"/>
          </a:xfrm>
        </p:grpSpPr>
        <p:sp>
          <p:nvSpPr>
            <p:cNvPr id="37" name="Rectangle 36"/>
            <p:cNvSpPr/>
            <p:nvPr/>
          </p:nvSpPr>
          <p:spPr>
            <a:xfrm rot="19735962">
              <a:off x="5916757" y="2812836"/>
              <a:ext cx="614643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9520413">
              <a:off x="5491842" y="3099318"/>
              <a:ext cx="614643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56250" y="3576637"/>
            <a:ext cx="1039558" cy="332201"/>
            <a:chOff x="5491842" y="2812836"/>
            <a:chExt cx="1039558" cy="332201"/>
          </a:xfrm>
        </p:grpSpPr>
        <p:sp>
          <p:nvSpPr>
            <p:cNvPr id="41" name="Rectangle 40"/>
            <p:cNvSpPr/>
            <p:nvPr/>
          </p:nvSpPr>
          <p:spPr>
            <a:xfrm rot="19735962">
              <a:off x="5916757" y="2812836"/>
              <a:ext cx="614643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9520413">
              <a:off x="5491842" y="3099318"/>
              <a:ext cx="614643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 descr="download.jpeg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06915" y="3781619"/>
            <a:ext cx="1521352" cy="2031083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rot="5400000" flipH="1" flipV="1">
            <a:off x="9366246" y="5634034"/>
            <a:ext cx="1524010" cy="15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9262807" y="3756250"/>
            <a:ext cx="1752626" cy="2173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85450" y="5506462"/>
            <a:ext cx="159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X=A+B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0510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94450" y="1959549"/>
            <a:ext cx="5486400" cy="7788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121789" tIns="60894" rIns="121789" bIns="60894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 সারণি</a:t>
            </a:r>
            <a:endParaRPr lang="en-US" sz="4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nd.png"/>
          <p:cNvPicPr>
            <a:picLocks noChangeAspect="1"/>
          </p:cNvPicPr>
          <p:nvPr/>
        </p:nvPicPr>
        <p:blipFill>
          <a:blip r:embed="rId3"/>
          <a:srcRect t="12845" b="60009"/>
          <a:stretch>
            <a:fillRect/>
          </a:stretch>
        </p:blipFill>
        <p:spPr>
          <a:xfrm>
            <a:off x="304485" y="1747837"/>
            <a:ext cx="5840845" cy="1795239"/>
          </a:xfrm>
          <a:prstGeom prst="rect">
            <a:avLst/>
          </a:prstGeom>
        </p:spPr>
      </p:pic>
      <p:pic>
        <p:nvPicPr>
          <p:cNvPr id="21" name="Picture 20" descr="and_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40768" y="3120495"/>
            <a:ext cx="4241153" cy="58566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94450" y="2732617"/>
            <a:ext cx="5486400" cy="6154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Input AND  Gate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394450" y="3348034"/>
          <a:ext cx="5486400" cy="572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7521">
                <a:tc gridSpan="2">
                  <a:txBody>
                    <a:bodyPr/>
                    <a:lstStyle/>
                    <a:p>
                      <a:pPr marL="0" marR="0" indent="0" algn="ctr" defTabSz="121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Input</a:t>
                      </a:r>
                    </a:p>
                    <a:p>
                      <a:pPr algn="ctr"/>
                      <a:endParaRPr lang="en-US" sz="3700" dirty="0"/>
                    </a:p>
                  </a:txBody>
                  <a:tcPr marL="121793" marR="121793" marT="60897" marB="60897"/>
                </a:tc>
                <a:tc hMerge="1"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marL="0" marR="0" indent="0" algn="ctr" defTabSz="121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Output</a:t>
                      </a:r>
                    </a:p>
                    <a:p>
                      <a:pPr algn="ctr"/>
                      <a:endParaRPr lang="en-US" sz="3700" dirty="0"/>
                    </a:p>
                  </a:txBody>
                  <a:tcPr marL="121793" marR="121793" marT="60897" marB="60897"/>
                </a:tc>
              </a:tr>
              <a:tr h="994784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A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B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/>
                        <a:t>X = A.B</a:t>
                      </a:r>
                      <a:endParaRPr lang="en-US" sz="3700" dirty="0"/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074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0074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1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074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1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0074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1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1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1</a:t>
                      </a: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161095" y="147637"/>
            <a:ext cx="8189056" cy="1175649"/>
            <a:chOff x="2161095" y="147637"/>
            <a:chExt cx="8189056" cy="1175649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965450" y="147637"/>
              <a:ext cx="7384701" cy="1175646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AND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1095" y="147641"/>
              <a:ext cx="1295311" cy="117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3575050" y="304323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</a:rPr>
              <a:t>প্রতীক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7450" y="761523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</a:rPr>
              <a:t>বর্তনী 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05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5888010" y="3178776"/>
            <a:ext cx="5379191" cy="1370171"/>
            <a:chOff x="7020" y="4500"/>
            <a:chExt cx="2340" cy="540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8100" y="4500"/>
              <a:ext cx="540" cy="5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7020" y="4905"/>
              <a:ext cx="10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>
              <a:off x="7020" y="4635"/>
              <a:ext cx="10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8640" y="477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8972222"/>
              </p:ext>
            </p:extLst>
          </p:nvPr>
        </p:nvGraphicFramePr>
        <p:xfrm>
          <a:off x="76201" y="3195637"/>
          <a:ext cx="525144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X=A.B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21793" marR="121793" marT="60897" marB="60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60" name="Group 159"/>
          <p:cNvGrpSpPr/>
          <p:nvPr/>
        </p:nvGrpSpPr>
        <p:grpSpPr>
          <a:xfrm>
            <a:off x="1064381" y="4397025"/>
            <a:ext cx="1598950" cy="461666"/>
            <a:chOff x="1217612" y="1676400"/>
            <a:chExt cx="1600200" cy="346610"/>
          </a:xfrm>
        </p:grpSpPr>
        <p:sp>
          <p:nvSpPr>
            <p:cNvPr id="168" name="TextBox 167"/>
            <p:cNvSpPr txBox="1"/>
            <p:nvPr/>
          </p:nvSpPr>
          <p:spPr>
            <a:xfrm>
              <a:off x="1217612" y="167640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513012" y="167640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718359" y="3316354"/>
            <a:ext cx="339301" cy="1142440"/>
            <a:chOff x="5713412" y="1781805"/>
            <a:chExt cx="339566" cy="857723"/>
          </a:xfrm>
        </p:grpSpPr>
        <p:sp>
          <p:nvSpPr>
            <p:cNvPr id="180" name="TextBox 179"/>
            <p:cNvSpPr txBox="1"/>
            <p:nvPr/>
          </p:nvSpPr>
          <p:spPr>
            <a:xfrm>
              <a:off x="5713412" y="1781805"/>
              <a:ext cx="339566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713412" y="2292918"/>
              <a:ext cx="339566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4184650" y="4414837"/>
            <a:ext cx="418773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536124" y="3595794"/>
            <a:ext cx="235248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2065" y="3653790"/>
            <a:ext cx="235248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23319" y="3329981"/>
            <a:ext cx="339301" cy="1142440"/>
            <a:chOff x="4153060" y="4927936"/>
            <a:chExt cx="339566" cy="857723"/>
          </a:xfrm>
        </p:grpSpPr>
        <p:grpSp>
          <p:nvGrpSpPr>
            <p:cNvPr id="24" name="Group 23"/>
            <p:cNvGrpSpPr/>
            <p:nvPr/>
          </p:nvGrpSpPr>
          <p:grpSpPr>
            <a:xfrm>
              <a:off x="4153060" y="4927936"/>
              <a:ext cx="339566" cy="857723"/>
              <a:chOff x="5713412" y="1781805"/>
              <a:chExt cx="339566" cy="85772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713412" y="1781805"/>
                <a:ext cx="339566" cy="346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13412" y="2292918"/>
                <a:ext cx="339566" cy="346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187826" y="501753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184650" y="5329237"/>
            <a:ext cx="418773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381" y="5344194"/>
            <a:ext cx="1598950" cy="495497"/>
            <a:chOff x="1065212" y="3160236"/>
            <a:chExt cx="1600201" cy="372010"/>
          </a:xfrm>
        </p:grpSpPr>
        <p:sp>
          <p:nvSpPr>
            <p:cNvPr id="33" name="TextBox 32"/>
            <p:cNvSpPr txBox="1"/>
            <p:nvPr/>
          </p:nvSpPr>
          <p:spPr>
            <a:xfrm>
              <a:off x="1065212" y="3160236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0613" y="3185636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5325" y="3349308"/>
            <a:ext cx="304562" cy="1097430"/>
            <a:chOff x="5453459" y="4536749"/>
            <a:chExt cx="304800" cy="823930"/>
          </a:xfrm>
        </p:grpSpPr>
        <p:sp>
          <p:nvSpPr>
            <p:cNvPr id="3" name="TextBox 2"/>
            <p:cNvSpPr txBox="1"/>
            <p:nvPr/>
          </p:nvSpPr>
          <p:spPr>
            <a:xfrm>
              <a:off x="5453459" y="5014069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3459" y="4536749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84650" y="6396037"/>
            <a:ext cx="304562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5225" y="6377505"/>
            <a:ext cx="1598949" cy="480201"/>
            <a:chOff x="1065213" y="3516930"/>
            <a:chExt cx="1600199" cy="360526"/>
          </a:xfrm>
        </p:grpSpPr>
        <p:sp>
          <p:nvSpPr>
            <p:cNvPr id="39" name="TextBox 38"/>
            <p:cNvSpPr txBox="1"/>
            <p:nvPr/>
          </p:nvSpPr>
          <p:spPr>
            <a:xfrm>
              <a:off x="1065213" y="351693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0612" y="3530846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70713" y="3653791"/>
            <a:ext cx="533445" cy="860877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15969" y="3625048"/>
            <a:ext cx="304562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64381" y="7239240"/>
            <a:ext cx="1598949" cy="480201"/>
            <a:chOff x="1065213" y="3516930"/>
            <a:chExt cx="1600199" cy="360526"/>
          </a:xfrm>
        </p:grpSpPr>
        <p:sp>
          <p:nvSpPr>
            <p:cNvPr id="48" name="TextBox 47"/>
            <p:cNvSpPr txBox="1"/>
            <p:nvPr/>
          </p:nvSpPr>
          <p:spPr>
            <a:xfrm>
              <a:off x="1065213" y="3516930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0612" y="3530846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184888" y="7275707"/>
            <a:ext cx="304562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70713" y="3661396"/>
            <a:ext cx="531162" cy="860877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0.0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708947" y="3349308"/>
            <a:ext cx="304562" cy="1097430"/>
            <a:chOff x="5453459" y="4536749"/>
            <a:chExt cx="304800" cy="823930"/>
          </a:xfrm>
        </p:grpSpPr>
        <p:sp>
          <p:nvSpPr>
            <p:cNvPr id="52" name="TextBox 51"/>
            <p:cNvSpPr txBox="1"/>
            <p:nvPr/>
          </p:nvSpPr>
          <p:spPr>
            <a:xfrm>
              <a:off x="5453459" y="5014069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3459" y="4536749"/>
              <a:ext cx="304800" cy="34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379546" y="3697289"/>
            <a:ext cx="533445" cy="860877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85284" y="3653790"/>
            <a:ext cx="235248" cy="4919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1233" y="3653791"/>
            <a:ext cx="531162" cy="860877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3850" y="32718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5403850" y="395763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0737850" y="4110037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X=A.B</a:t>
            </a:r>
            <a:endParaRPr lang="en-US" sz="32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554256" y="452437"/>
            <a:ext cx="11025648" cy="1088323"/>
            <a:chOff x="554256" y="1314133"/>
            <a:chExt cx="11025648" cy="1088323"/>
          </a:xfrm>
        </p:grpSpPr>
        <p:sp>
          <p:nvSpPr>
            <p:cNvPr id="57" name="AutoShape 8"/>
            <p:cNvSpPr>
              <a:spLocks noChangeArrowheads="1"/>
            </p:cNvSpPr>
            <p:nvPr/>
          </p:nvSpPr>
          <p:spPr bwMode="auto">
            <a:xfrm>
              <a:off x="1521222" y="1366837"/>
              <a:ext cx="10058682" cy="998218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3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সারনী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লজিক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সার্কিট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56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256" y="1314133"/>
              <a:ext cx="1420593" cy="1088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56278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404 -0.00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7201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1375 0.0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482 -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0231 L 0.04661 -0.004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0.00162 L 0.14622 0.007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91329E-6 L 0.19948 -0.0025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0.00347 L 0.05053 0.006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832 L 0.1375 0.0020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942E-6 L 0.19831 -0.002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139 L 0.04883 -0.0027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3.93064E-6 L 0.12734 -0.0062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3" grpId="1"/>
      <p:bldP spid="183" grpId="2"/>
      <p:bldP spid="28" grpId="0"/>
      <p:bldP spid="28" grpId="1"/>
      <p:bldP spid="28" grpId="2"/>
      <p:bldP spid="35" grpId="0"/>
      <p:bldP spid="38" grpId="0"/>
      <p:bldP spid="7" grpId="0"/>
      <p:bldP spid="7" grpId="1"/>
      <p:bldP spid="7" grpId="2"/>
      <p:bldP spid="44" grpId="0"/>
      <p:bldP spid="44" grpId="1"/>
      <p:bldP spid="44" grpId="2"/>
      <p:bldP spid="50" grpId="0"/>
      <p:bldP spid="32" grpId="0"/>
      <p:bldP spid="32" grpId="1"/>
      <p:bldP spid="32" grpId="2"/>
      <p:bldP spid="54" grpId="0"/>
      <p:bldP spid="54" grpId="1"/>
      <p:bldP spid="54" grpId="2"/>
      <p:bldP spid="55" grpId="0"/>
      <p:bldP spid="55" grpId="1"/>
      <p:bldP spid="55" grpId="2"/>
      <p:bldP spid="27" grpId="0"/>
      <p:bldP spid="27" grpId="1"/>
      <p:bldP spid="2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913448" y="2740343"/>
            <a:ext cx="7307580" cy="4262755"/>
            <a:chOff x="432" y="1680"/>
            <a:chExt cx="3456" cy="2016"/>
          </a:xfrm>
        </p:grpSpPr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432" y="1680"/>
              <a:ext cx="3456" cy="2016"/>
              <a:chOff x="432" y="1680"/>
              <a:chExt cx="3456" cy="2016"/>
            </a:xfrm>
          </p:grpSpPr>
          <p:sp>
            <p:nvSpPr>
              <p:cNvPr id="7" name="Line 73"/>
              <p:cNvSpPr>
                <a:spLocks noChangeShapeType="1"/>
              </p:cNvSpPr>
              <p:nvPr/>
            </p:nvSpPr>
            <p:spPr bwMode="auto">
              <a:xfrm flipV="1">
                <a:off x="576" y="17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74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75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76"/>
              <p:cNvSpPr>
                <a:spLocks noChangeShapeType="1"/>
              </p:cNvSpPr>
              <p:nvPr/>
            </p:nvSpPr>
            <p:spPr bwMode="auto">
              <a:xfrm>
                <a:off x="480" y="25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77"/>
              <p:cNvSpPr>
                <a:spLocks noChangeShapeType="1"/>
              </p:cNvSpPr>
              <p:nvPr/>
            </p:nvSpPr>
            <p:spPr bwMode="auto">
              <a:xfrm>
                <a:off x="52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78"/>
              <p:cNvSpPr txBox="1">
                <a:spLocks noChangeArrowheads="1"/>
              </p:cNvSpPr>
              <p:nvPr/>
            </p:nvSpPr>
            <p:spPr bwMode="auto">
              <a:xfrm>
                <a:off x="576" y="1680"/>
                <a:ext cx="2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5v</a:t>
                </a:r>
              </a:p>
            </p:txBody>
          </p:sp>
          <p:sp>
            <p:nvSpPr>
              <p:cNvPr id="13" name="Line 79"/>
              <p:cNvSpPr>
                <a:spLocks noChangeShapeType="1"/>
              </p:cNvSpPr>
              <p:nvPr/>
            </p:nvSpPr>
            <p:spPr bwMode="auto">
              <a:xfrm flipV="1">
                <a:off x="720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81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82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83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84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85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86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7"/>
              <p:cNvSpPr>
                <a:spLocks noChangeShapeType="1"/>
              </p:cNvSpPr>
              <p:nvPr/>
            </p:nvSpPr>
            <p:spPr bwMode="auto">
              <a:xfrm flipV="1">
                <a:off x="201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Text Box 88"/>
              <p:cNvSpPr txBox="1">
                <a:spLocks noChangeArrowheads="1"/>
              </p:cNvSpPr>
              <p:nvPr/>
            </p:nvSpPr>
            <p:spPr bwMode="auto">
              <a:xfrm>
                <a:off x="2016" y="2208"/>
                <a:ext cx="2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chemeClr val="tx2"/>
                    </a:solidFill>
                  </a:rPr>
                  <a:t>5v</a:t>
                </a:r>
              </a:p>
            </p:txBody>
          </p:sp>
          <p:sp>
            <p:nvSpPr>
              <p:cNvPr id="22" name="Line 89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9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91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92"/>
              <p:cNvSpPr>
                <a:spLocks noChangeShapeType="1"/>
              </p:cNvSpPr>
              <p:nvPr/>
            </p:nvSpPr>
            <p:spPr bwMode="auto">
              <a:xfrm>
                <a:off x="1968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Freeform 93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94"/>
              <p:cNvSpPr>
                <a:spLocks noChangeShapeType="1"/>
              </p:cNvSpPr>
              <p:nvPr/>
            </p:nvSpPr>
            <p:spPr bwMode="auto">
              <a:xfrm flipV="1">
                <a:off x="57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Line 95"/>
              <p:cNvSpPr>
                <a:spLocks noChangeShapeType="1"/>
              </p:cNvSpPr>
              <p:nvPr/>
            </p:nvSpPr>
            <p:spPr bwMode="auto">
              <a:xfrm>
                <a:off x="576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96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" name="Line 9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Line 98"/>
              <p:cNvSpPr>
                <a:spLocks noChangeShapeType="1"/>
              </p:cNvSpPr>
              <p:nvPr/>
            </p:nvSpPr>
            <p:spPr bwMode="auto">
              <a:xfrm>
                <a:off x="528" y="36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Text Box 99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2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5v</a:t>
                </a:r>
              </a:p>
            </p:txBody>
          </p:sp>
          <p:sp>
            <p:nvSpPr>
              <p:cNvPr id="33" name="Line 100"/>
              <p:cNvSpPr>
                <a:spLocks noChangeShapeType="1"/>
              </p:cNvSpPr>
              <p:nvPr/>
            </p:nvSpPr>
            <p:spPr bwMode="auto">
              <a:xfrm flipV="1">
                <a:off x="720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101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10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" name="Line 103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104"/>
              <p:cNvSpPr>
                <a:spLocks noChangeShapeType="1"/>
              </p:cNvSpPr>
              <p:nvPr/>
            </p:nvSpPr>
            <p:spPr bwMode="auto">
              <a:xfrm flipV="1">
                <a:off x="1296" y="27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" name="Line 105"/>
            <p:cNvSpPr>
              <a:spLocks noChangeShapeType="1"/>
            </p:cNvSpPr>
            <p:nvPr/>
          </p:nvSpPr>
          <p:spPr bwMode="auto">
            <a:xfrm flipH="1">
              <a:off x="2736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40342" y="3552296"/>
            <a:ext cx="3450802" cy="1725401"/>
            <a:chOff x="2064" y="2016"/>
            <a:chExt cx="1632" cy="8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496" y="2448"/>
              <a:ext cx="768" cy="384"/>
              <a:chOff x="4032" y="1920"/>
              <a:chExt cx="384" cy="192"/>
            </a:xfrm>
          </p:grpSpPr>
          <p:sp>
            <p:nvSpPr>
              <p:cNvPr id="47" name="AutoShape 6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192" cy="192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H="1">
                <a:off x="4032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H="1">
                <a:off x="403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H="1">
                <a:off x="4320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16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2064" y="2256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Input A</a:t>
              </a: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168" y="2352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Output X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064" y="2544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Input B</a:t>
              </a: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2640" y="2016"/>
              <a:ext cx="52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b="1" dirty="0"/>
                <a:t>AND</a:t>
              </a: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2064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064" y="25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" name="Group 159"/>
          <p:cNvGrpSpPr>
            <a:grpSpLocks/>
          </p:cNvGrpSpPr>
          <p:nvPr/>
        </p:nvGrpSpPr>
        <p:grpSpPr bwMode="auto">
          <a:xfrm>
            <a:off x="1116436" y="3755283"/>
            <a:ext cx="10555393" cy="2719198"/>
            <a:chOff x="528" y="2160"/>
            <a:chExt cx="4992" cy="1286"/>
          </a:xfrm>
        </p:grpSpPr>
        <p:grpSp>
          <p:nvGrpSpPr>
            <p:cNvPr id="39" name="Group 160"/>
            <p:cNvGrpSpPr>
              <a:grpSpLocks/>
            </p:cNvGrpSpPr>
            <p:nvPr/>
          </p:nvGrpSpPr>
          <p:grpSpPr bwMode="auto">
            <a:xfrm>
              <a:off x="528" y="2160"/>
              <a:ext cx="3888" cy="1286"/>
              <a:chOff x="528" y="2160"/>
              <a:chExt cx="3888" cy="1286"/>
            </a:xfrm>
          </p:grpSpPr>
          <p:sp>
            <p:nvSpPr>
              <p:cNvPr id="54" name="Line 161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" name="Text Box 162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56" name="Freeform 163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" name="Text Box 164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58" name="Line 165"/>
              <p:cNvSpPr>
                <a:spLocks noChangeShapeType="1"/>
              </p:cNvSpPr>
              <p:nvPr/>
            </p:nvSpPr>
            <p:spPr bwMode="auto">
              <a:xfrm flipH="1">
                <a:off x="528" y="3216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" name="Text Box 166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</p:grpSp>
        <p:sp>
          <p:nvSpPr>
            <p:cNvPr id="53" name="Rectangle 167"/>
            <p:cNvSpPr>
              <a:spLocks noChangeArrowheads="1"/>
            </p:cNvSpPr>
            <p:nvPr/>
          </p:nvSpPr>
          <p:spPr bwMode="auto">
            <a:xfrm>
              <a:off x="4416" y="2496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168"/>
          <p:cNvGrpSpPr>
            <a:grpSpLocks/>
          </p:cNvGrpSpPr>
          <p:nvPr/>
        </p:nvGrpSpPr>
        <p:grpSpPr bwMode="auto">
          <a:xfrm>
            <a:off x="1116436" y="3755283"/>
            <a:ext cx="10555393" cy="2719198"/>
            <a:chOff x="528" y="2160"/>
            <a:chExt cx="4992" cy="1286"/>
          </a:xfrm>
        </p:grpSpPr>
        <p:grpSp>
          <p:nvGrpSpPr>
            <p:cNvPr id="52" name="Group 169"/>
            <p:cNvGrpSpPr>
              <a:grpSpLocks/>
            </p:cNvGrpSpPr>
            <p:nvPr/>
          </p:nvGrpSpPr>
          <p:grpSpPr bwMode="auto">
            <a:xfrm>
              <a:off x="528" y="2160"/>
              <a:ext cx="3888" cy="1286"/>
              <a:chOff x="528" y="2160"/>
              <a:chExt cx="3888" cy="1286"/>
            </a:xfrm>
          </p:grpSpPr>
          <p:sp>
            <p:nvSpPr>
              <p:cNvPr id="63" name="Line 170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" name="Text Box 171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65" name="Freeform 172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73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67" name="Line 174"/>
              <p:cNvSpPr>
                <a:spLocks noChangeShapeType="1"/>
              </p:cNvSpPr>
              <p:nvPr/>
            </p:nvSpPr>
            <p:spPr bwMode="auto">
              <a:xfrm flipH="1" flipV="1">
                <a:off x="528" y="3120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" name="Text Box 175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</p:grpSp>
        <p:sp>
          <p:nvSpPr>
            <p:cNvPr id="62" name="Rectangle 176"/>
            <p:cNvSpPr>
              <a:spLocks noChangeArrowheads="1"/>
            </p:cNvSpPr>
            <p:nvPr/>
          </p:nvSpPr>
          <p:spPr bwMode="auto">
            <a:xfrm>
              <a:off x="4416" y="2640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177"/>
          <p:cNvGrpSpPr>
            <a:grpSpLocks/>
          </p:cNvGrpSpPr>
          <p:nvPr/>
        </p:nvGrpSpPr>
        <p:grpSpPr bwMode="auto">
          <a:xfrm>
            <a:off x="1116436" y="3552296"/>
            <a:ext cx="10555393" cy="2922186"/>
            <a:chOff x="624" y="1536"/>
            <a:chExt cx="4992" cy="1382"/>
          </a:xfrm>
        </p:grpSpPr>
        <p:grpSp>
          <p:nvGrpSpPr>
            <p:cNvPr id="61" name="Group 178"/>
            <p:cNvGrpSpPr>
              <a:grpSpLocks/>
            </p:cNvGrpSpPr>
            <p:nvPr/>
          </p:nvGrpSpPr>
          <p:grpSpPr bwMode="auto">
            <a:xfrm>
              <a:off x="624" y="1536"/>
              <a:ext cx="3888" cy="1382"/>
              <a:chOff x="624" y="1536"/>
              <a:chExt cx="3888" cy="1382"/>
            </a:xfrm>
          </p:grpSpPr>
          <p:sp>
            <p:nvSpPr>
              <p:cNvPr id="72" name="Line 179"/>
              <p:cNvSpPr>
                <a:spLocks noChangeShapeType="1"/>
              </p:cNvSpPr>
              <p:nvPr/>
            </p:nvSpPr>
            <p:spPr bwMode="auto">
              <a:xfrm flipH="1" flipV="1">
                <a:off x="624" y="1536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Text Box 180"/>
              <p:cNvSpPr txBox="1">
                <a:spLocks noChangeArrowheads="1"/>
              </p:cNvSpPr>
              <p:nvPr/>
            </p:nvSpPr>
            <p:spPr bwMode="auto">
              <a:xfrm>
                <a:off x="912" y="1680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74" name="Freeform 181"/>
              <p:cNvSpPr>
                <a:spLocks/>
              </p:cNvSpPr>
              <p:nvPr/>
            </p:nvSpPr>
            <p:spPr bwMode="auto">
              <a:xfrm>
                <a:off x="3504" y="2064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Text Box 182"/>
              <p:cNvSpPr txBox="1">
                <a:spLocks noChangeArrowheads="1"/>
              </p:cNvSpPr>
              <p:nvPr/>
            </p:nvSpPr>
            <p:spPr bwMode="auto">
              <a:xfrm>
                <a:off x="3648" y="1872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  <p:sp>
            <p:nvSpPr>
              <p:cNvPr id="76" name="Line 183"/>
              <p:cNvSpPr>
                <a:spLocks noChangeShapeType="1"/>
              </p:cNvSpPr>
              <p:nvPr/>
            </p:nvSpPr>
            <p:spPr bwMode="auto">
              <a:xfrm flipH="1">
                <a:off x="624" y="268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" name="Text Box 184"/>
              <p:cNvSpPr txBox="1">
                <a:spLocks noChangeArrowheads="1"/>
              </p:cNvSpPr>
              <p:nvPr/>
            </p:nvSpPr>
            <p:spPr bwMode="auto">
              <a:xfrm>
                <a:off x="912" y="2736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Logic 0 </a:t>
                </a:r>
              </a:p>
            </p:txBody>
          </p:sp>
        </p:grpSp>
        <p:sp>
          <p:nvSpPr>
            <p:cNvPr id="71" name="Rectangle 185"/>
            <p:cNvSpPr>
              <a:spLocks noChangeArrowheads="1"/>
            </p:cNvSpPr>
            <p:nvPr/>
          </p:nvSpPr>
          <p:spPr bwMode="auto">
            <a:xfrm>
              <a:off x="4512" y="2304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186"/>
          <p:cNvGrpSpPr>
            <a:grpSpLocks/>
          </p:cNvGrpSpPr>
          <p:nvPr/>
        </p:nvGrpSpPr>
        <p:grpSpPr bwMode="auto">
          <a:xfrm>
            <a:off x="1116436" y="3552296"/>
            <a:ext cx="10555393" cy="2922186"/>
            <a:chOff x="384" y="240"/>
            <a:chExt cx="4992" cy="1382"/>
          </a:xfrm>
        </p:grpSpPr>
        <p:grpSp>
          <p:nvGrpSpPr>
            <p:cNvPr id="70" name="Group 187"/>
            <p:cNvGrpSpPr>
              <a:grpSpLocks/>
            </p:cNvGrpSpPr>
            <p:nvPr/>
          </p:nvGrpSpPr>
          <p:grpSpPr bwMode="auto">
            <a:xfrm>
              <a:off x="384" y="240"/>
              <a:ext cx="3888" cy="1382"/>
              <a:chOff x="384" y="240"/>
              <a:chExt cx="3888" cy="1382"/>
            </a:xfrm>
          </p:grpSpPr>
          <p:sp>
            <p:nvSpPr>
              <p:cNvPr id="81" name="Line 188"/>
              <p:cNvSpPr>
                <a:spLocks noChangeShapeType="1"/>
              </p:cNvSpPr>
              <p:nvPr/>
            </p:nvSpPr>
            <p:spPr bwMode="auto">
              <a:xfrm flipH="1" flipV="1">
                <a:off x="384" y="240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" name="Text Box 189"/>
              <p:cNvSpPr txBox="1">
                <a:spLocks noChangeArrowheads="1"/>
              </p:cNvSpPr>
              <p:nvPr/>
            </p:nvSpPr>
            <p:spPr bwMode="auto">
              <a:xfrm>
                <a:off x="672" y="384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83" name="Freeform 190"/>
              <p:cNvSpPr>
                <a:spLocks/>
              </p:cNvSpPr>
              <p:nvPr/>
            </p:nvSpPr>
            <p:spPr bwMode="auto">
              <a:xfrm>
                <a:off x="3264" y="76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" name="Text Box 191"/>
              <p:cNvSpPr txBox="1">
                <a:spLocks noChangeArrowheads="1"/>
              </p:cNvSpPr>
              <p:nvPr/>
            </p:nvSpPr>
            <p:spPr bwMode="auto">
              <a:xfrm>
                <a:off x="3408" y="576"/>
                <a:ext cx="8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900" dirty="0"/>
                  <a:t> </a:t>
                </a:r>
              </a:p>
            </p:txBody>
          </p:sp>
          <p:sp>
            <p:nvSpPr>
              <p:cNvPr id="85" name="Line 192"/>
              <p:cNvSpPr>
                <a:spLocks noChangeShapeType="1"/>
              </p:cNvSpPr>
              <p:nvPr/>
            </p:nvSpPr>
            <p:spPr bwMode="auto">
              <a:xfrm flipH="1" flipV="1">
                <a:off x="384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" name="Text Box 193"/>
              <p:cNvSpPr txBox="1">
                <a:spLocks noChangeArrowheads="1"/>
              </p:cNvSpPr>
              <p:nvPr/>
            </p:nvSpPr>
            <p:spPr bwMode="auto">
              <a:xfrm>
                <a:off x="672" y="1440"/>
                <a:ext cx="62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900" dirty="0"/>
                  <a:t> </a:t>
                </a:r>
              </a:p>
            </p:txBody>
          </p:sp>
        </p:grpSp>
        <p:sp>
          <p:nvSpPr>
            <p:cNvPr id="80" name="Rectangle 194"/>
            <p:cNvSpPr>
              <a:spLocks noChangeArrowheads="1"/>
            </p:cNvSpPr>
            <p:nvPr/>
          </p:nvSpPr>
          <p:spPr bwMode="auto">
            <a:xfrm>
              <a:off x="4272" y="1152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7" name="Group 18"/>
          <p:cNvGraphicFramePr>
            <a:graphicFrameLocks noGrp="1"/>
          </p:cNvGraphicFramePr>
          <p:nvPr/>
        </p:nvGraphicFramePr>
        <p:xfrm>
          <a:off x="9337465" y="4059767"/>
          <a:ext cx="2029883" cy="1868513"/>
        </p:xfrm>
        <a:graphic>
          <a:graphicData uri="http://schemas.openxmlformats.org/drawingml/2006/table">
            <a:tbl>
              <a:tblPr/>
              <a:tblGrid>
                <a:gridCol w="541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7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793" marR="121793" marT="60897" marB="60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9337463" y="3552296"/>
            <a:ext cx="2232872" cy="4919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dirty="0"/>
              <a:t>Truth Table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428482" y="277917"/>
            <a:ext cx="11217798" cy="1014942"/>
            <a:chOff x="428482" y="277917"/>
            <a:chExt cx="11217798" cy="1014942"/>
          </a:xfrm>
        </p:grpSpPr>
        <p:sp>
          <p:nvSpPr>
            <p:cNvPr id="92" name="AutoShape 8"/>
            <p:cNvSpPr>
              <a:spLocks noChangeArrowheads="1"/>
            </p:cNvSpPr>
            <p:nvPr/>
          </p:nvSpPr>
          <p:spPr bwMode="auto">
            <a:xfrm>
              <a:off x="1441450" y="300037"/>
              <a:ext cx="10204830" cy="96029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3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সারনী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লজিক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সার্কিট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9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482" y="277917"/>
              <a:ext cx="1368418" cy="1014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3549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nload.jpeg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95474" y="3784394"/>
            <a:ext cx="1200149" cy="20013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29319" y="2889579"/>
            <a:ext cx="1760131" cy="3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36851" y="6394820"/>
            <a:ext cx="6953793" cy="121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2089151" y="5747114"/>
            <a:ext cx="1295399" cy="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2009171" y="3609735"/>
            <a:ext cx="1447837" cy="753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203450" y="4337416"/>
            <a:ext cx="1029157" cy="205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477679" y="4605856"/>
            <a:ext cx="514578" cy="411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226035" y="4847612"/>
            <a:ext cx="1029157" cy="205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2477679" y="5085255"/>
            <a:ext cx="514578" cy="411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4794250" y="2889620"/>
            <a:ext cx="2209800" cy="3561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7308852" y="2889617"/>
            <a:ext cx="2362198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5650" y="296581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1650" y="296581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746250" y="448981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4794250" y="2814637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08850" y="2814637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.jpeg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49715" y="3777752"/>
            <a:ext cx="1521352" cy="203108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983292" y="2738437"/>
            <a:ext cx="1039558" cy="332201"/>
            <a:chOff x="5491842" y="2812836"/>
            <a:chExt cx="1039558" cy="332201"/>
          </a:xfrm>
        </p:grpSpPr>
        <p:sp>
          <p:nvSpPr>
            <p:cNvPr id="32" name="Rectangle 31"/>
            <p:cNvSpPr/>
            <p:nvPr/>
          </p:nvSpPr>
          <p:spPr>
            <a:xfrm rot="19735962">
              <a:off x="5916757" y="2812836"/>
              <a:ext cx="614643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9520413">
              <a:off x="5491842" y="3099318"/>
              <a:ext cx="614643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97892" y="2766005"/>
            <a:ext cx="1039558" cy="304633"/>
            <a:chOff x="5491842" y="2840404"/>
            <a:chExt cx="1039558" cy="304633"/>
          </a:xfrm>
        </p:grpSpPr>
        <p:sp>
          <p:nvSpPr>
            <p:cNvPr id="35" name="Rectangle 34"/>
            <p:cNvSpPr/>
            <p:nvPr/>
          </p:nvSpPr>
          <p:spPr>
            <a:xfrm rot="19735962">
              <a:off x="5916757" y="2840404"/>
              <a:ext cx="614643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9520413">
              <a:off x="5491842" y="3099318"/>
              <a:ext cx="614643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rot="5400000" flipH="1" flipV="1">
            <a:off x="8909046" y="5632814"/>
            <a:ext cx="1524010" cy="15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8805607" y="3755030"/>
            <a:ext cx="1752626" cy="2173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55850" y="3876972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5850" y="4803040"/>
            <a:ext cx="38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08050" y="633029"/>
            <a:ext cx="8455640" cy="1193866"/>
            <a:chOff x="908050" y="633029"/>
            <a:chExt cx="8455640" cy="1193866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902848" y="651249"/>
              <a:ext cx="7460842" cy="1175646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/>
            <a:lstStyle/>
            <a:p>
              <a:r>
                <a:rPr lang="en-US" sz="3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ইলেকট্রিক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সার্কিট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8050" y="633029"/>
              <a:ext cx="1520012" cy="119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10204450" y="5634037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X=A.B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318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512906" y="4264691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498850" y="5451971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3498850" y="6006017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498850" y="6612593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3555735" y="7183966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3512906" y="3666658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2650" y="147637"/>
            <a:ext cx="3685877" cy="935093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r>
              <a:rPr lang="bn-BD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সূচিপত্র</a:t>
            </a:r>
            <a:endParaRPr lang="en-US" sz="5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498850" y="1366837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3498850" y="3104673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3498850" y="4862723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3512906" y="2550868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717" y="4151221"/>
            <a:ext cx="951756" cy="500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" y="583938"/>
            <a:ext cx="951756" cy="40897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7545" y="1065691"/>
            <a:ext cx="951756" cy="40897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3622" y="4557398"/>
            <a:ext cx="951756" cy="5008628"/>
          </a:xfrm>
          <a:prstGeom prst="rect">
            <a:avLst/>
          </a:prstGeom>
        </p:spPr>
      </p:pic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3498850" y="1976437"/>
            <a:ext cx="2709333" cy="507471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73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animBg="1"/>
      <p:bldP spid="11" grpId="0" build="p" animBg="1"/>
      <p:bldP spid="12" grpId="0" build="p" animBg="1"/>
      <p:bldP spid="13" grpId="0" build="p" animBg="1"/>
      <p:bldP spid="14" grpId="0" build="p" animBg="1"/>
      <p:bldP spid="1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70650" y="1959549"/>
            <a:ext cx="5486400" cy="7788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121789" tIns="60894" rIns="121789" bIns="60894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</a:t>
            </a:r>
            <a:endParaRPr lang="en-US" sz="4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3"/>
          <a:srcRect r="38211"/>
          <a:stretch>
            <a:fillRect/>
          </a:stretch>
        </p:blipFill>
        <p:spPr>
          <a:xfrm>
            <a:off x="222250" y="1765043"/>
            <a:ext cx="5715000" cy="18877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0650" y="2733125"/>
            <a:ext cx="5486400" cy="614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NOT Gate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70650" y="3348037"/>
          <a:ext cx="550820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0650">
                <a:tc>
                  <a:txBody>
                    <a:bodyPr/>
                    <a:lstStyle/>
                    <a:p>
                      <a:pPr marL="0" marR="0" indent="0" algn="ctr" defTabSz="121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Input</a:t>
                      </a:r>
                    </a:p>
                    <a:p>
                      <a:pPr algn="ctr"/>
                      <a:endParaRPr lang="en-US" sz="3700" dirty="0"/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marL="0" marR="0" indent="0" algn="ctr" defTabSz="121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Output</a:t>
                      </a:r>
                    </a:p>
                    <a:p>
                      <a:pPr algn="ctr"/>
                      <a:endParaRPr lang="en-US" sz="3700" dirty="0"/>
                    </a:p>
                  </a:txBody>
                  <a:tcPr marL="121793" marR="121793" marT="60897" marB="60897"/>
                </a:tc>
              </a:tr>
              <a:tr h="139065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A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/>
                        <a:t>B = A</a:t>
                      </a:r>
                      <a:endParaRPr lang="en-US" sz="3700" dirty="0"/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1</a:t>
                      </a: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1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0</a:t>
                      </a: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4" name="Picture 23" descr="not_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0304" y="3628183"/>
            <a:ext cx="4581865" cy="56979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5050" y="311943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</a:rPr>
              <a:t>প্রতীক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7450" y="824966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</a:rPr>
              <a:t>বর্তনী 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965450" y="147637"/>
            <a:ext cx="7384701" cy="117564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760" tIns="60881" rIns="121760" bIns="60881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7" descr="cubo_rosso_architetto_fr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1095" y="147641"/>
            <a:ext cx="1295311" cy="117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10814050" y="4872037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305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2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850" y="2509837"/>
            <a:ext cx="10084196" cy="4648200"/>
          </a:xfrm>
          <a:prstGeom prst="rect">
            <a:avLst/>
          </a:prstGeom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670050" y="300037"/>
            <a:ext cx="10050540" cy="1219200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760" tIns="60881" rIns="121760" bIns="60881" anchor="ctr"/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সারনী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54" y="259862"/>
            <a:ext cx="1561296" cy="12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09050" y="426243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</a:rPr>
              <a:t>= A</a:t>
            </a:r>
            <a:endParaRPr lang="en-US" sz="3200" dirty="0">
              <a:solidFill>
                <a:srgbClr val="3333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366250" y="4338637"/>
            <a:ext cx="304800" cy="1588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2334366" y="3146319"/>
            <a:ext cx="7307580" cy="2029883"/>
            <a:chOff x="1104" y="2112"/>
            <a:chExt cx="3456" cy="960"/>
          </a:xfrm>
        </p:grpSpPr>
        <p:grpSp>
          <p:nvGrpSpPr>
            <p:cNvPr id="3" name="Group 346"/>
            <p:cNvGrpSpPr>
              <a:grpSpLocks/>
            </p:cNvGrpSpPr>
            <p:nvPr/>
          </p:nvGrpSpPr>
          <p:grpSpPr bwMode="auto">
            <a:xfrm>
              <a:off x="1104" y="2112"/>
              <a:ext cx="3456" cy="960"/>
              <a:chOff x="1104" y="2112"/>
              <a:chExt cx="3456" cy="960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 flipV="1">
                <a:off x="124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248" y="2112"/>
                <a:ext cx="2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dirty="0"/>
                  <a:t>5v</a:t>
                </a:r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>
                <a:off x="3408" y="259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4320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128" y="2496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4262755" y="3349308"/>
            <a:ext cx="3552296" cy="1217930"/>
            <a:chOff x="1968" y="2208"/>
            <a:chExt cx="1680" cy="576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64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92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Input A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120" y="2208"/>
              <a:ext cx="52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Output X</a:t>
              </a:r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2544" y="2400"/>
              <a:ext cx="288" cy="38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192"/>
                </a:cxn>
                <a:cxn ang="0">
                  <a:pos x="0" y="384"/>
                </a:cxn>
                <a:cxn ang="0">
                  <a:pos x="0" y="288"/>
                </a:cxn>
              </a:cxnLst>
              <a:rect l="0" t="0" r="r" b="b"/>
              <a:pathLst>
                <a:path w="288" h="384">
                  <a:moveTo>
                    <a:pt x="0" y="288"/>
                  </a:moveTo>
                  <a:lnTo>
                    <a:pt x="0" y="0"/>
                  </a:lnTo>
                  <a:lnTo>
                    <a:pt x="288" y="192"/>
                  </a:lnTo>
                  <a:lnTo>
                    <a:pt x="0" y="384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283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8"/>
          <p:cNvGrpSpPr>
            <a:grpSpLocks/>
          </p:cNvGrpSpPr>
          <p:nvPr/>
        </p:nvGrpSpPr>
        <p:grpSpPr bwMode="auto">
          <a:xfrm>
            <a:off x="2537354" y="3552296"/>
            <a:ext cx="7003098" cy="811953"/>
            <a:chOff x="1104" y="96"/>
            <a:chExt cx="3312" cy="384"/>
          </a:xfrm>
        </p:grpSpPr>
        <p:grpSp>
          <p:nvGrpSpPr>
            <p:cNvPr id="21" name="Group 29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29" name="Group 30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34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900" dirty="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33" name="Freeform 30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1" name="Text Box 30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900" b="1" dirty="0"/>
                <a:t>OFF</a:t>
              </a:r>
            </a:p>
          </p:txBody>
        </p:sp>
      </p:grpSp>
      <p:grpSp>
        <p:nvGrpSpPr>
          <p:cNvPr id="30" name="Group 305"/>
          <p:cNvGrpSpPr>
            <a:grpSpLocks/>
          </p:cNvGrpSpPr>
          <p:nvPr/>
        </p:nvGrpSpPr>
        <p:grpSpPr bwMode="auto">
          <a:xfrm>
            <a:off x="2537354" y="3552296"/>
            <a:ext cx="6698615" cy="1095291"/>
            <a:chOff x="1104" y="480"/>
            <a:chExt cx="3168" cy="518"/>
          </a:xfrm>
        </p:grpSpPr>
        <p:grpSp>
          <p:nvGrpSpPr>
            <p:cNvPr id="32" name="Group 306"/>
            <p:cNvGrpSpPr>
              <a:grpSpLocks/>
            </p:cNvGrpSpPr>
            <p:nvPr/>
          </p:nvGrpSpPr>
          <p:grpSpPr bwMode="auto">
            <a:xfrm>
              <a:off x="1104" y="672"/>
              <a:ext cx="3024" cy="326"/>
              <a:chOff x="1104" y="672"/>
              <a:chExt cx="3024" cy="326"/>
            </a:xfrm>
          </p:grpSpPr>
          <p:grpSp>
            <p:nvGrpSpPr>
              <p:cNvPr id="36" name="Group 30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30"/>
                <a:chOff x="816" y="3552"/>
                <a:chExt cx="912" cy="230"/>
              </a:xfrm>
            </p:grpSpPr>
            <p:sp>
              <p:nvSpPr>
                <p:cNvPr id="41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900" dirty="0"/>
                    <a:t>Logic 0 </a:t>
                  </a:r>
                </a:p>
              </p:txBody>
            </p:sp>
          </p:grpSp>
          <p:sp>
            <p:nvSpPr>
              <p:cNvPr id="40" name="Freeform 31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" name="Text Box 31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900" b="1" dirty="0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37" name="Group 318"/>
          <p:cNvGrpSpPr>
            <a:grpSpLocks/>
          </p:cNvGrpSpPr>
          <p:nvPr/>
        </p:nvGrpSpPr>
        <p:grpSpPr bwMode="auto">
          <a:xfrm>
            <a:off x="2537354" y="3552296"/>
            <a:ext cx="7003098" cy="811953"/>
            <a:chOff x="1104" y="96"/>
            <a:chExt cx="3312" cy="384"/>
          </a:xfrm>
        </p:grpSpPr>
        <p:grpSp>
          <p:nvGrpSpPr>
            <p:cNvPr id="39" name="Group 31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43" name="Group 32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48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900" dirty="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47" name="Freeform 32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5" name="Text Box 32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900" b="1" dirty="0"/>
                <a:t>OFF</a:t>
              </a:r>
            </a:p>
          </p:txBody>
        </p:sp>
      </p:grpSp>
      <p:grpSp>
        <p:nvGrpSpPr>
          <p:cNvPr id="44" name="Group 325"/>
          <p:cNvGrpSpPr>
            <a:grpSpLocks/>
          </p:cNvGrpSpPr>
          <p:nvPr/>
        </p:nvGrpSpPr>
        <p:grpSpPr bwMode="auto">
          <a:xfrm>
            <a:off x="2537354" y="3552296"/>
            <a:ext cx="6698615" cy="1095291"/>
            <a:chOff x="1104" y="480"/>
            <a:chExt cx="3168" cy="518"/>
          </a:xfrm>
        </p:grpSpPr>
        <p:grpSp>
          <p:nvGrpSpPr>
            <p:cNvPr id="46" name="Group 326"/>
            <p:cNvGrpSpPr>
              <a:grpSpLocks/>
            </p:cNvGrpSpPr>
            <p:nvPr/>
          </p:nvGrpSpPr>
          <p:grpSpPr bwMode="auto">
            <a:xfrm>
              <a:off x="1104" y="672"/>
              <a:ext cx="3024" cy="326"/>
              <a:chOff x="1104" y="672"/>
              <a:chExt cx="3024" cy="326"/>
            </a:xfrm>
          </p:grpSpPr>
          <p:grpSp>
            <p:nvGrpSpPr>
              <p:cNvPr id="50" name="Group 32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30"/>
                <a:chOff x="816" y="3552"/>
                <a:chExt cx="912" cy="230"/>
              </a:xfrm>
            </p:grpSpPr>
            <p:sp>
              <p:nvSpPr>
                <p:cNvPr id="55" name="Line 32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6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900" dirty="0"/>
                    <a:t>Logic 0 </a:t>
                  </a:r>
                </a:p>
              </p:txBody>
            </p:sp>
          </p:grpSp>
          <p:sp>
            <p:nvSpPr>
              <p:cNvPr id="54" name="Freeform 33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2" name="Text Box 33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900" b="1" dirty="0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51" name="Group 332"/>
          <p:cNvGrpSpPr>
            <a:grpSpLocks/>
          </p:cNvGrpSpPr>
          <p:nvPr/>
        </p:nvGrpSpPr>
        <p:grpSpPr bwMode="auto">
          <a:xfrm>
            <a:off x="2525677" y="3552296"/>
            <a:ext cx="7003098" cy="811953"/>
            <a:chOff x="1104" y="96"/>
            <a:chExt cx="3312" cy="384"/>
          </a:xfrm>
        </p:grpSpPr>
        <p:grpSp>
          <p:nvGrpSpPr>
            <p:cNvPr id="53" name="Group 333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57" name="Group 334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62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900" dirty="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61" name="Freeform 337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" name="Text Box 338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900" b="1" dirty="0"/>
                <a:t>OFF</a:t>
              </a:r>
            </a:p>
          </p:txBody>
        </p:sp>
      </p:grpSp>
      <p:grpSp>
        <p:nvGrpSpPr>
          <p:cNvPr id="58" name="Group 339"/>
          <p:cNvGrpSpPr>
            <a:grpSpLocks/>
          </p:cNvGrpSpPr>
          <p:nvPr/>
        </p:nvGrpSpPr>
        <p:grpSpPr bwMode="auto">
          <a:xfrm>
            <a:off x="2537354" y="3552296"/>
            <a:ext cx="6698615" cy="1095291"/>
            <a:chOff x="1104" y="480"/>
            <a:chExt cx="3168" cy="518"/>
          </a:xfrm>
        </p:grpSpPr>
        <p:grpSp>
          <p:nvGrpSpPr>
            <p:cNvPr id="60" name="Group 340"/>
            <p:cNvGrpSpPr>
              <a:grpSpLocks/>
            </p:cNvGrpSpPr>
            <p:nvPr/>
          </p:nvGrpSpPr>
          <p:grpSpPr bwMode="auto">
            <a:xfrm>
              <a:off x="1104" y="672"/>
              <a:ext cx="3024" cy="326"/>
              <a:chOff x="1104" y="672"/>
              <a:chExt cx="3024" cy="326"/>
            </a:xfrm>
          </p:grpSpPr>
          <p:grpSp>
            <p:nvGrpSpPr>
              <p:cNvPr id="64" name="Group 341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30"/>
                <a:chOff x="816" y="3552"/>
                <a:chExt cx="912" cy="230"/>
              </a:xfrm>
            </p:grpSpPr>
            <p:sp>
              <p:nvSpPr>
                <p:cNvPr id="69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900" dirty="0"/>
                    <a:t>Logic 0 </a:t>
                  </a:r>
                </a:p>
              </p:txBody>
            </p:sp>
          </p:grpSp>
          <p:sp>
            <p:nvSpPr>
              <p:cNvPr id="68" name="Freeform 344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" name="Text Box 345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900" b="1" dirty="0">
                  <a:solidFill>
                    <a:srgbClr val="FF0000"/>
                  </a:solidFill>
                </a:rPr>
                <a:t>ON</a:t>
              </a:r>
            </a:p>
          </p:txBody>
        </p:sp>
      </p:grpSp>
      <p:pic>
        <p:nvPicPr>
          <p:cNvPr id="71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3980" y="223837"/>
            <a:ext cx="15400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AutoShape 8"/>
          <p:cNvSpPr>
            <a:spLocks noChangeArrowheads="1"/>
          </p:cNvSpPr>
          <p:nvPr/>
        </p:nvSpPr>
        <p:spPr bwMode="auto">
          <a:xfrm>
            <a:off x="2279650" y="223837"/>
            <a:ext cx="8839200" cy="1143000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760" tIns="60881" rIns="121760" bIns="60881" anchor="ctr"/>
          <a:lstStyle/>
          <a:p>
            <a:r>
              <a:rPr lang="bn-BD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5327650" y="6623843"/>
            <a:ext cx="1066800" cy="15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675605" y="8833495"/>
            <a:ext cx="6155346" cy="94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2173471" y="8331356"/>
            <a:ext cx="1004267" cy="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2111052" y="6673925"/>
            <a:ext cx="1122446" cy="666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0800000">
            <a:off x="2203450" y="7238479"/>
            <a:ext cx="910987" cy="159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2446192" y="7446589"/>
            <a:ext cx="455493" cy="31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2223442" y="7634012"/>
            <a:ext cx="910987" cy="159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2446192" y="7818246"/>
            <a:ext cx="455493" cy="31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660652" y="6091237"/>
            <a:ext cx="6152964" cy="2605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5176044" y="8147844"/>
            <a:ext cx="1371601" cy="15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327650" y="7081837"/>
            <a:ext cx="4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1746250" y="7059641"/>
            <a:ext cx="4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94" name="Oval 93"/>
          <p:cNvSpPr/>
          <p:nvPr/>
        </p:nvSpPr>
        <p:spPr>
          <a:xfrm>
            <a:off x="5784850" y="7386637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 rot="4806716">
            <a:off x="5316979" y="6999118"/>
            <a:ext cx="1039558" cy="332201"/>
            <a:chOff x="5491842" y="2812836"/>
            <a:chExt cx="1039558" cy="332201"/>
          </a:xfrm>
        </p:grpSpPr>
        <p:sp>
          <p:nvSpPr>
            <p:cNvPr id="92" name="Rectangle 91"/>
            <p:cNvSpPr/>
            <p:nvPr/>
          </p:nvSpPr>
          <p:spPr>
            <a:xfrm rot="19735962">
              <a:off x="5916757" y="2812836"/>
              <a:ext cx="614643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19520413">
              <a:off x="5491842" y="3099318"/>
              <a:ext cx="614643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 descr="download.jpeg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906052" y="6576368"/>
            <a:ext cx="1346667" cy="1797870"/>
          </a:xfrm>
          <a:prstGeom prst="rect">
            <a:avLst/>
          </a:prstGeom>
        </p:spPr>
      </p:pic>
      <p:pic>
        <p:nvPicPr>
          <p:cNvPr id="73" name="Picture 72" descr="download.jpeg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066004" y="6614133"/>
            <a:ext cx="1062346" cy="1771592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rot="5400000" flipH="1" flipV="1">
            <a:off x="8222858" y="8242658"/>
            <a:ext cx="1181499" cy="140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8197552" y="6751339"/>
            <a:ext cx="1270597" cy="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279650" y="6777037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79650" y="7539037"/>
            <a:ext cx="38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7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46250" y="4491038"/>
            <a:ext cx="4191000" cy="1905000"/>
            <a:chOff x="1746250" y="4719638"/>
            <a:chExt cx="3276600" cy="2133599"/>
          </a:xfrm>
        </p:grpSpPr>
        <p:pic>
          <p:nvPicPr>
            <p:cNvPr id="12" name="Picture 11" descr="a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6250" y="4719638"/>
              <a:ext cx="3276600" cy="213359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746250" y="4719639"/>
              <a:ext cx="2590800" cy="337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8850" y="6319837"/>
              <a:ext cx="685800" cy="337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147637"/>
            <a:ext cx="8991599" cy="143859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8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6788519" y="3731975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NOT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6793277" y="2738437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AND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6793277" y="2734227"/>
            <a:ext cx="4401773" cy="7335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AND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6773248" y="3724827"/>
            <a:ext cx="4401773" cy="7335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NOT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450850" y="1595437"/>
            <a:ext cx="8910636" cy="733512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যৌক্তক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457333" y="2773883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 XOR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1452574" y="3749515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OR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477822" y="3757525"/>
            <a:ext cx="4401773" cy="73351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গ. OR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478882" y="2770488"/>
            <a:ext cx="4401773" cy="7335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XOR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603250" y="6624637"/>
            <a:ext cx="8910636" cy="733512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নির্দেশ 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>
            <a:off x="6940919" y="8303975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NOT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19" name="AutoShape 55"/>
          <p:cNvSpPr>
            <a:spLocks noChangeArrowheads="1"/>
          </p:cNvSpPr>
          <p:nvPr/>
        </p:nvSpPr>
        <p:spPr bwMode="auto">
          <a:xfrm>
            <a:off x="6945677" y="7310437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OR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20" name="AutoShape 53"/>
          <p:cNvSpPr>
            <a:spLocks noChangeArrowheads="1"/>
          </p:cNvSpPr>
          <p:nvPr/>
        </p:nvSpPr>
        <p:spPr bwMode="auto">
          <a:xfrm>
            <a:off x="1609733" y="7345883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 XOR</a:t>
            </a:r>
          </a:p>
        </p:txBody>
      </p:sp>
      <p:sp>
        <p:nvSpPr>
          <p:cNvPr id="21" name="AutoShape 54"/>
          <p:cNvSpPr>
            <a:spLocks noChangeArrowheads="1"/>
          </p:cNvSpPr>
          <p:nvPr/>
        </p:nvSpPr>
        <p:spPr bwMode="auto">
          <a:xfrm>
            <a:off x="1604974" y="8321515"/>
            <a:ext cx="4401773" cy="73351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AND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>
            <a:off x="6985505" y="7310437"/>
            <a:ext cx="4401773" cy="7335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OR </a:t>
            </a:r>
            <a:endParaRPr lang="en-US" sz="3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6965476" y="8301037"/>
            <a:ext cx="4401773" cy="7335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NOT</a:t>
            </a:r>
          </a:p>
        </p:txBody>
      </p:sp>
      <p:sp>
        <p:nvSpPr>
          <p:cNvPr id="24" name="AutoShape 57"/>
          <p:cNvSpPr>
            <a:spLocks noChangeArrowheads="1"/>
          </p:cNvSpPr>
          <p:nvPr/>
        </p:nvSpPr>
        <p:spPr bwMode="auto">
          <a:xfrm>
            <a:off x="1670050" y="8333735"/>
            <a:ext cx="4401773" cy="73351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গ.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AND</a:t>
            </a:r>
            <a:endParaRPr lang="en-US" sz="3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25" name="AutoShape 53"/>
          <p:cNvSpPr>
            <a:spLocks noChangeArrowheads="1"/>
          </p:cNvSpPr>
          <p:nvPr/>
        </p:nvSpPr>
        <p:spPr bwMode="auto">
          <a:xfrm>
            <a:off x="1671110" y="7346698"/>
            <a:ext cx="4401773" cy="7335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121789" tIns="60894" rIns="121789" bIns="60894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70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XOR</a:t>
            </a:r>
          </a:p>
        </p:txBody>
      </p:sp>
    </p:spTree>
    <p:extLst>
      <p:ext uri="{BB962C8B-B14F-4D97-AF65-F5344CB8AC3E}">
        <p14:creationId xmlns:p14="http://schemas.microsoft.com/office/powerpoint/2010/main" xmlns="" val="263814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350" y="1671637"/>
            <a:ext cx="9220200" cy="12605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121789" tIns="60894" rIns="121789" bIns="6089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প্রতীকগুলো দেখে তাদের নাম ও সত্যক সারণি লেখ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0742059"/>
              </p:ext>
            </p:extLst>
          </p:nvPr>
        </p:nvGraphicFramePr>
        <p:xfrm>
          <a:off x="1212850" y="3195637"/>
          <a:ext cx="9372600" cy="579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15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57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81929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/>
                        <a:t>দলের</a:t>
                      </a:r>
                      <a:r>
                        <a:rPr lang="bn-BD" sz="4800" baseline="0" dirty="0"/>
                        <a:t> নাম</a:t>
                      </a:r>
                      <a:r>
                        <a:rPr lang="en-US" sz="4800" dirty="0"/>
                        <a:t>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aseline="0" dirty="0"/>
                        <a:t> </a:t>
                      </a:r>
                      <a:r>
                        <a:rPr lang="bn-BD" sz="4800" baseline="0" dirty="0"/>
                        <a:t>প্রতীক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9757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/>
                        <a:t>এব্যাকাস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9757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/>
                        <a:t>মার্ক</a:t>
                      </a:r>
                      <a:r>
                        <a:rPr lang="bn-BD" sz="4800" baseline="0" dirty="0"/>
                        <a:t>-১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97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dirty="0"/>
                        <a:t>এনিয়াক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793" marR="121793" marT="60897" marB="60897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" name="Picture 10" descr="or.jpg"/>
          <p:cNvPicPr>
            <a:picLocks noChangeAspect="1"/>
          </p:cNvPicPr>
          <p:nvPr/>
        </p:nvPicPr>
        <p:blipFill>
          <a:blip r:embed="rId4"/>
          <a:srcRect t="9712" b="58633"/>
          <a:stretch>
            <a:fillRect/>
          </a:stretch>
        </p:blipFill>
        <p:spPr>
          <a:xfrm>
            <a:off x="5327650" y="4872037"/>
            <a:ext cx="4572000" cy="1217931"/>
          </a:xfrm>
          <a:prstGeom prst="rect">
            <a:avLst/>
          </a:prstGeom>
        </p:spPr>
      </p:pic>
      <p:pic>
        <p:nvPicPr>
          <p:cNvPr id="12" name="Picture 11" descr="and.png"/>
          <p:cNvPicPr>
            <a:picLocks noChangeAspect="1"/>
          </p:cNvPicPr>
          <p:nvPr/>
        </p:nvPicPr>
        <p:blipFill>
          <a:blip r:embed="rId5"/>
          <a:srcRect t="12845" b="60009"/>
          <a:stretch>
            <a:fillRect/>
          </a:stretch>
        </p:blipFill>
        <p:spPr>
          <a:xfrm>
            <a:off x="5327650" y="6243637"/>
            <a:ext cx="4572000" cy="1219200"/>
          </a:xfrm>
          <a:prstGeom prst="rect">
            <a:avLst/>
          </a:prstGeom>
        </p:spPr>
      </p:pic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6"/>
          <a:srcRect r="38211"/>
          <a:stretch>
            <a:fillRect/>
          </a:stretch>
        </p:blipFill>
        <p:spPr>
          <a:xfrm>
            <a:off x="5327650" y="7767637"/>
            <a:ext cx="4572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8985250" y="1"/>
            <a:ext cx="3124200" cy="300637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10" name="Group 9"/>
          <p:cNvGrpSpPr/>
          <p:nvPr/>
        </p:nvGrpSpPr>
        <p:grpSpPr>
          <a:xfrm>
            <a:off x="146050" y="147637"/>
            <a:ext cx="8763000" cy="1175646"/>
            <a:chOff x="146050" y="147637"/>
            <a:chExt cx="7086600" cy="1175646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059735" y="147637"/>
              <a:ext cx="6172915" cy="1175646"/>
            </a:xfrm>
            <a:prstGeom prst="chevron">
              <a:avLst>
                <a:gd name="adj" fmla="val 39600"/>
              </a:avLst>
            </a:prstGeom>
            <a:gradFill flip="none" rotWithShape="1">
              <a:gsLst>
                <a:gs pos="100000">
                  <a:srgbClr val="929200">
                    <a:alpha val="33000"/>
                  </a:srgbClr>
                </a:gs>
                <a:gs pos="50000">
                  <a:srgbClr val="FFFF00"/>
                </a:gs>
                <a:gs pos="100000">
                  <a:srgbClr val="9292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121760" tIns="60881" rIns="121760" bIns="60881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6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96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9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7" descr="cubo_rosso_architetto_fr_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6050" y="147637"/>
              <a:ext cx="1447799" cy="117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382825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0850" y="165057"/>
            <a:ext cx="11353800" cy="4021180"/>
            <a:chOff x="7008812" y="287621"/>
            <a:chExt cx="4736576" cy="2653681"/>
          </a:xfrm>
        </p:grpSpPr>
        <p:sp>
          <p:nvSpPr>
            <p:cNvPr id="4" name="Cloud Callout 3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412" y="360101"/>
              <a:ext cx="25908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59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222250" y="5024437"/>
            <a:ext cx="11658600" cy="3077632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marL="608945" indent="-608945">
              <a:buFont typeface="Arial" pitchFamily="34" charset="0"/>
              <a:buChar char="•"/>
            </a:pP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লজিক গেট কী?</a:t>
            </a:r>
          </a:p>
          <a:p>
            <a:pPr marL="608945" indent="-608945">
              <a:buFont typeface="Arial" pitchFamily="34" charset="0"/>
              <a:buChar char="•"/>
            </a:pPr>
            <a:r>
              <a:rPr lang="bn-BD" sz="4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মৌলিক লজিক গেট কত প্রকার ও কী কী ?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8945" indent="-608945">
              <a:buFont typeface="Arial" pitchFamily="34" charset="0"/>
              <a:buChar char="•"/>
            </a:pP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গেটের সকল ইনপুট 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 আউটপুট ১ হয়?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608945" indent="-608945">
              <a:buFont typeface="Arial" pitchFamily="34" charset="0"/>
              <a:buChar char="•"/>
            </a:pPr>
            <a:r>
              <a:rPr lang="bn-BD" sz="4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কোন গেটের সকল ইনপুট ০ এর জন্য আউটপুট ০ হয়?</a:t>
            </a:r>
            <a:endParaRPr lang="en-US" sz="4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170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944" y="0"/>
            <a:ext cx="3585355" cy="327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7840880" cy="2090700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algn="ctr">
              <a:defRPr/>
            </a:pPr>
            <a:r>
              <a:rPr lang="en-US" sz="1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1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1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8837"/>
            <a:ext cx="9177485" cy="2338969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বাড়িতে যে বেড সুইচ আছে তা কোন গেট সমর্থন করে এবং কেন? চিত্রসহ লিখে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84250" y="4643438"/>
            <a:ext cx="3886200" cy="990600"/>
            <a:chOff x="2109" y="867"/>
            <a:chExt cx="3175" cy="821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604" y="1071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A+B</a:t>
              </a:r>
              <a:endParaRPr lang="en-US" sz="15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2437" y="867"/>
              <a:ext cx="2086" cy="783"/>
              <a:chOff x="2437" y="867"/>
              <a:chExt cx="2086" cy="783"/>
            </a:xfrm>
          </p:grpSpPr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2437" y="1051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437" y="1464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 flipH="1">
                <a:off x="3016" y="867"/>
                <a:ext cx="817" cy="783"/>
              </a:xfrm>
              <a:prstGeom prst="moon">
                <a:avLst>
                  <a:gd name="adj" fmla="val 82130"/>
                </a:avLst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7" name="Group 132"/>
          <p:cNvGrpSpPr>
            <a:grpSpLocks/>
          </p:cNvGrpSpPr>
          <p:nvPr/>
        </p:nvGrpSpPr>
        <p:grpSpPr bwMode="auto">
          <a:xfrm>
            <a:off x="6546851" y="4719638"/>
            <a:ext cx="2819400" cy="914400"/>
            <a:chOff x="2381" y="890"/>
            <a:chExt cx="2434" cy="726"/>
          </a:xfrm>
        </p:grpSpPr>
        <p:grpSp>
          <p:nvGrpSpPr>
            <p:cNvPr id="18" name="Group 133"/>
            <p:cNvGrpSpPr>
              <a:grpSpLocks/>
            </p:cNvGrpSpPr>
            <p:nvPr/>
          </p:nvGrpSpPr>
          <p:grpSpPr bwMode="auto">
            <a:xfrm>
              <a:off x="2789" y="890"/>
              <a:ext cx="1633" cy="726"/>
              <a:chOff x="2789" y="890"/>
              <a:chExt cx="1633" cy="726"/>
            </a:xfrm>
          </p:grpSpPr>
          <p:sp>
            <p:nvSpPr>
              <p:cNvPr id="21" name="AutoShape 134"/>
              <p:cNvSpPr>
                <a:spLocks noChangeArrowheads="1"/>
              </p:cNvSpPr>
              <p:nvPr/>
            </p:nvSpPr>
            <p:spPr bwMode="auto">
              <a:xfrm rot="5400000">
                <a:off x="3379" y="890"/>
                <a:ext cx="726" cy="726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Line 135"/>
              <p:cNvSpPr>
                <a:spLocks noChangeShapeType="1"/>
              </p:cNvSpPr>
              <p:nvPr/>
            </p:nvSpPr>
            <p:spPr bwMode="auto">
              <a:xfrm flipH="1">
                <a:off x="2789" y="1253"/>
                <a:ext cx="590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6"/>
              <p:cNvSpPr>
                <a:spLocks noChangeShapeType="1"/>
              </p:cNvSpPr>
              <p:nvPr/>
            </p:nvSpPr>
            <p:spPr bwMode="auto">
              <a:xfrm flipH="1">
                <a:off x="4104" y="1253"/>
                <a:ext cx="318" cy="0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37"/>
              <p:cNvSpPr>
                <a:spLocks noChangeArrowheads="1"/>
              </p:cNvSpPr>
              <p:nvPr/>
            </p:nvSpPr>
            <p:spPr bwMode="auto">
              <a:xfrm>
                <a:off x="3994" y="1162"/>
                <a:ext cx="181" cy="18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571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Text Box 138"/>
            <p:cNvSpPr txBox="1">
              <a:spLocks noChangeArrowheads="1"/>
            </p:cNvSpPr>
            <p:nvPr/>
          </p:nvSpPr>
          <p:spPr bwMode="auto">
            <a:xfrm>
              <a:off x="4468" y="1010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Ā</a:t>
              </a:r>
              <a:endParaRPr lang="en-US" sz="14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139"/>
            <p:cNvSpPr txBox="1">
              <a:spLocks noChangeArrowheads="1"/>
            </p:cNvSpPr>
            <p:nvPr/>
          </p:nvSpPr>
          <p:spPr bwMode="auto">
            <a:xfrm>
              <a:off x="2381" y="1026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7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4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974850" y="5557837"/>
            <a:ext cx="1295400" cy="62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7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Gate-1</a:t>
            </a:r>
            <a:endParaRPr lang="en-US" sz="1500" dirty="0">
              <a:latin typeface="Times New Roman" panose="02020603050405020304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766050" y="5557837"/>
            <a:ext cx="1295400" cy="62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7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Gate-2</a:t>
            </a:r>
            <a:endParaRPr lang="en-US" sz="1500" dirty="0">
              <a:latin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6050" y="6091237"/>
            <a:ext cx="11811000" cy="2892966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ক. বাইনারি সংখ্যা কী?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NAND gate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 সার্বজনীন  বলা হয় কেন?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(311.46)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দশমিক সংখ্যায় প্রকাশ কর।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ঘ. উপরের চিত্রে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Gate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দুটিকে যুক্ত করে কি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Gate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তৈরি হবে চিত্রসহ সত্যক সারনীর মাধ্যমে বিশ্লেষণ কর। 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36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50" y="4719637"/>
            <a:ext cx="609600" cy="62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bn-BD" sz="3600" dirty="0" smtClean="0">
                <a:latin typeface="Times New Roman" panose="02020603050405020304" pitchFamily="18" charset="0"/>
              </a:rPr>
              <a:t>২</a:t>
            </a:r>
            <a:r>
              <a:rPr lang="en-US" sz="3600" dirty="0" smtClean="0">
                <a:latin typeface="Times New Roman" panose="02020603050405020304" pitchFamily="18" charset="0"/>
              </a:rPr>
              <a:t>.</a:t>
            </a:r>
            <a:r>
              <a:rPr lang="bn-BD" sz="1500" dirty="0" smtClean="0">
                <a:latin typeface="Times New Roman" panose="02020603050405020304" pitchFamily="18" charset="0"/>
              </a:rPr>
              <a:t> </a:t>
            </a:r>
            <a:endParaRPr lang="en-US" sz="1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86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050" y="21421"/>
            <a:ext cx="11811001" cy="9144000"/>
            <a:chOff x="2804160" y="1516123"/>
            <a:chExt cx="3535680" cy="3626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2804160" y="1516123"/>
              <a:ext cx="3535680" cy="3626786"/>
            </a:xfrm>
            <a:prstGeom prst="ellipse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0800000">
              <a:off x="3675697" y="3649463"/>
              <a:ext cx="1792609" cy="12840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19900" b="1" spc="67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31900" b="1" spc="67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Oval 1090"/>
          <p:cNvSpPr>
            <a:spLocks noChangeAspect="1"/>
          </p:cNvSpPr>
          <p:nvPr/>
        </p:nvSpPr>
        <p:spPr>
          <a:xfrm>
            <a:off x="69850" y="-54778"/>
            <a:ext cx="12109450" cy="9270215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3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64288" y="4073299"/>
            <a:ext cx="101503" cy="1353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Donut 9"/>
          <p:cNvSpPr>
            <a:spLocks noChangeAspect="1"/>
          </p:cNvSpPr>
          <p:nvPr/>
        </p:nvSpPr>
        <p:spPr>
          <a:xfrm>
            <a:off x="6013534" y="4039468"/>
            <a:ext cx="152255" cy="202988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603250" y="300037"/>
            <a:ext cx="11125200" cy="16995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121789" tIns="60894" rIns="121789" bIns="60894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+mj-ea"/>
                <a:cs typeface="SolaimanLipi" pitchFamily="65" charset="0"/>
              </a:rPr>
              <a:t>শিক্ষক পরিচিতি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pic>
        <p:nvPicPr>
          <p:cNvPr id="14" name="Picture 13" descr="p5628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06" y="2281237"/>
            <a:ext cx="2533244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450850" y="2433637"/>
            <a:ext cx="87630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‡</a:t>
            </a:r>
            <a:r>
              <a:rPr lang="en-US" sz="5400" b="1" dirty="0" err="1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gvt</a:t>
            </a:r>
            <a:r>
              <a:rPr lang="en-US" sz="5400" b="1" dirty="0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mvBdzj</a:t>
            </a:r>
            <a:r>
              <a:rPr lang="en-US" sz="5400" b="1" dirty="0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Bmjvg</a:t>
            </a:r>
            <a:endParaRPr lang="en-US" sz="5400" b="1" dirty="0" smtClean="0">
              <a:solidFill>
                <a:srgbClr val="7030A0"/>
              </a:solidFill>
              <a:latin typeface="GangaSagarMJ" pitchFamily="2" charset="0"/>
              <a:cs typeface="SolaimanLipi" pitchFamily="65" charset="0"/>
            </a:endParaRP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5400" b="1" dirty="0" err="1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cÖfvlK</a:t>
            </a:r>
            <a:r>
              <a:rPr lang="en-US" sz="5400" b="1" dirty="0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c`v</a:t>
            </a:r>
            <a:r>
              <a:rPr lang="en-US" sz="5400" b="1" dirty="0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_© </a:t>
            </a:r>
            <a:r>
              <a:rPr lang="en-US" sz="5400" b="1" dirty="0" err="1" smtClean="0">
                <a:solidFill>
                  <a:srgbClr val="7030A0"/>
                </a:solidFill>
                <a:latin typeface="GangaSagarMJ" pitchFamily="2" charset="0"/>
                <a:cs typeface="SolaimanLipi" pitchFamily="65" charset="0"/>
              </a:rPr>
              <a:t>weÁvb</a:t>
            </a:r>
            <a:endParaRPr lang="en-US" sz="5400" b="1" dirty="0" smtClean="0">
              <a:solidFill>
                <a:srgbClr val="7030A0"/>
              </a:solidFill>
              <a:latin typeface="GangaSagarMJ" pitchFamily="2" charset="0"/>
              <a:cs typeface="SolaimanLipi" pitchFamily="65" charset="0"/>
            </a:endParaRP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400" dirty="0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‡</a:t>
            </a:r>
            <a:r>
              <a:rPr lang="en-US" sz="4400" dirty="0" err="1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evqvwjqv</a:t>
            </a:r>
            <a:r>
              <a:rPr lang="en-US" sz="4400" dirty="0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evRvi</a:t>
            </a:r>
            <a:r>
              <a:rPr lang="en-US" sz="4400" dirty="0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Avwjg</a:t>
            </a:r>
            <a:r>
              <a:rPr lang="en-US" sz="4400" dirty="0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gv`ªvmv</a:t>
            </a:r>
            <a:endParaRPr lang="en-US" sz="4400" dirty="0" smtClean="0">
              <a:solidFill>
                <a:srgbClr val="9933FF"/>
              </a:solidFill>
              <a:latin typeface="GangaSagarMJ" pitchFamily="2" charset="0"/>
              <a:cs typeface="SolaimanLipi" pitchFamily="65" charset="0"/>
            </a:endParaRP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400" dirty="0" err="1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Djøvcvov</a:t>
            </a:r>
            <a:r>
              <a:rPr lang="en-US" sz="4400" dirty="0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, </a:t>
            </a:r>
            <a:r>
              <a:rPr lang="en-US" sz="4400" dirty="0" err="1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wmivRMÄ</a:t>
            </a:r>
            <a:r>
              <a:rPr lang="en-US" sz="4400" dirty="0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|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400" dirty="0" err="1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B‡gBj</a:t>
            </a:r>
            <a:r>
              <a:rPr lang="en-US" sz="4400" dirty="0" smtClean="0">
                <a:solidFill>
                  <a:srgbClr val="9933FF"/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saifa9787@gmail.com</a:t>
            </a:r>
            <a:endParaRPr lang="en-US" sz="44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20155"/>
            <a:ext cx="6826753" cy="1162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285" y="7920037"/>
            <a:ext cx="6868353" cy="1169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349" y="7925497"/>
            <a:ext cx="6909951" cy="11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431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2"/>
          <p:cNvSpPr txBox="1">
            <a:spLocks/>
          </p:cNvSpPr>
          <p:nvPr/>
        </p:nvSpPr>
        <p:spPr>
          <a:xfrm>
            <a:off x="755650" y="1214437"/>
            <a:ext cx="10591800" cy="7264716"/>
          </a:xfrm>
          <a:prstGeom prst="rect">
            <a:avLst/>
          </a:prstGeom>
          <a:gradFill flip="none" rotWithShape="1">
            <a:gsLst>
              <a:gs pos="50000">
                <a:srgbClr val="FFEFD1">
                  <a:alpha val="57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2"/>
            </a:solidFill>
          </a:ln>
        </p:spPr>
        <p:txBody>
          <a:bodyPr lIns="121789" tIns="60894" rIns="121789" bIns="60894"/>
          <a:lstStyle/>
          <a:p>
            <a:pPr marL="456709" indent="-456709">
              <a:spcBef>
                <a:spcPct val="20000"/>
              </a:spcBef>
              <a:defRPr/>
            </a:pPr>
            <a:endParaRPr lang="en-US" sz="37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456709" indent="-456709" algn="ctr">
              <a:spcBef>
                <a:spcPct val="20000"/>
              </a:spcBef>
              <a:defRPr/>
            </a:pPr>
            <a:r>
              <a:rPr lang="bn-BD" sz="4400" b="1" dirty="0" smtClean="0">
                <a:ln/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শ্রেণীঃ </a:t>
            </a:r>
            <a:r>
              <a:rPr lang="en-US" sz="44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দ্বাদশ</a:t>
            </a:r>
            <a:endParaRPr lang="bn-BD" sz="4400" b="1" dirty="0" smtClean="0">
              <a:ln/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 marL="456709" indent="-456709" algn="ctr">
              <a:spcBef>
                <a:spcPct val="20000"/>
              </a:spcBef>
              <a:defRPr/>
            </a:pPr>
            <a:r>
              <a:rPr lang="bn-BD" sz="4000" b="1" dirty="0" smtClean="0">
                <a:ln/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বিষয়ঃ পদার্থ বিজ্ঞান (২য় পত্র)</a:t>
            </a:r>
            <a:endParaRPr lang="bn-BD" sz="3200" b="1" dirty="0" smtClean="0">
              <a:ln/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 marL="456709" indent="-456709" algn="ctr">
              <a:spcBef>
                <a:spcPct val="20000"/>
              </a:spcBef>
              <a:defRPr/>
            </a:pPr>
            <a:r>
              <a:rPr lang="bn-BD" sz="3600" b="1" dirty="0" smtClean="0">
                <a:ln/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অধ্যায়ঃ দশম </a:t>
            </a:r>
          </a:p>
          <a:p>
            <a:pPr marL="456709" indent="-456709" algn="ctr">
              <a:spcBef>
                <a:spcPct val="20000"/>
              </a:spcBef>
              <a:defRPr/>
            </a:pPr>
            <a:r>
              <a:rPr lang="bn-BD" sz="3600" b="1" dirty="0" smtClean="0">
                <a:ln/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সেমিকন্ডাক্টর ও ইলেক্ট্রনিক্স </a:t>
            </a:r>
            <a:endParaRPr lang="bn-BD" sz="4400" b="1" dirty="0" smtClean="0">
              <a:ln/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3250" y="5100638"/>
            <a:ext cx="3730882" cy="97359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1789" tIns="60894" rIns="121789" bIns="60894" rtlCol="0" anchor="ctr">
            <a:spAutoFit/>
          </a:bodyPr>
          <a:lstStyle/>
          <a:p>
            <a:pPr algn="ctr"/>
            <a:r>
              <a:rPr lang="bn-BD" sz="37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পাঠের বিষয়বস্তু</a:t>
            </a:r>
            <a:endParaRPr lang="en-US" sz="3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5450" y="6396037"/>
            <a:ext cx="6400800" cy="7385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121789" tIns="60894" rIns="121789" bIns="60894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অ্যালজেবরা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গেইট</a:t>
            </a:r>
            <a:endParaRPr lang="en-US" sz="28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9450" y="147637"/>
            <a:ext cx="10668000" cy="935093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marL="456709" indent="-456709" algn="ctr">
              <a:spcBef>
                <a:spcPct val="20000"/>
              </a:spcBef>
              <a:defRPr/>
            </a:pPr>
            <a:r>
              <a:rPr lang="bn-BD" sz="54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850" y="5329237"/>
            <a:ext cx="6233623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450" y="1290637"/>
            <a:ext cx="5195684" cy="6008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650" y="1290637"/>
            <a:ext cx="4747665" cy="4145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920037"/>
            <a:ext cx="6318250" cy="1024853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sz="59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6450" y="0"/>
            <a:ext cx="4187725" cy="1024853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algn="ctr"/>
            <a:r>
              <a:rPr lang="bn-BD" sz="5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5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366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050" y="1824037"/>
            <a:ext cx="3429000" cy="44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50" y="1701543"/>
            <a:ext cx="3830727" cy="469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60650" y="148589"/>
            <a:ext cx="6155412" cy="913448"/>
          </a:xfrm>
          <a:prstGeom prst="rect">
            <a:avLst/>
          </a:prstGeom>
        </p:spPr>
        <p:txBody>
          <a:bodyPr vert="horz" lIns="121789" tIns="60894" rIns="121789" bIns="6089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88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 গুলি দেখ</a:t>
            </a:r>
            <a:endParaRPr lang="en-US" sz="88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5155" y="1824037"/>
            <a:ext cx="4502502" cy="4470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976" y="6334491"/>
            <a:ext cx="11380121" cy="218508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43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3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43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IC</a:t>
            </a:r>
            <a:r>
              <a:rPr lang="en-US" sz="43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3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3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3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3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আইসির</a:t>
            </a:r>
            <a:r>
              <a:rPr lang="en-US" sz="43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মুলে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42655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584" y="3127168"/>
            <a:ext cx="3450563" cy="503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2977" y="1126964"/>
            <a:ext cx="10104785" cy="147540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789" tIns="60894" rIns="121789" bIns="60894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380" y="3552296"/>
            <a:ext cx="6471938" cy="2092747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algn="ctr"/>
            <a:r>
              <a:rPr lang="en-US" sz="6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6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অ্যালজেবরা</a:t>
            </a:r>
            <a:r>
              <a:rPr lang="en-US" sz="6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6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গেইট</a:t>
            </a:r>
            <a:endParaRPr lang="en-US" sz="53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540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7717" y="2295464"/>
            <a:ext cx="6559488" cy="1106842"/>
          </a:xfrm>
          <a:prstGeom prst="rect">
            <a:avLst/>
          </a:prstGeom>
        </p:spPr>
        <p:txBody>
          <a:bodyPr wrap="none" lIns="121789" tIns="60894" rIns="121789" bIns="60894">
            <a:spAutoFit/>
          </a:bodyPr>
          <a:lstStyle/>
          <a:p>
            <a:pPr>
              <a:buNone/>
            </a:pPr>
            <a:r>
              <a:rPr lang="bn-BD" sz="6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  <p:sp>
        <p:nvSpPr>
          <p:cNvPr id="6" name="Rectangle 5"/>
          <p:cNvSpPr/>
          <p:nvPr/>
        </p:nvSpPr>
        <p:spPr>
          <a:xfrm>
            <a:off x="610753" y="4310172"/>
            <a:ext cx="9593697" cy="942865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লজিক গেট কী, তা বলতে পারবে।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565" y="5176837"/>
            <a:ext cx="10888085" cy="942865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মৌলিক গেটের প্রতীক চিহ্নিত করতে পারবে।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050" y="6091237"/>
            <a:ext cx="11652250" cy="938585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মৌলিক লজিক গেটের সত্যক সারণি লিখতে </a:t>
            </a:r>
            <a:r>
              <a:rPr lang="bn-BD" sz="53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5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6170">
            <a:off x="1368955" y="1964639"/>
            <a:ext cx="1975322" cy="1768484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94250" y="0"/>
            <a:ext cx="3886200" cy="135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89" tIns="60894" rIns="121789" bIns="60894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1441450" y="0"/>
            <a:ext cx="8534400" cy="2362200"/>
          </a:xfrm>
          <a:prstGeom prst="stripedRightArrow">
            <a:avLst>
              <a:gd name="adj1" fmla="val 63517"/>
              <a:gd name="adj2" fmla="val 83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শিখনফল</a:t>
            </a:r>
            <a:endParaRPr lang="en-US" sz="8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20155"/>
            <a:ext cx="6826753" cy="11620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285" y="7920037"/>
            <a:ext cx="6868353" cy="1169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349" y="7925497"/>
            <a:ext cx="6909951" cy="117621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232650" y="2967037"/>
            <a:ext cx="4572001" cy="4495696"/>
            <a:chOff x="8909050" y="1443037"/>
            <a:chExt cx="3276601" cy="3809896"/>
          </a:xfrm>
        </p:grpSpPr>
        <p:sp>
          <p:nvSpPr>
            <p:cNvPr id="6" name="TextBox 5"/>
            <p:cNvSpPr txBox="1"/>
            <p:nvPr/>
          </p:nvSpPr>
          <p:spPr>
            <a:xfrm>
              <a:off x="8909050" y="4591213"/>
              <a:ext cx="3270249" cy="6617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7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জর্জ বুল</a:t>
              </a:r>
              <a:endParaRPr lang="en-US" sz="37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George_Boole.jpg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9051" y="1443037"/>
              <a:ext cx="3276600" cy="327960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98450" y="1595437"/>
            <a:ext cx="11582400" cy="1831137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algn="just"/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বীজগণিতকেই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বীজগণিত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বুল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১৮৫৪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7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7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450" y="7615237"/>
            <a:ext cx="10811943" cy="1261751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pPr algn="just"/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বীজগণিতের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>
                <a:latin typeface="NikoshBAN" pitchFamily="2" charset="0"/>
                <a:cs typeface="NikoshBAN" pitchFamily="2" charset="0"/>
              </a:rPr>
              <a:t>লেভেল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883" y="-1"/>
            <a:ext cx="1751231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17850" y="-1"/>
            <a:ext cx="7620000" cy="1138237"/>
          </a:xfrm>
          <a:prstGeom prst="chevron">
            <a:avLst>
              <a:gd name="adj" fmla="val 39600"/>
            </a:avLst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121760" tIns="60881" rIns="121760" bIns="60881" anchor="ctr"/>
          <a:lstStyle/>
          <a:p>
            <a:pPr algn="just"/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বীজগনিতের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4589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Drople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810</Words>
  <Application>Microsoft Office PowerPoint</Application>
  <PresentationFormat>Ledger Paper (11x17 in)</PresentationFormat>
  <Paragraphs>359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একক কাজ</vt:lpstr>
      <vt:lpstr>Slide 24</vt:lpstr>
      <vt:lpstr>Slide 25</vt:lpstr>
      <vt:lpstr>Slide 26</vt:lpstr>
      <vt:lpstr>Slide 27</vt:lpstr>
    </vt:vector>
  </TitlesOfParts>
  <Company>NAEM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One Tech</cp:lastModifiedBy>
  <cp:revision>223</cp:revision>
  <dcterms:created xsi:type="dcterms:W3CDTF">2011-11-16T04:56:49Z</dcterms:created>
  <dcterms:modified xsi:type="dcterms:W3CDTF">2020-04-16T12:03:13Z</dcterms:modified>
</cp:coreProperties>
</file>