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9" r:id="rId3"/>
    <p:sldId id="260" r:id="rId4"/>
    <p:sldId id="276" r:id="rId5"/>
    <p:sldId id="261" r:id="rId6"/>
    <p:sldId id="277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6974F-5D47-4959-9A79-BEDE467F8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817B2-B3DA-4CAB-AC8C-9424DC92F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14" indent="0" algn="ctr">
              <a:buNone/>
              <a:defRPr sz="2000"/>
            </a:lvl2pPr>
            <a:lvl3pPr marL="914429" indent="0" algn="ctr">
              <a:buNone/>
              <a:defRPr sz="1801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6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8E8CC-2037-4577-A30D-7ECF00E06C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FEC021-B7DF-4EAF-8608-745CA7DA1E3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90888-5942-485D-B027-E050592E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D964A-E61E-4374-9555-2D776AD4B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4B572BC-EA78-425B-BDB0-588658CB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1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D147-7692-41E9-96A9-2D22C7DC5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99E8D-4CC5-46EC-9C20-8C9C1A4F0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99BBD-D1BC-4EC2-85E0-71F50DE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FEC021-B7DF-4EAF-8608-745CA7DA1E3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A2D9E-6D4A-476E-B294-F284B85E6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9BEE8-9AD6-428F-B40F-DA7947DA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4B572BC-EA78-425B-BDB0-588658CB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6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8164AA-DB57-4A9A-BD18-41E0EC0B16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76549-42EB-47AB-BB6E-96B0F9250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77850-D33E-489B-8863-9463D182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FEC021-B7DF-4EAF-8608-745CA7DA1E3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C3EA5-712D-4663-9E2C-652EE285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4FFF-EFAA-4857-9371-6ACC126B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4B572BC-EA78-425B-BDB0-588658CB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5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29D1-8523-4809-9C12-96154318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96A66-0A25-4784-8091-124BAE22A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E2A8C-D721-4E01-B907-81484516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FEC021-B7DF-4EAF-8608-745CA7DA1E3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0A4DA-C9C0-4B19-AED7-25648C8A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33E85-471A-4CE7-B009-0C423D34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4B572BC-EA78-425B-BDB0-588658CB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9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AD236-ABB9-4690-BE14-29962C5AC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C399F-1B68-4D1A-876F-8B9BDA9AF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C5B08-FDCA-4136-9156-98584F69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FEC021-B7DF-4EAF-8608-745CA7DA1E3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9F68-A55E-45AA-A5AE-D59AFE1F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D58A1-5D34-464C-9389-763249B7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4B572BC-EA78-425B-BDB0-588658CB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9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87D37-E5BD-4122-94D5-C0A8757A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027C3-9AC7-4C37-8FF7-2DE33B50B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94407-BB00-4E51-912B-200E7BACD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B8812-28AC-452E-BC33-23958739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FEC021-B7DF-4EAF-8608-745CA7DA1E3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E2E1C-9052-452E-8171-205AC506F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8ED24-CEA1-47FA-A80A-90D7C1BB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4B572BC-EA78-425B-BDB0-588658CB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8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03036-147B-4A9A-9759-A3703083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247DD-601A-44FE-8B99-7E96F43A0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9" indent="0">
              <a:buNone/>
              <a:defRPr sz="1801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6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1473D-923E-4886-8573-96FE6D077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E3286-64A0-471C-8D55-BA038A1D1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9" indent="0">
              <a:buNone/>
              <a:defRPr sz="1801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6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70837-8DA6-403E-8471-B542F291A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29C06E-8BC0-43B6-9EEF-5C476E40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FEC021-B7DF-4EAF-8608-745CA7DA1E3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9ED62-0DF7-4415-B2DB-2476F14F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A6D9FB-6627-48E3-9EC8-ED34679DF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4B572BC-EA78-425B-BDB0-588658CB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8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10BDC-03F2-43D8-AE47-0DC19228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884E4-08DB-433F-B79C-A0ACF6115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FEC021-B7DF-4EAF-8608-745CA7DA1E3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B51DA-58CE-43A0-983F-0BBC6659D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7B8DC-0487-4FB8-BDD8-D3C0FAFD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4B572BC-EA78-425B-BDB0-588658CB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8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9D7B29-0842-4F29-9018-8FC3EEE923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FEC021-B7DF-4EAF-8608-745CA7DA1E3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828D1-7951-479E-803B-FF58408D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5AF88-11DC-491C-AF84-C01EED22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4B572BC-EA78-425B-BDB0-588658CB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8FDC-D135-49EE-8112-8BEB211DC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0AE01-B452-4947-8035-2362178C0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F643B-62D7-472B-AB64-6288BD90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14" indent="0">
              <a:buNone/>
              <a:defRPr sz="1401"/>
            </a:lvl2pPr>
            <a:lvl3pPr marL="914429" indent="0">
              <a:buNone/>
              <a:defRPr sz="1200"/>
            </a:lvl3pPr>
            <a:lvl4pPr marL="1371643" indent="0">
              <a:buNone/>
              <a:defRPr sz="1001"/>
            </a:lvl4pPr>
            <a:lvl5pPr marL="1828857" indent="0">
              <a:buNone/>
              <a:defRPr sz="1001"/>
            </a:lvl5pPr>
            <a:lvl6pPr marL="2286071" indent="0">
              <a:buNone/>
              <a:defRPr sz="1001"/>
            </a:lvl6pPr>
            <a:lvl7pPr marL="2743286" indent="0">
              <a:buNone/>
              <a:defRPr sz="1001"/>
            </a:lvl7pPr>
            <a:lvl8pPr marL="3200500" indent="0">
              <a:buNone/>
              <a:defRPr sz="1001"/>
            </a:lvl8pPr>
            <a:lvl9pPr marL="3657714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601AF-3869-4153-934D-FAB4552B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FEC021-B7DF-4EAF-8608-745CA7DA1E3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C3C97-7327-4751-A8D0-44DBFC6AE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9854F-C8C8-467F-B90A-1939E4F74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4B572BC-EA78-425B-BDB0-588658CB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4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A266C-6A59-41D2-8F50-3BDDF85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A20105-FA0F-4627-A35F-1822A39C2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14" indent="0">
              <a:buNone/>
              <a:defRPr sz="2800"/>
            </a:lvl2pPr>
            <a:lvl3pPr marL="914429" indent="0">
              <a:buNone/>
              <a:defRPr sz="2400"/>
            </a:lvl3pPr>
            <a:lvl4pPr marL="1371643" indent="0">
              <a:buNone/>
              <a:defRPr sz="2000"/>
            </a:lvl4pPr>
            <a:lvl5pPr marL="1828857" indent="0">
              <a:buNone/>
              <a:defRPr sz="2000"/>
            </a:lvl5pPr>
            <a:lvl6pPr marL="2286071" indent="0">
              <a:buNone/>
              <a:defRPr sz="2000"/>
            </a:lvl6pPr>
            <a:lvl7pPr marL="2743286" indent="0">
              <a:buNone/>
              <a:defRPr sz="2000"/>
            </a:lvl7pPr>
            <a:lvl8pPr marL="3200500" indent="0">
              <a:buNone/>
              <a:defRPr sz="2000"/>
            </a:lvl8pPr>
            <a:lvl9pPr marL="365771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E3148-20F4-4B8F-9AA4-8C0D9E20C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14" indent="0">
              <a:buNone/>
              <a:defRPr sz="1401"/>
            </a:lvl2pPr>
            <a:lvl3pPr marL="914429" indent="0">
              <a:buNone/>
              <a:defRPr sz="1200"/>
            </a:lvl3pPr>
            <a:lvl4pPr marL="1371643" indent="0">
              <a:buNone/>
              <a:defRPr sz="1001"/>
            </a:lvl4pPr>
            <a:lvl5pPr marL="1828857" indent="0">
              <a:buNone/>
              <a:defRPr sz="1001"/>
            </a:lvl5pPr>
            <a:lvl6pPr marL="2286071" indent="0">
              <a:buNone/>
              <a:defRPr sz="1001"/>
            </a:lvl6pPr>
            <a:lvl7pPr marL="2743286" indent="0">
              <a:buNone/>
              <a:defRPr sz="1001"/>
            </a:lvl7pPr>
            <a:lvl8pPr marL="3200500" indent="0">
              <a:buNone/>
              <a:defRPr sz="1001"/>
            </a:lvl8pPr>
            <a:lvl9pPr marL="3657714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0ED29-1718-47C8-8ABB-8FF5DB86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FEC021-B7DF-4EAF-8608-745CA7DA1E32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C7B4F-A93C-494F-B607-910A2BBA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237E6-25AD-4039-B607-6D6A153E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4B572BC-EA78-425B-BDB0-588658CB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3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39864061-C47C-45A7-BCB0-F201705AEF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95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9387DA24-557D-4C46-B884-3FED1C70E64C}"/>
              </a:ext>
            </a:extLst>
          </p:cNvPr>
          <p:cNvSpPr/>
          <p:nvPr userDrawn="1"/>
        </p:nvSpPr>
        <p:spPr>
          <a:xfrm>
            <a:off x="182880" y="143693"/>
            <a:ext cx="11826240" cy="6557555"/>
          </a:xfrm>
          <a:prstGeom prst="frame">
            <a:avLst>
              <a:gd name="adj1" fmla="val 946"/>
            </a:avLst>
          </a:prstGeom>
          <a:ln>
            <a:noFill/>
            <a:prstDash val="lg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4EF918-DBF2-4705-9EEC-61E92E477828}"/>
              </a:ext>
            </a:extLst>
          </p:cNvPr>
          <p:cNvSpPr txBox="1"/>
          <p:nvPr userDrawn="1"/>
        </p:nvSpPr>
        <p:spPr>
          <a:xfrm>
            <a:off x="274320" y="209008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ধবার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,১৫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6492D-F138-4C30-BF45-FB7AC6770A68}"/>
              </a:ext>
            </a:extLst>
          </p:cNvPr>
          <p:cNvSpPr txBox="1"/>
          <p:nvPr userDrawn="1"/>
        </p:nvSpPr>
        <p:spPr>
          <a:xfrm>
            <a:off x="431074" y="6331916"/>
            <a:ext cx="1062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as-IN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b="1" dirty="0" err="1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দ্দিন</a:t>
            </a:r>
            <a:r>
              <a:rPr lang="en-US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b="1" dirty="0" err="1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as-IN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b="1" dirty="0" err="1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 , </a:t>
            </a:r>
            <a:r>
              <a:rPr lang="as-IN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 err="1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কচুয়া</a:t>
            </a:r>
            <a:r>
              <a:rPr lang="en-US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b="1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75295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2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1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8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9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6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7" Type="http://schemas.openxmlformats.org/officeDocument/2006/relationships/image" Target="../media/image20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3A34C-6972-4753-8CF8-6010D8A3E6F0}"/>
              </a:ext>
            </a:extLst>
          </p:cNvPr>
          <p:cNvSpPr/>
          <p:nvPr/>
        </p:nvSpPr>
        <p:spPr>
          <a:xfrm>
            <a:off x="246744" y="159657"/>
            <a:ext cx="11669486" cy="6502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E32CE3-915F-4800-9ACD-7A7B92C588D0}"/>
              </a:ext>
            </a:extLst>
          </p:cNvPr>
          <p:cNvSpPr txBox="1"/>
          <p:nvPr/>
        </p:nvSpPr>
        <p:spPr>
          <a:xfrm>
            <a:off x="2278743" y="1674674"/>
            <a:ext cx="735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09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0D7AF6-8F57-4372-95A6-41B8A80A3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00" y="1448118"/>
            <a:ext cx="2549838" cy="1769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29D39-E60D-4CF7-B00B-BB4842906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43" y="1481167"/>
            <a:ext cx="3050516" cy="1769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42A79-0B44-48F4-8AA2-8FB49291A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664" y="1571139"/>
            <a:ext cx="2799456" cy="17690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D00D0D-A6E3-42B7-846D-055D83004A2F}"/>
              </a:ext>
            </a:extLst>
          </p:cNvPr>
          <p:cNvSpPr txBox="1"/>
          <p:nvPr/>
        </p:nvSpPr>
        <p:spPr>
          <a:xfrm>
            <a:off x="1719851" y="570698"/>
            <a:ext cx="7036727" cy="769441"/>
          </a:xfrm>
          <a:prstGeom prst="rect">
            <a:avLst/>
          </a:prstGeom>
          <a:noFill/>
          <a:ln>
            <a:solidFill>
              <a:srgbClr val="A50021"/>
            </a:solidFill>
          </a:ln>
          <a:effectLst/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 কী দেখতে পাচ্ছ?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3DC226-48A6-48C3-B1C9-AFE424718838}"/>
              </a:ext>
            </a:extLst>
          </p:cNvPr>
          <p:cNvSpPr txBox="1"/>
          <p:nvPr/>
        </p:nvSpPr>
        <p:spPr>
          <a:xfrm>
            <a:off x="1144500" y="3496422"/>
            <a:ext cx="3050516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 ও ব্যায়াম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A18A5-C5A0-4CED-986B-4EB086D60883}"/>
              </a:ext>
            </a:extLst>
          </p:cNvPr>
          <p:cNvSpPr txBox="1"/>
          <p:nvPr/>
        </p:nvSpPr>
        <p:spPr>
          <a:xfrm>
            <a:off x="5295499" y="3465645"/>
            <a:ext cx="2244261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সুষম খাবার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14A74-810E-4582-836C-F6C43EB41225}"/>
              </a:ext>
            </a:extLst>
          </p:cNvPr>
          <p:cNvSpPr txBox="1"/>
          <p:nvPr/>
        </p:nvSpPr>
        <p:spPr>
          <a:xfrm>
            <a:off x="8934271" y="3443990"/>
            <a:ext cx="1926242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পর্যাপ্ত ঘুম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572B5-9EF3-4BE6-B775-2196B31EEC83}"/>
              </a:ext>
            </a:extLst>
          </p:cNvPr>
          <p:cNvSpPr txBox="1"/>
          <p:nvPr/>
        </p:nvSpPr>
        <p:spPr>
          <a:xfrm>
            <a:off x="3520503" y="647922"/>
            <a:ext cx="3435421" cy="611706"/>
          </a:xfrm>
          <a:prstGeom prst="rect">
            <a:avLst/>
          </a:prstGeom>
          <a:noFill/>
          <a:ln>
            <a:solidFill>
              <a:srgbClr val="A5002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375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কেনো প্রয়োজন?</a:t>
            </a:r>
            <a:endParaRPr lang="en-US" sz="3375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8612A8-3702-4ABA-AD91-473455EECD0E}"/>
              </a:ext>
            </a:extLst>
          </p:cNvPr>
          <p:cNvSpPr txBox="1"/>
          <p:nvPr/>
        </p:nvSpPr>
        <p:spPr>
          <a:xfrm>
            <a:off x="643822" y="4526815"/>
            <a:ext cx="11229310" cy="1754326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দেহ জীবানু ধ্বংস করতে পারে।স্বাস্থ্যসম্মত জীবনযাপন রোগ প্রতিরোধ ক্ষমতা বাড়ায়।তাই দেহ সুস্থ রাখতে সুষম খাবার,পরিমিত ব্যায়াম,প্রয়োজনীয় বিশ্রাম এবং ঘুম প্রয়োজন।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F31A6F-0108-4CBE-8A3A-322F9195FDB8}"/>
              </a:ext>
            </a:extLst>
          </p:cNvPr>
          <p:cNvSpPr txBox="1"/>
          <p:nvPr/>
        </p:nvSpPr>
        <p:spPr>
          <a:xfrm>
            <a:off x="3921828" y="364733"/>
            <a:ext cx="4348344" cy="61170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375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 হলে কী করা উচিত?</a:t>
            </a:r>
            <a:endParaRPr lang="en-US" sz="3375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C0694-3E29-468A-9AEE-B9E5DB9FC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4" y="1292255"/>
            <a:ext cx="2482473" cy="157093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8325D0-CCA6-43A0-A2AE-158A9A8CC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45" y="1221777"/>
            <a:ext cx="2648806" cy="168292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11D9AA-E6AB-4F8E-BE12-9407C8347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41" y="1146942"/>
            <a:ext cx="2330437" cy="163253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23108F-3DFA-4331-9C38-AF196A0EA04D}"/>
              </a:ext>
            </a:extLst>
          </p:cNvPr>
          <p:cNvSpPr txBox="1"/>
          <p:nvPr/>
        </p:nvSpPr>
        <p:spPr>
          <a:xfrm>
            <a:off x="543666" y="2950376"/>
            <a:ext cx="264880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75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ডাক্তার দেখানো</a:t>
            </a:r>
            <a:endParaRPr lang="en-US" sz="3375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963A36-A6FF-481D-804C-007488D6A34A}"/>
              </a:ext>
            </a:extLst>
          </p:cNvPr>
          <p:cNvSpPr txBox="1"/>
          <p:nvPr/>
        </p:nvSpPr>
        <p:spPr>
          <a:xfrm>
            <a:off x="3220217" y="2886102"/>
            <a:ext cx="2196100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75" dirty="0">
                <a:ln>
                  <a:solidFill>
                    <a:srgbClr val="A5002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ওষুধ খাওয়া</a:t>
            </a:r>
            <a:endParaRPr lang="en-US" sz="3375" dirty="0">
              <a:ln>
                <a:solidFill>
                  <a:srgbClr val="A5002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AC14D9-9197-47D3-96A7-75806FB8BD38}"/>
              </a:ext>
            </a:extLst>
          </p:cNvPr>
          <p:cNvSpPr txBox="1"/>
          <p:nvPr/>
        </p:nvSpPr>
        <p:spPr>
          <a:xfrm>
            <a:off x="9100017" y="2779478"/>
            <a:ext cx="254599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75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পান</a:t>
            </a:r>
            <a:endParaRPr lang="en-US" sz="3375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C739B3-978E-4DF3-A522-568ACCD924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3" y="3645533"/>
            <a:ext cx="2472038" cy="160616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93631D-0B79-4C80-A0EF-140095998811}"/>
              </a:ext>
            </a:extLst>
          </p:cNvPr>
          <p:cNvSpPr txBox="1"/>
          <p:nvPr/>
        </p:nvSpPr>
        <p:spPr>
          <a:xfrm>
            <a:off x="627190" y="5461107"/>
            <a:ext cx="282937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75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পর্যাপ্ত বিশ্রাম নেওয়া</a:t>
            </a:r>
            <a:endParaRPr lang="en-US" sz="3375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2114D9-E939-4404-9FDE-7697E969F6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19" y="1201784"/>
            <a:ext cx="2545998" cy="15995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07488ED-3F80-4EBA-A444-853417744BA7}"/>
              </a:ext>
            </a:extLst>
          </p:cNvPr>
          <p:cNvSpPr txBox="1"/>
          <p:nvPr/>
        </p:nvSpPr>
        <p:spPr>
          <a:xfrm>
            <a:off x="6864195" y="2822855"/>
            <a:ext cx="233043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75" dirty="0">
                <a:ln>
                  <a:solidFill>
                    <a:srgbClr val="A5002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পুষ্টিকর খাবার</a:t>
            </a:r>
            <a:endParaRPr lang="en-US" sz="3375" dirty="0">
              <a:ln>
                <a:solidFill>
                  <a:srgbClr val="A50021"/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D0495A-098C-4B37-81C4-3CB0120B1855}"/>
              </a:ext>
            </a:extLst>
          </p:cNvPr>
          <p:cNvSpPr txBox="1"/>
          <p:nvPr/>
        </p:nvSpPr>
        <p:spPr>
          <a:xfrm>
            <a:off x="4848889" y="4569026"/>
            <a:ext cx="6361047" cy="113107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375" dirty="0">
                <a:ln>
                  <a:solidFill>
                    <a:srgbClr val="0000FF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  নিয়মগুলো মেনে চললে আমরা রোগ থেকে দ্রুত সুস্থ হতে পারব।</a:t>
            </a:r>
            <a:endParaRPr lang="en-US" sz="3375" dirty="0">
              <a:ln>
                <a:solidFill>
                  <a:srgbClr val="0000FF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3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7" grpId="0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8FF418-FE2E-47E7-84C4-2F94C8F58191}"/>
              </a:ext>
            </a:extLst>
          </p:cNvPr>
          <p:cNvSpPr txBox="1"/>
          <p:nvPr/>
        </p:nvSpPr>
        <p:spPr>
          <a:xfrm>
            <a:off x="5119693" y="904392"/>
            <a:ext cx="2374534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n>
                  <a:solidFill>
                    <a:srgbClr val="A50021"/>
                  </a:solidFill>
                </a:ln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কাজ</a:t>
            </a:r>
            <a:endParaRPr lang="en-US" sz="4800" b="1" dirty="0">
              <a:ln>
                <a:solidFill>
                  <a:srgbClr val="A50021"/>
                </a:solidFill>
              </a:ln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7FB54-EB8D-49E4-AD41-A3F8973828E4}"/>
              </a:ext>
            </a:extLst>
          </p:cNvPr>
          <p:cNvSpPr txBox="1"/>
          <p:nvPr/>
        </p:nvSpPr>
        <p:spPr>
          <a:xfrm>
            <a:off x="10015013" y="319839"/>
            <a:ext cx="215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 ৫ মিনিট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B77773-250E-477D-8BD3-20F5B25FD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93" y="765237"/>
            <a:ext cx="1488358" cy="129189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CBDB25-B901-4C72-BCEA-ECE08B1BE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770331"/>
              </p:ext>
            </p:extLst>
          </p:nvPr>
        </p:nvGraphicFramePr>
        <p:xfrm>
          <a:off x="999495" y="2375535"/>
          <a:ext cx="3151163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163">
                  <a:extLst>
                    <a:ext uri="{9D8B030D-6E8A-4147-A177-3AD203B41FA5}">
                      <a16:colId xmlns:a16="http://schemas.microsoft.com/office/drawing/2014/main" val="2207379518"/>
                    </a:ext>
                  </a:extLst>
                </a:gridCol>
              </a:tblGrid>
              <a:tr h="616299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>
                          <a:ln>
                            <a:solidFill>
                              <a:srgbClr val="A50021"/>
                            </a:solidFill>
                          </a:ln>
                          <a:solidFill>
                            <a:srgbClr val="A5002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দল</a:t>
                      </a:r>
                      <a:endParaRPr lang="en-US" sz="4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432900"/>
                  </a:ext>
                </a:extLst>
              </a:tr>
              <a:tr h="2759947">
                <a:tc>
                  <a:txBody>
                    <a:bodyPr/>
                    <a:lstStyle/>
                    <a:p>
                      <a:pPr algn="l"/>
                      <a:r>
                        <a:rPr lang="bn-BD" sz="4000" b="0" dirty="0">
                          <a:ln>
                            <a:solidFill>
                              <a:srgbClr val="A50021"/>
                            </a:solidFill>
                          </a:ln>
                          <a:solidFill>
                            <a:srgbClr val="0099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দেহ সুস্থ রাখার জন্য কী কী নিয়ম মেনে চলতে হয় তার একটি তালিকা কর।</a:t>
                      </a:r>
                      <a:endParaRPr lang="en-US" sz="4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12917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8EF3A19-9B81-428D-937E-8384A2F2C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098109"/>
              </p:ext>
            </p:extLst>
          </p:nvPr>
        </p:nvGraphicFramePr>
        <p:xfrm>
          <a:off x="8041344" y="2363153"/>
          <a:ext cx="3052457" cy="3778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457">
                  <a:extLst>
                    <a:ext uri="{9D8B030D-6E8A-4147-A177-3AD203B41FA5}">
                      <a16:colId xmlns:a16="http://schemas.microsoft.com/office/drawing/2014/main" val="2207379518"/>
                    </a:ext>
                  </a:extLst>
                </a:gridCol>
              </a:tblGrid>
              <a:tr h="664893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n>
                            <a:solidFill>
                              <a:srgbClr val="A50021"/>
                            </a:solidFill>
                          </a:ln>
                          <a:solidFill>
                            <a:srgbClr val="A5002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খ-</a:t>
                      </a:r>
                      <a:r>
                        <a:rPr lang="bn-BD" sz="4000" b="0" dirty="0">
                          <a:ln>
                            <a:solidFill>
                              <a:srgbClr val="A50021"/>
                            </a:solidFill>
                          </a:ln>
                          <a:solidFill>
                            <a:srgbClr val="A5002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দল</a:t>
                      </a:r>
                      <a:endParaRPr lang="en-US" sz="4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432900"/>
                  </a:ext>
                </a:extLst>
              </a:tr>
              <a:tr h="3077113">
                <a:tc>
                  <a:txBody>
                    <a:bodyPr/>
                    <a:lstStyle/>
                    <a:p>
                      <a:pPr algn="l"/>
                      <a:r>
                        <a:rPr lang="bn-BD" sz="40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কিভাবে</a:t>
                      </a:r>
                      <a:r>
                        <a:rPr lang="bn-BD" sz="40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A5002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40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রোগ নিরাময় করা যায় তার একটি তালিকা কর।</a:t>
                      </a:r>
                      <a:endParaRPr lang="en-US" sz="4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129172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C408FA1A-AC0A-4CD4-900E-8BB9E482A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46" y="853954"/>
            <a:ext cx="1885071" cy="111006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7AAEF6-6DE6-4359-90E6-77345D63834E}"/>
              </a:ext>
            </a:extLst>
          </p:cNvPr>
          <p:cNvCxnSpPr>
            <a:cxnSpLocks/>
          </p:cNvCxnSpPr>
          <p:nvPr/>
        </p:nvCxnSpPr>
        <p:spPr>
          <a:xfrm flipH="1">
            <a:off x="3578917" y="1450245"/>
            <a:ext cx="1540776" cy="7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C3A5361-77D0-429C-80AB-F2514EC58F99}"/>
              </a:ext>
            </a:extLst>
          </p:cNvPr>
          <p:cNvCxnSpPr>
            <a:cxnSpLocks/>
          </p:cNvCxnSpPr>
          <p:nvPr/>
        </p:nvCxnSpPr>
        <p:spPr>
          <a:xfrm>
            <a:off x="2470002" y="1964020"/>
            <a:ext cx="0" cy="4486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7EED5EF-4CFB-4CE6-BA3F-A9E40993C7B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9567572" y="1939569"/>
            <a:ext cx="0" cy="4235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E411A5E-4853-452E-B8FD-5C44E888E0AE}"/>
              </a:ext>
            </a:extLst>
          </p:cNvPr>
          <p:cNvCxnSpPr>
            <a:cxnSpLocks/>
          </p:cNvCxnSpPr>
          <p:nvPr/>
        </p:nvCxnSpPr>
        <p:spPr>
          <a:xfrm>
            <a:off x="7494227" y="1451041"/>
            <a:ext cx="1393627" cy="29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383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689A26-FB56-4AF7-82BB-93A92C2A303F}"/>
              </a:ext>
            </a:extLst>
          </p:cNvPr>
          <p:cNvSpPr txBox="1"/>
          <p:nvPr/>
        </p:nvSpPr>
        <p:spPr>
          <a:xfrm>
            <a:off x="1328020" y="1030162"/>
            <a:ext cx="3746858" cy="611706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rtlCol="0">
            <a:spAutoFit/>
          </a:bodyPr>
          <a:lstStyle/>
          <a:p>
            <a:r>
              <a:rPr lang="bn-BD" sz="3375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3375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C8AC35-3BDD-4F1C-9EB7-4BFCEA96B979}"/>
              </a:ext>
            </a:extLst>
          </p:cNvPr>
          <p:cNvGrpSpPr/>
          <p:nvPr/>
        </p:nvGrpSpPr>
        <p:grpSpPr>
          <a:xfrm>
            <a:off x="951982" y="2367226"/>
            <a:ext cx="5980199" cy="3612009"/>
            <a:chOff x="753119" y="1928815"/>
            <a:chExt cx="5980199" cy="36120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680DDA9-740F-46FF-883C-97D15376D4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826" t="17677" r="37051" b="26142"/>
            <a:stretch/>
          </p:blipFill>
          <p:spPr>
            <a:xfrm>
              <a:off x="753119" y="1928815"/>
              <a:ext cx="2985927" cy="3612008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BAB9D66-EF88-47D3-92E6-A833D5AF77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658" t="21124" r="37219" b="22697"/>
            <a:stretch/>
          </p:blipFill>
          <p:spPr>
            <a:xfrm>
              <a:off x="3747391" y="1928815"/>
              <a:ext cx="2985927" cy="3612009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2B45EFC-CD1F-4116-9DC0-AC0C69602161}"/>
              </a:ext>
            </a:extLst>
          </p:cNvPr>
          <p:cNvSpPr txBox="1"/>
          <p:nvPr/>
        </p:nvSpPr>
        <p:spPr>
          <a:xfrm>
            <a:off x="7503090" y="3359838"/>
            <a:ext cx="4002897" cy="1650452"/>
          </a:xfrm>
          <a:prstGeom prst="rect">
            <a:avLst/>
          </a:prstGeom>
          <a:noFill/>
          <a:ln>
            <a:solidFill>
              <a:srgbClr val="A5002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375" dirty="0">
                <a:ln>
                  <a:solidFill>
                    <a:srgbClr val="A50021"/>
                  </a:solidFill>
                </a:ln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অংশটুকু নিরবে পড় এবং পরবর্তী মূল্যায়নের জন্য প্রস্তুত হও।</a:t>
            </a:r>
            <a:endParaRPr lang="en-US" sz="3375" dirty="0">
              <a:ln>
                <a:solidFill>
                  <a:srgbClr val="A50021"/>
                </a:solidFill>
              </a:ln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received_589729898532630.jpeg">
            <a:extLst>
              <a:ext uri="{FF2B5EF4-FFF2-40B4-BE49-F238E27FC236}">
                <a16:creationId xmlns:a16="http://schemas.microsoft.com/office/drawing/2014/main" id="{6CA13053-CC28-4D3C-9B4F-6B91ED0E7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090" y="785205"/>
            <a:ext cx="4002897" cy="20370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6317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023E3E-7E81-4560-AECC-29AB9E54ECDD}"/>
              </a:ext>
            </a:extLst>
          </p:cNvPr>
          <p:cNvSpPr txBox="1"/>
          <p:nvPr/>
        </p:nvSpPr>
        <p:spPr>
          <a:xfrm>
            <a:off x="4810132" y="1355006"/>
            <a:ext cx="2237782" cy="1015663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6000" dirty="0">
                <a:ln>
                  <a:solidFill>
                    <a:srgbClr val="A5002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n>
                <a:solidFill>
                  <a:srgbClr val="A5002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F47ED-50AA-4D09-AA71-5489534E4624}"/>
              </a:ext>
            </a:extLst>
          </p:cNvPr>
          <p:cNvSpPr txBox="1"/>
          <p:nvPr/>
        </p:nvSpPr>
        <p:spPr>
          <a:xfrm>
            <a:off x="779815" y="2622989"/>
            <a:ext cx="3391171" cy="923330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54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প্রশ্ন</a:t>
            </a:r>
            <a:endParaRPr lang="en-US" sz="5400" b="1" dirty="0">
              <a:ln>
                <a:solidFill>
                  <a:srgbClr val="FF0000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5EAA2-2409-451F-8237-61778F54691C}"/>
              </a:ext>
            </a:extLst>
          </p:cNvPr>
          <p:cNvSpPr txBox="1"/>
          <p:nvPr/>
        </p:nvSpPr>
        <p:spPr>
          <a:xfrm>
            <a:off x="2771335" y="3773346"/>
            <a:ext cx="7697605" cy="2169825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696516" indent="-696516">
              <a:buFont typeface="+mj-lt"/>
              <a:buAutoNum type="arabicPeriod"/>
            </a:pPr>
            <a:r>
              <a:rPr lang="bn-BD" sz="3375" b="1" dirty="0">
                <a:ln>
                  <a:solidFill>
                    <a:srgbClr val="0000FF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৫টি রোগের নাম লেখ।</a:t>
            </a:r>
          </a:p>
          <a:p>
            <a:pPr marL="696516" indent="-696516">
              <a:buFont typeface="+mj-lt"/>
              <a:buAutoNum type="arabicPeriod"/>
            </a:pPr>
            <a:r>
              <a:rPr lang="bn-BD" sz="3375" b="1" dirty="0">
                <a:ln>
                  <a:solidFill>
                    <a:srgbClr val="0000FF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আমরা কিভাবে অসুস্থ হই?</a:t>
            </a:r>
          </a:p>
          <a:p>
            <a:pPr marL="696516" indent="-696516">
              <a:buFont typeface="+mj-lt"/>
              <a:buAutoNum type="arabicPeriod"/>
            </a:pPr>
            <a:r>
              <a:rPr lang="bn-BD" sz="3375" b="1" dirty="0">
                <a:ln>
                  <a:solidFill>
                    <a:srgbClr val="0000FF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দেহ সুস্থ রাখার  ২ টি উপায় লেখ।</a:t>
            </a:r>
          </a:p>
          <a:p>
            <a:pPr marL="696516" indent="-696516">
              <a:buFont typeface="+mj-lt"/>
              <a:buAutoNum type="arabicPeriod"/>
            </a:pPr>
            <a:r>
              <a:rPr lang="bn-BD" sz="3375" b="1" dirty="0">
                <a:ln>
                  <a:solidFill>
                    <a:srgbClr val="0000FF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কীভাবে রোগ নিরাময় করা যায় ২ টি উপায় লিখ।</a:t>
            </a:r>
            <a:endParaRPr lang="en-US" sz="3375" b="1" dirty="0">
              <a:ln>
                <a:solidFill>
                  <a:srgbClr val="0000FF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8F4E14-BDBD-4275-AF6D-9F4E67CB1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514" y="2006274"/>
            <a:ext cx="2416644" cy="168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7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A1137C-496D-46E0-9E7A-9BA141F503DA}"/>
              </a:ext>
            </a:extLst>
          </p:cNvPr>
          <p:cNvSpPr txBox="1"/>
          <p:nvPr/>
        </p:nvSpPr>
        <p:spPr>
          <a:xfrm>
            <a:off x="4344577" y="1100458"/>
            <a:ext cx="2812551" cy="611706"/>
          </a:xfrm>
          <a:prstGeom prst="rect">
            <a:avLst/>
          </a:prstGeom>
          <a:noFill/>
          <a:ln>
            <a:solidFill>
              <a:srgbClr val="A5002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375" dirty="0">
                <a:ln>
                  <a:solidFill>
                    <a:srgbClr val="A50021"/>
                  </a:solidFill>
                </a:ln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শুন্যস্থান পূরণ কর</a:t>
            </a:r>
            <a:endParaRPr lang="en-US" sz="3375" dirty="0">
              <a:ln>
                <a:solidFill>
                  <a:srgbClr val="A50021"/>
                </a:solidFill>
              </a:ln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468BF-200C-4DCF-8CA6-9E0489403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8" y="4885844"/>
            <a:ext cx="1568738" cy="1536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408BA2-9B78-4E9E-97E9-C48D0DC1D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449" y="1153161"/>
            <a:ext cx="1520668" cy="13377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7BA02B-4B0B-4EC3-8114-64D188E8B153}"/>
              </a:ext>
            </a:extLst>
          </p:cNvPr>
          <p:cNvSpPr txBox="1"/>
          <p:nvPr/>
        </p:nvSpPr>
        <p:spPr>
          <a:xfrm>
            <a:off x="2262455" y="2490959"/>
            <a:ext cx="7878994" cy="2400657"/>
          </a:xfrm>
          <a:prstGeom prst="rect">
            <a:avLst/>
          </a:prstGeom>
          <a:noFill/>
          <a:ln>
            <a:solidFill>
              <a:srgbClr val="A5002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21469" indent="-321469">
              <a:buFont typeface="+mj-lt"/>
              <a:buAutoNum type="arabicPeriod"/>
            </a:pPr>
            <a:r>
              <a:rPr lang="bn-BD" sz="3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 অদৃশ্য অসংখ্য--------------ছড়িয়ে আছে।</a:t>
            </a:r>
          </a:p>
          <a:p>
            <a:pPr marL="321469" indent="-321469">
              <a:buFont typeface="+mj-lt"/>
              <a:buAutoNum type="arabicPeriod"/>
            </a:pPr>
            <a:r>
              <a:rPr lang="bn-BD" sz="3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দেহ জীবানু-------------করতে পারে।</a:t>
            </a:r>
          </a:p>
          <a:p>
            <a:pPr marL="321469" indent="-321469">
              <a:buFont typeface="+mj-lt"/>
              <a:buAutoNum type="arabicPeriod"/>
            </a:pPr>
            <a:r>
              <a:rPr lang="bn-BD" sz="3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স্বাস্থ্যসম্মত জীবনযাপন---------------------ক্ষমতা বাড়ায়।</a:t>
            </a:r>
          </a:p>
          <a:p>
            <a:pPr marL="321469" indent="-321469">
              <a:buFont typeface="+mj-lt"/>
              <a:buAutoNum type="arabicPeriod"/>
            </a:pPr>
            <a:r>
              <a:rPr lang="bn-BD" sz="3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হলে ডাক্তার দেখানো এবং -------------খাওয়া প্রয়োজন।</a:t>
            </a:r>
          </a:p>
          <a:p>
            <a:pPr marL="321469" indent="-321469">
              <a:buFont typeface="+mj-lt"/>
              <a:buAutoNum type="arabicPeriod"/>
            </a:pPr>
            <a:r>
              <a:rPr lang="bn-BD" sz="3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-------------খাদ্য আমাদের দেহ সুস্থ রাখে।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0A26F-11C3-4794-96CE-4E30AE5E67A9}"/>
              </a:ext>
            </a:extLst>
          </p:cNvPr>
          <p:cNvSpPr txBox="1"/>
          <p:nvPr/>
        </p:nvSpPr>
        <p:spPr>
          <a:xfrm>
            <a:off x="6882617" y="2402481"/>
            <a:ext cx="10113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endParaRPr lang="en-US" sz="30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EA2F94-9FE3-43A4-819A-1A9F1AE19774}"/>
              </a:ext>
            </a:extLst>
          </p:cNvPr>
          <p:cNvSpPr txBox="1"/>
          <p:nvPr/>
        </p:nvSpPr>
        <p:spPr>
          <a:xfrm>
            <a:off x="5460287" y="2880774"/>
            <a:ext cx="9599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endParaRPr lang="en-US" sz="3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11EC8C-7461-470F-AE98-776DC6590585}"/>
              </a:ext>
            </a:extLst>
          </p:cNvPr>
          <p:cNvSpPr txBox="1"/>
          <p:nvPr/>
        </p:nvSpPr>
        <p:spPr>
          <a:xfrm>
            <a:off x="5540554" y="3312878"/>
            <a:ext cx="2192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</a:t>
            </a:r>
            <a:endParaRPr lang="en-US" sz="30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E29CDA-A4DA-42CA-BDE6-43858A7933E5}"/>
              </a:ext>
            </a:extLst>
          </p:cNvPr>
          <p:cNvSpPr txBox="1"/>
          <p:nvPr/>
        </p:nvSpPr>
        <p:spPr>
          <a:xfrm>
            <a:off x="6543892" y="3744982"/>
            <a:ext cx="1165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ওষুধ</a:t>
            </a:r>
            <a:endParaRPr lang="en-US" sz="30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3E1DCE-5D4B-4411-B7DB-133B197B8EF0}"/>
              </a:ext>
            </a:extLst>
          </p:cNvPr>
          <p:cNvSpPr txBox="1"/>
          <p:nvPr/>
        </p:nvSpPr>
        <p:spPr>
          <a:xfrm>
            <a:off x="2856430" y="4217176"/>
            <a:ext cx="7898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0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/>
      <p:bldP spid="4" grpId="0"/>
      <p:bldP spid="6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F1F42-5936-4A8A-B98A-CEEEB2385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5" y="1350139"/>
            <a:ext cx="2455664" cy="16341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D49DB-7A78-4272-BEC0-0EFAA3D4D9AC}"/>
              </a:ext>
            </a:extLst>
          </p:cNvPr>
          <p:cNvSpPr txBox="1"/>
          <p:nvPr/>
        </p:nvSpPr>
        <p:spPr>
          <a:xfrm>
            <a:off x="4619091" y="1716907"/>
            <a:ext cx="2041989" cy="727122"/>
          </a:xfrm>
          <a:prstGeom prst="rect">
            <a:avLst/>
          </a:prstGeom>
          <a:noFill/>
          <a:ln>
            <a:solidFill>
              <a:srgbClr val="A5002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125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3375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ড়ির কাজ</a:t>
            </a:r>
            <a:endParaRPr lang="en-US" sz="3375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C87FE2A7-AA76-46F9-AF24-366BFC3AB6F9}"/>
              </a:ext>
            </a:extLst>
          </p:cNvPr>
          <p:cNvSpPr/>
          <p:nvPr/>
        </p:nvSpPr>
        <p:spPr>
          <a:xfrm>
            <a:off x="2336301" y="2890725"/>
            <a:ext cx="5673262" cy="305803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75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সুস্বাস্থ্যের জন্য তোমার সুঅভ্যাসসমূহ লিখে একটি তালিকা তৈরি কর।</a:t>
            </a:r>
            <a:endParaRPr lang="en-US" sz="3375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93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4C6D5D-BCE8-4C3B-BD39-9A88EB81E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4" y="137787"/>
            <a:ext cx="11791071" cy="61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25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9D8CD43F-5FC5-4292-B65F-8AC57FAB1296}"/>
              </a:ext>
            </a:extLst>
          </p:cNvPr>
          <p:cNvSpPr/>
          <p:nvPr/>
        </p:nvSpPr>
        <p:spPr>
          <a:xfrm rot="16200000">
            <a:off x="381368" y="1267555"/>
            <a:ext cx="5165990" cy="4978431"/>
          </a:xfrm>
          <a:prstGeom prst="flowChartDelay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725051-A55B-4BC9-8BFF-1604CABAD93C}"/>
              </a:ext>
            </a:extLst>
          </p:cNvPr>
          <p:cNvSpPr txBox="1"/>
          <p:nvPr/>
        </p:nvSpPr>
        <p:spPr>
          <a:xfrm>
            <a:off x="616642" y="3849104"/>
            <a:ext cx="47127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দ্দিন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উজানী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কচুয়া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E-mail:nasirict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39921C-52EF-4D1E-AD81-0E58A6F2AC86}"/>
              </a:ext>
            </a:extLst>
          </p:cNvPr>
          <p:cNvSpPr txBox="1"/>
          <p:nvPr/>
        </p:nvSpPr>
        <p:spPr>
          <a:xfrm>
            <a:off x="4535624" y="328301"/>
            <a:ext cx="3120751" cy="13234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bn-BD" sz="8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8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Delay 13">
            <a:extLst>
              <a:ext uri="{FF2B5EF4-FFF2-40B4-BE49-F238E27FC236}">
                <a16:creationId xmlns:a16="http://schemas.microsoft.com/office/drawing/2014/main" id="{0AC80414-E5E2-408D-8186-D31C22AD6639}"/>
              </a:ext>
            </a:extLst>
          </p:cNvPr>
          <p:cNvSpPr/>
          <p:nvPr/>
        </p:nvSpPr>
        <p:spPr>
          <a:xfrm rot="16200000">
            <a:off x="6644643" y="1022247"/>
            <a:ext cx="5165991" cy="4978427"/>
          </a:xfrm>
          <a:prstGeom prst="flowChartDelay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B630C-E87F-429C-AFBF-EFE64DF5B908}"/>
              </a:ext>
            </a:extLst>
          </p:cNvPr>
          <p:cNvSpPr txBox="1"/>
          <p:nvPr/>
        </p:nvSpPr>
        <p:spPr>
          <a:xfrm>
            <a:off x="7027573" y="3756772"/>
            <a:ext cx="4433742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শ্রেণিঃ৩য়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শিরোনামঃস্বাস্থ্যবিধি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শিরোনামঃস্বাস্থ্য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সময়ঃ৫০ মিনিট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208ED41-5017-4F85-AFEF-9FF6DE14D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97" t="24179" r="40168" b="30787"/>
          <a:stretch/>
        </p:blipFill>
        <p:spPr>
          <a:xfrm>
            <a:off x="8879699" y="2154181"/>
            <a:ext cx="1117746" cy="1442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9021CE-560D-4342-A32D-B0F82491C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55" y="2102874"/>
            <a:ext cx="1445030" cy="15446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lgDash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9D002F-5DC8-450D-AC1F-D8ED21A5E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71" y="1691792"/>
            <a:ext cx="758207" cy="46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787F857-454A-4CC8-B59A-640A52862810}"/>
              </a:ext>
            </a:extLst>
          </p:cNvPr>
          <p:cNvSpPr txBox="1"/>
          <p:nvPr/>
        </p:nvSpPr>
        <p:spPr>
          <a:xfrm>
            <a:off x="1407465" y="136828"/>
            <a:ext cx="10784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াধ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ই?</a:t>
            </a:r>
          </a:p>
        </p:txBody>
      </p:sp>
      <p:pic>
        <p:nvPicPr>
          <p:cNvPr id="17" name="Picture 16" descr="images(28).jpg">
            <a:extLst>
              <a:ext uri="{FF2B5EF4-FFF2-40B4-BE49-F238E27FC236}">
                <a16:creationId xmlns:a16="http://schemas.microsoft.com/office/drawing/2014/main" id="{BADF8E24-1B5C-4E54-B580-3D212C429F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02" r="20930" b="-1466"/>
          <a:stretch>
            <a:fillRect/>
          </a:stretch>
        </p:blipFill>
        <p:spPr>
          <a:xfrm>
            <a:off x="918791" y="767151"/>
            <a:ext cx="2534774" cy="1899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 descr="images(31).jpg">
            <a:extLst>
              <a:ext uri="{FF2B5EF4-FFF2-40B4-BE49-F238E27FC236}">
                <a16:creationId xmlns:a16="http://schemas.microsoft.com/office/drawing/2014/main" id="{0BA620C7-60A5-4EA9-A2D4-72918581BA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59" b="3394"/>
          <a:stretch>
            <a:fillRect/>
          </a:stretch>
        </p:blipFill>
        <p:spPr>
          <a:xfrm>
            <a:off x="8361414" y="783159"/>
            <a:ext cx="2279466" cy="19045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DC515C-2715-404E-9D9B-27E32CB95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63" y="685712"/>
            <a:ext cx="2663653" cy="2002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images(36).jpg">
            <a:extLst>
              <a:ext uri="{FF2B5EF4-FFF2-40B4-BE49-F238E27FC236}">
                <a16:creationId xmlns:a16="http://schemas.microsoft.com/office/drawing/2014/main" id="{7E459F5D-2D65-4B16-9932-9B2D209DC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61" y="3175264"/>
            <a:ext cx="2663655" cy="20953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 descr="images(34).jpg">
            <a:extLst>
              <a:ext uri="{FF2B5EF4-FFF2-40B4-BE49-F238E27FC236}">
                <a16:creationId xmlns:a16="http://schemas.microsoft.com/office/drawing/2014/main" id="{B27DE58F-BCC3-42C8-A748-4470DE4F6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5346" y="3218105"/>
            <a:ext cx="2663654" cy="2000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5FD130-0974-40C9-9305-1662A72809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464" y="3202332"/>
            <a:ext cx="2663654" cy="19926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2848256-3DDB-4196-B7FB-697EF484FB35}"/>
              </a:ext>
            </a:extLst>
          </p:cNvPr>
          <p:cNvSpPr txBox="1"/>
          <p:nvPr/>
        </p:nvSpPr>
        <p:spPr>
          <a:xfrm>
            <a:off x="4303785" y="5486440"/>
            <a:ext cx="3584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F4A496-8808-4051-9B40-1BA4B57E8206}"/>
              </a:ext>
            </a:extLst>
          </p:cNvPr>
          <p:cNvSpPr txBox="1"/>
          <p:nvPr/>
        </p:nvSpPr>
        <p:spPr>
          <a:xfrm>
            <a:off x="2124016" y="5897179"/>
            <a:ext cx="849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 হ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70B10F-92C8-4A08-B660-D6BB0525D4FC}"/>
              </a:ext>
            </a:extLst>
          </p:cNvPr>
          <p:cNvSpPr txBox="1"/>
          <p:nvPr/>
        </p:nvSpPr>
        <p:spPr>
          <a:xfrm>
            <a:off x="5079399" y="2704814"/>
            <a:ext cx="185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5DFB78-2BAD-4065-9ED5-7945BCECEAC0}"/>
              </a:ext>
            </a:extLst>
          </p:cNvPr>
          <p:cNvSpPr txBox="1"/>
          <p:nvPr/>
        </p:nvSpPr>
        <p:spPr>
          <a:xfrm>
            <a:off x="5079398" y="5188734"/>
            <a:ext cx="185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াময়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B5F78D-213C-47A6-9C38-BC150E4183F8}"/>
              </a:ext>
            </a:extLst>
          </p:cNvPr>
          <p:cNvSpPr txBox="1"/>
          <p:nvPr/>
        </p:nvSpPr>
        <p:spPr>
          <a:xfrm>
            <a:off x="8804029" y="5224838"/>
            <a:ext cx="185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টাইফয়েড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140B5D-44EF-4FF6-BC8C-9D42B4DA7DB3}"/>
              </a:ext>
            </a:extLst>
          </p:cNvPr>
          <p:cNvSpPr txBox="1"/>
          <p:nvPr/>
        </p:nvSpPr>
        <p:spPr>
          <a:xfrm>
            <a:off x="1374722" y="2666463"/>
            <a:ext cx="185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C47BC1-9233-46C2-8126-42C273440F78}"/>
              </a:ext>
            </a:extLst>
          </p:cNvPr>
          <p:cNvSpPr txBox="1"/>
          <p:nvPr/>
        </p:nvSpPr>
        <p:spPr>
          <a:xfrm>
            <a:off x="8784076" y="2666463"/>
            <a:ext cx="185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B56298-1091-4610-9305-5BB3034F6F89}"/>
              </a:ext>
            </a:extLst>
          </p:cNvPr>
          <p:cNvSpPr txBox="1"/>
          <p:nvPr/>
        </p:nvSpPr>
        <p:spPr>
          <a:xfrm>
            <a:off x="1195548" y="5322281"/>
            <a:ext cx="185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আমাশয়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6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627CAD-3EB9-4BBD-BE69-75CA83908418}"/>
              </a:ext>
            </a:extLst>
          </p:cNvPr>
          <p:cNvSpPr txBox="1"/>
          <p:nvPr/>
        </p:nvSpPr>
        <p:spPr>
          <a:xfrm>
            <a:off x="3653676" y="383465"/>
            <a:ext cx="5048386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8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</a:t>
            </a:r>
            <a:endParaRPr lang="en-US" sz="8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DF71D-D317-4C1D-A15D-9852A3C85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833" y="2285398"/>
            <a:ext cx="3304609" cy="2515067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EE9C0A-FFA9-46EA-9A90-43E859499DA7}"/>
              </a:ext>
            </a:extLst>
          </p:cNvPr>
          <p:cNvSpPr txBox="1"/>
          <p:nvPr/>
        </p:nvSpPr>
        <p:spPr>
          <a:xfrm>
            <a:off x="5127976" y="3327760"/>
            <a:ext cx="2536139" cy="6694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75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</a:t>
            </a:r>
            <a:r>
              <a:rPr lang="en-US" sz="375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75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75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375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214848B-5991-4661-AA7E-7B4337502A6D}"/>
              </a:ext>
            </a:extLst>
          </p:cNvPr>
          <p:cNvSpPr/>
          <p:nvPr/>
        </p:nvSpPr>
        <p:spPr>
          <a:xfrm>
            <a:off x="5799009" y="2217866"/>
            <a:ext cx="757720" cy="1109894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37519-D285-453D-BE44-0CB7AE117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42" y="2285398"/>
            <a:ext cx="3304609" cy="23303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344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174A53-5FDB-46D5-A1B6-301E2F38A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164" y="829339"/>
            <a:ext cx="2266295" cy="1582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9451A8-A177-4405-87B7-71BC33397746}"/>
              </a:ext>
            </a:extLst>
          </p:cNvPr>
          <p:cNvSpPr txBox="1"/>
          <p:nvPr/>
        </p:nvSpPr>
        <p:spPr>
          <a:xfrm>
            <a:off x="3699804" y="464386"/>
            <a:ext cx="38545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6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4A375F-4E8D-48CD-ABA3-C288782F8157}"/>
              </a:ext>
            </a:extLst>
          </p:cNvPr>
          <p:cNvSpPr txBox="1"/>
          <p:nvPr/>
        </p:nvSpPr>
        <p:spPr>
          <a:xfrm>
            <a:off x="801858" y="3307285"/>
            <a:ext cx="11197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৯.১.১ কয়েকটি সাধারণ রোগের নাম বলতে পারবে।</a:t>
            </a: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৯.১.২ বিভিন্ন রোগে আক্রান্ত হওয়ার কারণ বলতে পারবে।</a:t>
            </a: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৯.২.২ স্বাস্থ্য ভালো রাখার জন্য বিভিন্ন নিয়ম মেনে চলতে হয় তা বলতে পারবে।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692F4-B0D0-4E01-90D6-58EC4BDDACC1}"/>
              </a:ext>
            </a:extLst>
          </p:cNvPr>
          <p:cNvSpPr txBox="1"/>
          <p:nvPr/>
        </p:nvSpPr>
        <p:spPr>
          <a:xfrm>
            <a:off x="1079541" y="2193612"/>
            <a:ext cx="5898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8098441-FAFB-4FDC-96B1-47D7E908EB62}"/>
              </a:ext>
            </a:extLst>
          </p:cNvPr>
          <p:cNvSpPr txBox="1"/>
          <p:nvPr/>
        </p:nvSpPr>
        <p:spPr>
          <a:xfrm>
            <a:off x="2822476" y="333160"/>
            <a:ext cx="7061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C781AA-F477-4334-BE38-23BA64225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40" y="2680308"/>
            <a:ext cx="1503401" cy="14973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639016-B53E-4CF7-AF9A-317C5D486D72}"/>
              </a:ext>
            </a:extLst>
          </p:cNvPr>
          <p:cNvCxnSpPr>
            <a:cxnSpLocks/>
          </p:cNvCxnSpPr>
          <p:nvPr/>
        </p:nvCxnSpPr>
        <p:spPr>
          <a:xfrm>
            <a:off x="5117024" y="1747969"/>
            <a:ext cx="1767009" cy="112186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3435237-5441-4D1C-A363-FC4B4AC51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26" y="897636"/>
            <a:ext cx="1391073" cy="1183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893C54-5536-4210-BD57-D22C3A0E38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"/>
          <a:stretch/>
        </p:blipFill>
        <p:spPr>
          <a:xfrm>
            <a:off x="3675616" y="2630432"/>
            <a:ext cx="1732896" cy="1471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1CBC04-2215-4316-B2D3-39CD549EA3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r="19354" b="6324"/>
          <a:stretch/>
        </p:blipFill>
        <p:spPr>
          <a:xfrm>
            <a:off x="4004900" y="4774021"/>
            <a:ext cx="1476888" cy="12517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C45AEC-875F-44DD-9F63-8A041371A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3467" y="2843962"/>
            <a:ext cx="1696903" cy="1514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D0E366-6164-44F5-8793-0EA0E11F3A4B}"/>
              </a:ext>
            </a:extLst>
          </p:cNvPr>
          <p:cNvCxnSpPr>
            <a:cxnSpLocks/>
            <a:stCxn id="14" idx="7"/>
            <a:endCxn id="16" idx="3"/>
          </p:cNvCxnSpPr>
          <p:nvPr/>
        </p:nvCxnSpPr>
        <p:spPr>
          <a:xfrm flipV="1">
            <a:off x="2334173" y="1907496"/>
            <a:ext cx="1734971" cy="99209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2F553A-1376-4607-9A21-396435130AA8}"/>
              </a:ext>
            </a:extLst>
          </p:cNvPr>
          <p:cNvCxnSpPr>
            <a:cxnSpLocks/>
          </p:cNvCxnSpPr>
          <p:nvPr/>
        </p:nvCxnSpPr>
        <p:spPr>
          <a:xfrm>
            <a:off x="8050370" y="3601199"/>
            <a:ext cx="946738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685F49-7F13-4BB9-969B-303A4069F31D}"/>
              </a:ext>
            </a:extLst>
          </p:cNvPr>
          <p:cNvCxnSpPr>
            <a:cxnSpLocks/>
          </p:cNvCxnSpPr>
          <p:nvPr/>
        </p:nvCxnSpPr>
        <p:spPr>
          <a:xfrm>
            <a:off x="5348138" y="3429000"/>
            <a:ext cx="957494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A40816C-206E-4A1F-88D3-01E90B6CD7AF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2565009" y="3366095"/>
            <a:ext cx="1110607" cy="6290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62365CA-52DC-4C85-BBA6-80F61389EDDA}"/>
              </a:ext>
            </a:extLst>
          </p:cNvPr>
          <p:cNvCxnSpPr>
            <a:cxnSpLocks/>
            <a:stCxn id="18" idx="7"/>
            <a:endCxn id="19" idx="3"/>
          </p:cNvCxnSpPr>
          <p:nvPr/>
        </p:nvCxnSpPr>
        <p:spPr>
          <a:xfrm flipV="1">
            <a:off x="5265503" y="4136648"/>
            <a:ext cx="1336470" cy="82068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608B445-1948-4F1C-B4EC-527DA2AC13D1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368584" y="3964615"/>
            <a:ext cx="1852601" cy="99271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AF444F7C-B4A5-4D36-B18D-81B0E43A0F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108" y="2741819"/>
            <a:ext cx="1817370" cy="17187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6BD8BD2F-0669-40D0-A480-370BB293BE5C}"/>
              </a:ext>
            </a:extLst>
          </p:cNvPr>
          <p:cNvSpPr txBox="1"/>
          <p:nvPr/>
        </p:nvSpPr>
        <p:spPr>
          <a:xfrm>
            <a:off x="1252736" y="4267433"/>
            <a:ext cx="105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DD9F11-93CC-4D1E-8139-5354C833662B}"/>
              </a:ext>
            </a:extLst>
          </p:cNvPr>
          <p:cNvSpPr txBox="1"/>
          <p:nvPr/>
        </p:nvSpPr>
        <p:spPr>
          <a:xfrm>
            <a:off x="4004900" y="1951659"/>
            <a:ext cx="1608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152FE05-D0FE-46CA-AAF1-7017B74446B5}"/>
              </a:ext>
            </a:extLst>
          </p:cNvPr>
          <p:cNvSpPr txBox="1"/>
          <p:nvPr/>
        </p:nvSpPr>
        <p:spPr>
          <a:xfrm>
            <a:off x="4109342" y="4085125"/>
            <a:ext cx="112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C353FF2-A926-4AE6-A4AA-ECCF07AA71DF}"/>
              </a:ext>
            </a:extLst>
          </p:cNvPr>
          <p:cNvSpPr txBox="1"/>
          <p:nvPr/>
        </p:nvSpPr>
        <p:spPr>
          <a:xfrm>
            <a:off x="4270838" y="5892356"/>
            <a:ext cx="1476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DD2A2E-8913-4807-B9AE-CC35E84F6C02}"/>
              </a:ext>
            </a:extLst>
          </p:cNvPr>
          <p:cNvSpPr txBox="1"/>
          <p:nvPr/>
        </p:nvSpPr>
        <p:spPr>
          <a:xfrm>
            <a:off x="6178338" y="4500813"/>
            <a:ext cx="2747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ীবাণুর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F272AB3-7692-4E84-846A-A853DB6E2FDF}"/>
              </a:ext>
            </a:extLst>
          </p:cNvPr>
          <p:cNvSpPr txBox="1"/>
          <p:nvPr/>
        </p:nvSpPr>
        <p:spPr>
          <a:xfrm>
            <a:off x="9129931" y="4546991"/>
            <a:ext cx="220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4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7" grpId="0"/>
      <p:bldP spid="58" grpId="0"/>
      <p:bldP spid="59" grpId="0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77ECF3-F45C-48D1-9B1F-FF15DF3CC278}"/>
              </a:ext>
            </a:extLst>
          </p:cNvPr>
          <p:cNvSpPr txBox="1"/>
          <p:nvPr/>
        </p:nvSpPr>
        <p:spPr>
          <a:xfrm>
            <a:off x="3392331" y="3323882"/>
            <a:ext cx="5407338" cy="707886"/>
          </a:xfrm>
          <a:prstGeom prst="rect">
            <a:avLst/>
          </a:prstGeom>
          <a:noFill/>
          <a:ln>
            <a:solidFill>
              <a:srgbClr val="A5002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 টি সাধারণ রোগের নাম বল।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peech Bubble: Rectangle 1">
            <a:extLst>
              <a:ext uri="{FF2B5EF4-FFF2-40B4-BE49-F238E27FC236}">
                <a16:creationId xmlns:a16="http://schemas.microsoft.com/office/drawing/2014/main" id="{F3E4DCCF-AF99-4F02-9809-540E1E5B3242}"/>
              </a:ext>
            </a:extLst>
          </p:cNvPr>
          <p:cNvSpPr/>
          <p:nvPr/>
        </p:nvSpPr>
        <p:spPr>
          <a:xfrm>
            <a:off x="4878591" y="777431"/>
            <a:ext cx="3154667" cy="707886"/>
          </a:xfrm>
          <a:prstGeom prst="wedgeRectCallout">
            <a:avLst>
              <a:gd name="adj1" fmla="val -23041"/>
              <a:gd name="adj2" fmla="val 103895"/>
            </a:avLst>
          </a:prstGeom>
          <a:gradFill flip="none" rotWithShape="1">
            <a:gsLst>
              <a:gs pos="56000">
                <a:srgbClr val="EC44D8"/>
              </a:gs>
              <a:gs pos="21000">
                <a:srgbClr val="FFC000"/>
              </a:gs>
              <a:gs pos="64000">
                <a:srgbClr val="7030A0"/>
              </a:gs>
              <a:gs pos="99031">
                <a:srgbClr val="020803"/>
              </a:gs>
              <a:gs pos="100000">
                <a:srgbClr val="041005"/>
              </a:gs>
              <a:gs pos="0">
                <a:srgbClr val="35FB69"/>
              </a:gs>
              <a:gs pos="92250">
                <a:srgbClr val="0E3F12"/>
              </a:gs>
              <a:gs pos="84500">
                <a:srgbClr val="1B7E24"/>
              </a:gs>
              <a:gs pos="41000">
                <a:schemeClr val="bg1"/>
              </a:gs>
              <a:gs pos="69000">
                <a:srgbClr val="35FB48"/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en-US" sz="4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n.gif">
            <a:extLst>
              <a:ext uri="{FF2B5EF4-FFF2-40B4-BE49-F238E27FC236}">
                <a16:creationId xmlns:a16="http://schemas.microsoft.com/office/drawing/2014/main" id="{CF89E813-26F8-46C0-BBD8-B4DF58D13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544" y="1849902"/>
            <a:ext cx="1971137" cy="229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F1C5AD-E525-4AC2-BECA-C3C8A27C9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60" y="1083518"/>
            <a:ext cx="2027326" cy="15564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7EB57E-221A-4BD1-A66A-23EFF4E19738}"/>
              </a:ext>
            </a:extLst>
          </p:cNvPr>
          <p:cNvSpPr txBox="1"/>
          <p:nvPr/>
        </p:nvSpPr>
        <p:spPr>
          <a:xfrm>
            <a:off x="1640517" y="610682"/>
            <a:ext cx="3698697" cy="61170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375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দেখতে পাচ্ছ?</a:t>
            </a:r>
            <a:endParaRPr lang="en-US" sz="3375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 descr="A close up of a sandwich&#10;&#10;Description automatically generated">
            <a:extLst>
              <a:ext uri="{FF2B5EF4-FFF2-40B4-BE49-F238E27FC236}">
                <a16:creationId xmlns:a16="http://schemas.microsoft.com/office/drawing/2014/main" id="{819A05EE-9136-4F06-B8C6-768839651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1473" r="7753" b="13088"/>
          <a:stretch/>
        </p:blipFill>
        <p:spPr>
          <a:xfrm>
            <a:off x="3246246" y="1338110"/>
            <a:ext cx="1913203" cy="14152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4CBCC89-3904-45FC-B772-0295DAC1D147}"/>
              </a:ext>
            </a:extLst>
          </p:cNvPr>
          <p:cNvGrpSpPr/>
          <p:nvPr/>
        </p:nvGrpSpPr>
        <p:grpSpPr>
          <a:xfrm>
            <a:off x="5759114" y="1372748"/>
            <a:ext cx="1893711" cy="1470038"/>
            <a:chOff x="8541786" y="1061795"/>
            <a:chExt cx="2601652" cy="2163990"/>
          </a:xfrm>
        </p:grpSpPr>
        <p:pic>
          <p:nvPicPr>
            <p:cNvPr id="34" name="Picture 33" descr="A picture containing handwear&#10;&#10;Description automatically generated">
              <a:extLst>
                <a:ext uri="{FF2B5EF4-FFF2-40B4-BE49-F238E27FC236}">
                  <a16:creationId xmlns:a16="http://schemas.microsoft.com/office/drawing/2014/main" id="{E3200A8A-2642-4DB5-AEA3-59A663CB5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1786" y="1061795"/>
              <a:ext cx="2601652" cy="2163990"/>
            </a:xfrm>
            <a:prstGeom prst="rect">
              <a:avLst/>
            </a:prstGeom>
          </p:spPr>
        </p:pic>
        <p:pic>
          <p:nvPicPr>
            <p:cNvPr id="39" name="Picture 38" descr="A picture containing container&#10;&#10;Description automatically generated">
              <a:extLst>
                <a:ext uri="{FF2B5EF4-FFF2-40B4-BE49-F238E27FC236}">
                  <a16:creationId xmlns:a16="http://schemas.microsoft.com/office/drawing/2014/main" id="{2ED97C37-847E-4083-9087-A19F39CF0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7" t="33426" r="59123" b="32356"/>
            <a:stretch/>
          </p:blipFill>
          <p:spPr>
            <a:xfrm>
              <a:off x="9522530" y="1955410"/>
              <a:ext cx="827615" cy="684595"/>
            </a:xfrm>
            <a:prstGeom prst="flowChartConnector">
              <a:avLst/>
            </a:prstGeom>
          </p:spPr>
        </p:pic>
      </p:grpSp>
      <p:pic>
        <p:nvPicPr>
          <p:cNvPr id="41" name="Picture 40" descr="A glass of beer on a table&#10;&#10;Description automatically generated">
            <a:extLst>
              <a:ext uri="{FF2B5EF4-FFF2-40B4-BE49-F238E27FC236}">
                <a16:creationId xmlns:a16="http://schemas.microsoft.com/office/drawing/2014/main" id="{4DF81D8B-C754-4888-8CE0-E07B2C4103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2" r="54134"/>
          <a:stretch/>
        </p:blipFill>
        <p:spPr>
          <a:xfrm>
            <a:off x="9457712" y="1096517"/>
            <a:ext cx="2104101" cy="162174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8173275-6491-427F-8A4C-6294CADDBC01}"/>
              </a:ext>
            </a:extLst>
          </p:cNvPr>
          <p:cNvSpPr txBox="1"/>
          <p:nvPr/>
        </p:nvSpPr>
        <p:spPr>
          <a:xfrm>
            <a:off x="5898604" y="471812"/>
            <a:ext cx="2216833" cy="611706"/>
          </a:xfrm>
          <a:prstGeom prst="rect">
            <a:avLst/>
          </a:prstGeom>
          <a:noFill/>
          <a:ln>
            <a:solidFill>
              <a:srgbClr val="0099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375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 জীবানু।</a:t>
            </a:r>
            <a:endParaRPr lang="en-US" sz="3375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8A1129-AFF7-418D-AAA0-C1BC6B9B8CF1}"/>
              </a:ext>
            </a:extLst>
          </p:cNvPr>
          <p:cNvSpPr txBox="1"/>
          <p:nvPr/>
        </p:nvSpPr>
        <p:spPr>
          <a:xfrm>
            <a:off x="1432299" y="5089236"/>
            <a:ext cx="10235508" cy="1015663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</a:t>
            </a:r>
            <a:r>
              <a:rPr lang="as-IN" sz="3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0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</a:t>
            </a:r>
            <a:r>
              <a:rPr lang="en-US" sz="3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0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</a:t>
            </a:r>
            <a:r>
              <a:rPr lang="bn-BD" sz="3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bn-BD" sz="3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ছড়িয়ে আছে।কোনো কোনো জীবানু মানুষের রোগ সৃষ্টি করে।দেহের ভেতর জীবানু যখন সংখ্যায় বৃদ্ধি পায় আমরা তখন অসুস্থ হই।</a:t>
            </a:r>
            <a:endParaRPr lang="en-US" sz="3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C2124D-2557-4F65-8F09-00E768AB51E7}"/>
              </a:ext>
            </a:extLst>
          </p:cNvPr>
          <p:cNvSpPr txBox="1"/>
          <p:nvPr/>
        </p:nvSpPr>
        <p:spPr>
          <a:xfrm>
            <a:off x="537352" y="2718262"/>
            <a:ext cx="1103264" cy="611706"/>
          </a:xfrm>
          <a:prstGeom prst="rect">
            <a:avLst/>
          </a:prstGeom>
          <a:noFill/>
          <a:ln>
            <a:solidFill>
              <a:srgbClr val="0099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375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endParaRPr lang="en-US" sz="3375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463177-A1AF-4BC7-84D0-C6990C1763F5}"/>
              </a:ext>
            </a:extLst>
          </p:cNvPr>
          <p:cNvSpPr txBox="1"/>
          <p:nvPr/>
        </p:nvSpPr>
        <p:spPr>
          <a:xfrm>
            <a:off x="9007546" y="3686176"/>
            <a:ext cx="1757456" cy="61170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375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</a:t>
            </a:r>
            <a:endParaRPr lang="en-US" sz="3375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22ED33-5615-489A-81F4-99906870CB8C}"/>
              </a:ext>
            </a:extLst>
          </p:cNvPr>
          <p:cNvSpPr txBox="1"/>
          <p:nvPr/>
        </p:nvSpPr>
        <p:spPr>
          <a:xfrm>
            <a:off x="2871996" y="2894822"/>
            <a:ext cx="1913202" cy="61170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375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খাবার</a:t>
            </a:r>
            <a:endParaRPr lang="en-US" sz="3375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1993B-29E6-4D49-84C7-7411518C5F3B}"/>
              </a:ext>
            </a:extLst>
          </p:cNvPr>
          <p:cNvSpPr txBox="1"/>
          <p:nvPr/>
        </p:nvSpPr>
        <p:spPr>
          <a:xfrm>
            <a:off x="5560619" y="3482433"/>
            <a:ext cx="1637444" cy="61170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375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 হাত</a:t>
            </a:r>
            <a:endParaRPr lang="en-US" sz="3375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D77BE5-874C-40AD-A1A4-EA41FD9E29FE}"/>
              </a:ext>
            </a:extLst>
          </p:cNvPr>
          <p:cNvSpPr txBox="1"/>
          <p:nvPr/>
        </p:nvSpPr>
        <p:spPr>
          <a:xfrm>
            <a:off x="3102110" y="471812"/>
            <a:ext cx="3737766" cy="611706"/>
          </a:xfrm>
          <a:prstGeom prst="rect">
            <a:avLst/>
          </a:prstGeom>
          <a:noFill/>
          <a:ln>
            <a:solidFill>
              <a:srgbClr val="A5002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375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এসবের মধ্যে কী আছে?</a:t>
            </a:r>
            <a:endParaRPr lang="en-US" sz="3375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2" grpId="0" animBg="1"/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413A25-5BED-4B1C-AD5D-8427D8189E8B}"/>
              </a:ext>
            </a:extLst>
          </p:cNvPr>
          <p:cNvSpPr txBox="1"/>
          <p:nvPr/>
        </p:nvSpPr>
        <p:spPr>
          <a:xfrm>
            <a:off x="3424716" y="3429001"/>
            <a:ext cx="5914062" cy="1131079"/>
          </a:xfrm>
          <a:prstGeom prst="rect">
            <a:avLst/>
          </a:prstGeom>
          <a:noFill/>
          <a:ln>
            <a:solidFill>
              <a:srgbClr val="A5002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কিভাবে আমাদের শরীরে জীবানু প্রবেশ করে  সে সম্পর্কে ৩টি বাক্য লিখ।</a:t>
            </a:r>
            <a:endParaRPr lang="en-US" sz="337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C8C0C-129E-41D0-9B78-FB147E4493BA}"/>
              </a:ext>
            </a:extLst>
          </p:cNvPr>
          <p:cNvSpPr txBox="1"/>
          <p:nvPr/>
        </p:nvSpPr>
        <p:spPr>
          <a:xfrm>
            <a:off x="4879879" y="1015810"/>
            <a:ext cx="2432241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1F0CB-6534-4DE1-B074-4820990E58E8}"/>
              </a:ext>
            </a:extLst>
          </p:cNvPr>
          <p:cNvSpPr txBox="1"/>
          <p:nvPr/>
        </p:nvSpPr>
        <p:spPr>
          <a:xfrm>
            <a:off x="8809376" y="1015810"/>
            <a:ext cx="2131887" cy="61170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37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37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6FC1D8-48DD-4DDD-9687-A06EB1DF0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04" y="3400867"/>
            <a:ext cx="1411712" cy="1159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94DA62-D771-434E-B82A-05B50FCBA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38" y="1015810"/>
            <a:ext cx="2173978" cy="17430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0922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506</Words>
  <Application>Microsoft Office PowerPoint</Application>
  <PresentationFormat>Widescreen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Akter Nisha</dc:creator>
  <cp:lastModifiedBy>Salma Akter Nisha</cp:lastModifiedBy>
  <cp:revision>47</cp:revision>
  <dcterms:created xsi:type="dcterms:W3CDTF">2020-04-15T11:42:48Z</dcterms:created>
  <dcterms:modified xsi:type="dcterms:W3CDTF">2020-04-17T03:10:31Z</dcterms:modified>
</cp:coreProperties>
</file>