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7" r:id="rId2"/>
    <p:sldId id="331" r:id="rId3"/>
    <p:sldId id="330" r:id="rId4"/>
    <p:sldId id="329" r:id="rId5"/>
    <p:sldId id="328" r:id="rId6"/>
    <p:sldId id="327" r:id="rId7"/>
    <p:sldId id="326" r:id="rId8"/>
    <p:sldId id="325" r:id="rId9"/>
    <p:sldId id="308" r:id="rId10"/>
    <p:sldId id="310" r:id="rId11"/>
    <p:sldId id="313" r:id="rId12"/>
    <p:sldId id="347" r:id="rId13"/>
    <p:sldId id="322" r:id="rId14"/>
    <p:sldId id="323" r:id="rId15"/>
    <p:sldId id="343" r:id="rId16"/>
    <p:sldId id="311" r:id="rId17"/>
    <p:sldId id="344" r:id="rId18"/>
    <p:sldId id="345" r:id="rId19"/>
    <p:sldId id="341" r:id="rId20"/>
    <p:sldId id="318" r:id="rId21"/>
    <p:sldId id="319" r:id="rId22"/>
    <p:sldId id="335" r:id="rId23"/>
    <p:sldId id="336" r:id="rId24"/>
    <p:sldId id="321" r:id="rId25"/>
    <p:sldId id="320" r:id="rId26"/>
    <p:sldId id="339" r:id="rId27"/>
    <p:sldId id="338" r:id="rId28"/>
    <p:sldId id="33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333300"/>
    <a:srgbClr val="996633"/>
    <a:srgbClr val="666699"/>
    <a:srgbClr val="666633"/>
    <a:srgbClr val="003300"/>
    <a:srgbClr val="394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3537" autoAdjust="0"/>
  </p:normalViewPr>
  <p:slideViewPr>
    <p:cSldViewPr snapToGrid="0">
      <p:cViewPr varScale="1">
        <p:scale>
          <a:sx n="66" d="100"/>
          <a:sy n="66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3B93-979B-43D5-AECD-8EE5069817B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CD2F8-8A52-422C-9C36-3597208B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3E494-3346-4D03-8CA5-72347A191E5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EB3D7-8DD3-4063-81D6-C281C3BA0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0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7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3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6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1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7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2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B3D7-8DD3-4063-81D6-C281C3BA0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2482-9E7A-4F6C-B5DB-A7C2CB458CB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98EA-2A2B-4B8E-88EC-9C69ED5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1614" y="2035488"/>
            <a:ext cx="7913016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12000" b="1" dirty="0" smtClean="0">
                <a:pattFill prst="solidDmnd">
                  <a:fgClr>
                    <a:srgbClr val="00B050"/>
                  </a:fgClr>
                  <a:bgClr>
                    <a:srgbClr val="FF0000"/>
                  </a:bgClr>
                </a:pattFill>
                <a:latin typeface="SutonnyMJ" pitchFamily="2" charset="0"/>
                <a:cs typeface="SutonnyMJ" pitchFamily="2" charset="0"/>
              </a:rPr>
              <a:t>সকলকে শুভেচ্ছা</a:t>
            </a:r>
            <a:endParaRPr lang="en-US" sz="12000" b="1" dirty="0">
              <a:pattFill prst="solidDmnd">
                <a:fgClr>
                  <a:srgbClr val="00B050"/>
                </a:fgClr>
                <a:bgClr>
                  <a:srgbClr val="FF0000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4499" y="1645051"/>
            <a:ext cx="4388983" cy="34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863" y="557212"/>
            <a:ext cx="66865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405" y="1921804"/>
            <a:ext cx="941966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১। আজারি অর্থ কী?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0761" y="2935945"/>
            <a:ext cx="981704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২। কাজী নজরুল ইসলাম কত সালে 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    মৃত্যুবরণ করেন?</a:t>
            </a:r>
            <a:endParaRPr lang="en-US" sz="36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972" y="4383548"/>
            <a:ext cx="1020062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৩। মানুষ কবিতাটি কোন কাব্যগ্রস্থ থেকে   </a:t>
            </a:r>
          </a:p>
          <a:p>
            <a:r>
              <a:rPr lang="bn-IN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সংকলিত হয়েছে?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2737" y="419950"/>
            <a:ext cx="356094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উত্তরপত্র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17" y="1457941"/>
            <a:ext cx="845588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6516" y="1945179"/>
            <a:ext cx="5765344" cy="3175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8444" y="2380397"/>
            <a:ext cx="5407621" cy="2097206"/>
          </a:xfrm>
          <a:prstGeom prst="rect">
            <a:avLst/>
          </a:prstGeom>
        </p:spPr>
      </p:pic>
      <p:pic>
        <p:nvPicPr>
          <p:cNvPr id="13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96414"/>
          <a:stretch/>
        </p:blipFill>
        <p:spPr>
          <a:xfrm>
            <a:off x="3358341" y="4472246"/>
            <a:ext cx="5765344" cy="6649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27606" y="639772"/>
            <a:ext cx="930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</a:rPr>
              <a:t>‘মানুষ’ কবিতাটি আবৃতি শুনি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65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2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100000">
                <p:cTn id="2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113" y="3776822"/>
            <a:ext cx="10783474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গাহি সাম্যের গান-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মানুষের চেয়ে বড় কিছু নেই, নহে কিছু মহীয়ান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নাই দেশ-কাল-পাত্রের ভেদ, অভেদ ধর্মজাতি,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সব দেশে সব কালে ঘরে-ঘরে তিনি মানুষের জ্ঞাতি।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2" y="778683"/>
            <a:ext cx="2826176" cy="280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79" y="1027367"/>
            <a:ext cx="2767824" cy="2780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288" y="321937"/>
            <a:ext cx="6974428" cy="99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14" y="914172"/>
            <a:ext cx="2770350" cy="27289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12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333" y="3409702"/>
            <a:ext cx="1078347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পূজারী, দুয়ার খোলো,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ক্ষুধার ঠাকুর দাঁড়ায়ে পূজার সময় হলো!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স্বপন দেখিয়া আকুল পূজারী খুলিল ভজনালয়,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দেবতার বরে আজ রাজা-টাজা হয়ে যাবে নিশ্চয়!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জীর্ণ-বস্ত্র শীর্ণ-গাত্র, ক্ষুধায় কন্ঠ ক্ষীণ-</a:t>
            </a:r>
          </a:p>
        </p:txBody>
      </p:sp>
      <p:pic>
        <p:nvPicPr>
          <p:cNvPr id="5" name="Picture 4" descr="C:\Users\MECS\AppData\Local\Microsoft\Windows\INetCache\Content.Word\images-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34" y="3425372"/>
            <a:ext cx="2513672" cy="28012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3532" t="38629" r="44854" b="36015"/>
          <a:stretch/>
        </p:blipFill>
        <p:spPr>
          <a:xfrm>
            <a:off x="8182864" y="265355"/>
            <a:ext cx="4009136" cy="26454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28" y="843281"/>
            <a:ext cx="3759199" cy="24321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53097" y="1561730"/>
            <a:ext cx="1242761" cy="180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382" y="305312"/>
            <a:ext cx="697442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11516" cy="2645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401" y="3020564"/>
            <a:ext cx="11380565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ডাকিল পান্থ,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দ্বার</a:t>
            </a:r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খোলো বাবা, খাইনি তো সাত দিন!</a:t>
            </a:r>
            <a:endParaRPr lang="en-US" sz="3200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সহসা বন্ধ হলো মন্দির, ভুখারি ফিরিয়া চলে, </a:t>
            </a:r>
          </a:p>
          <a:p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তিমিররাত্রি, পথ জুড়ে তার ক্ষুধার মানিক জ্বলে! </a:t>
            </a:r>
          </a:p>
          <a:p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ভুখারি ফুকারি কয়,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Ô</a:t>
            </a:r>
            <a:r>
              <a:rPr lang="bn-IN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ঐ মন্দির পূজারীর, হায় দেবতা, তোমার নয়!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Õ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240" y="0"/>
            <a:ext cx="1639966" cy="253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477" y="155682"/>
            <a:ext cx="697442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3177 0.03102 L 0.06549 0.01852 L 0.09752 0.04954 L 0.13333 0.03704 L 0.16315 0.06806 L 0.19934 0.05625 L 0.2289 0.08634 L 0.26497 0.07407 L 0.29687 0.10556 L 0.33059 0.09306 L 0.36263 0.12361 L 0.39635 0.11157 L 0.42838 0.14213 L 0.46419 0.13079 L 0.49388 0.16111 L 0.53007 0.14931 " pathEditMode="relative" rAng="540000" ptsTypes="AAAAAAAAAAAAAAAAA">
                                      <p:cBhvr>
                                        <p:cTn id="2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48" y="1322064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১। মানুষ কবিতায় কবি কীসের গান গেয়েছেন?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3595" y="2027650"/>
            <a:ext cx="10121957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333300"/>
                </a:solidFill>
                <a:latin typeface="SutonnyMJ" pitchFamily="2" charset="0"/>
                <a:cs typeface="SutonnyMJ" pitchFamily="2" charset="0"/>
              </a:rPr>
              <a:t>২। কবির মতে কীসের চেয়ে বড় কিছু নাই, </a:t>
            </a:r>
          </a:p>
          <a:p>
            <a:r>
              <a:rPr lang="bn-IN" sz="3600" b="1" dirty="0">
                <a:solidFill>
                  <a:srgbClr val="33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b="1" dirty="0" smtClean="0">
                <a:solidFill>
                  <a:srgbClr val="333300"/>
                </a:solidFill>
                <a:latin typeface="SutonnyMJ" pitchFamily="2" charset="0"/>
                <a:cs typeface="SutonnyMJ" pitchFamily="2" charset="0"/>
              </a:rPr>
              <a:t>     নহে কিছু মহিয়ান?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311" y="4074437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৪। কে স্বপন দেখেছে?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222" y="3304222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5050"/>
                </a:solidFill>
                <a:latin typeface="SutonnyMJ" pitchFamily="2" charset="0"/>
                <a:cs typeface="SutonnyMJ" pitchFamily="2" charset="0"/>
              </a:rPr>
              <a:t>৩। দুয়ারে কে দাঁড়িয়ে?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876" y="4769207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৫। পথিক কত দিন খাইনি?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508" y="5569136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333300"/>
                </a:solidFill>
                <a:latin typeface="SutonnyMJ" pitchFamily="2" charset="0"/>
                <a:cs typeface="SutonnyMJ" pitchFamily="2" charset="0"/>
              </a:rPr>
              <a:t>৬। তিমিররাত্রি অর্থ কী?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4205" y="354012"/>
            <a:ext cx="66865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জোড়ার  কাজ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2737" y="419950"/>
            <a:ext cx="356094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উত্তরপত্র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39" y="1069923"/>
            <a:ext cx="1008975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536" y="216753"/>
            <a:ext cx="3934159" cy="2377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097" y="2529829"/>
            <a:ext cx="11097778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মসজিদে কাল শিরনি আছিল,-অঢেল গোস্ত রুটি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বাঁচিয়া গিয়াছে, মোল্লা সাহেব হেসে তাই কুটি কুটি,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এমন সময় এলো মুসাফির গায়ে আজারির চিন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বলে,  বাবা, আমি ভুখা ফাকা আছি আজ নিয়ে সাত দিন!</a:t>
            </a:r>
            <a:endParaRPr lang="en-US" sz="32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-767" t="-647" r="260" b="2649"/>
          <a:stretch/>
        </p:blipFill>
        <p:spPr>
          <a:xfrm>
            <a:off x="8673048" y="1885695"/>
            <a:ext cx="1066071" cy="684538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0913" y="1147612"/>
            <a:ext cx="1249262" cy="1833855"/>
          </a:xfrm>
          <a:prstGeom prst="rect">
            <a:avLst/>
          </a:prstGeom>
          <a:effectLst>
            <a:softEdge rad="31750"/>
          </a:effectLst>
          <a:scene3d>
            <a:camera prst="isometricOffAxis2Right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37836" y="918313"/>
            <a:ext cx="1194999" cy="2342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781" y="4506677"/>
            <a:ext cx="1089588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তেরিয়া হইয়া হাঁকিল মোল্লা-ভ্যালা হলো দেখি লেঠা,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ভুখা আছ মর গো-ভাগাড়ে গিয়ে!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নমাজ পড়িস বেটা?</a:t>
            </a:r>
            <a:endParaRPr lang="en-US" sz="3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ভুখারি কহিল, না বাবা! মোল্লা হাঁকিল-তা হলে শালা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সোজা পথ দেখ! গোস্ত-রুটি নিয়া মসজিদে দিল তালা।</a:t>
            </a:r>
            <a:endParaRPr lang="en-US" sz="3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56" y="488191"/>
            <a:ext cx="697442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8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8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836" y="2708348"/>
            <a:ext cx="1137285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ভুখারি ফিরিয়া চলে,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চলিতে চলিতে বলে-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আশিটা বছর কেটে গেল, আমি ডাকিনি তোমায় কভু, 	আমার ক্ষুধার অন্ন তা বলে বন্ধ করনি প্রভু।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	তব মসজিদ মন্দির প্রভু নাই মানুষের দাবি।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898" y="187436"/>
            <a:ext cx="2273702" cy="2255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034" y="238809"/>
            <a:ext cx="6974428" cy="9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82" y="394619"/>
            <a:ext cx="2028354" cy="27174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224744"/>
            <a:ext cx="2275114" cy="22565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519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2.59259E-6 L 0.02851 -0.00324 L 0.04922 0.0243 L 0.07695 0.02199 L 0.10052 0.05046 L 0.12656 0.04676 L 0.15013 0.07569 L 0.1763 0.07199 L 0.19895 0.10069 L 0.2276 0.09861 L 0.24856 0.12615 L 0.27669 0.12361 L 0.29817 0.15139 L 0.32604 0.14861 L 0.34908 0.17731 L 0.375 0.17361 L 0.39856 0.20208 " pathEditMode="relative" rAng="960000" ptsTypes="AAAAAAAAAAAAAAAAA">
                                      <p:cBhvr>
                                        <p:cTn id="11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93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980" y="704344"/>
            <a:ext cx="4557713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43" y="3517787"/>
            <a:ext cx="4429125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বাংলা সাহিত্য</a:t>
            </a:r>
            <a:endParaRPr lang="en-US" sz="36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(কবিতা) 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নবম/দশম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৫০ মিনিট</a:t>
            </a:r>
            <a:endParaRPr lang="en-US" sz="36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0639" y="3305502"/>
            <a:ext cx="6700837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কাজী মোহাম্মদ ঈসা রুহুউল্লাহ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কোটচাঁদপুর সরকারি মডেল 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পাইলট মাধ্যমিক বিদ্যালয়,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কোটচাঁদপুর, ঝিনাইদহ। 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মোবাইলঃ০১৭১৪৫৪৪৫৭৯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E-mail:kmiruhullah@gmail.com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491" y="649130"/>
            <a:ext cx="1872110" cy="1898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uble Wave 5"/>
          <p:cNvSpPr/>
          <p:nvPr/>
        </p:nvSpPr>
        <p:spPr>
          <a:xfrm>
            <a:off x="4858737" y="2664372"/>
            <a:ext cx="186228" cy="4051738"/>
          </a:xfrm>
          <a:prstGeom prst="doubleWave">
            <a:avLst>
              <a:gd name="adj1" fmla="val 12500"/>
              <a:gd name="adj2" fmla="val 0"/>
            </a:avLst>
          </a:prstGeom>
          <a:pattFill prst="lgCheck">
            <a:fgClr>
              <a:srgbClr val="00B05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0" y="2778256"/>
            <a:ext cx="12192000" cy="138365"/>
          </a:xfrm>
          <a:prstGeom prst="doubleWave">
            <a:avLst>
              <a:gd name="adj1" fmla="val 12500"/>
              <a:gd name="adj2" fmla="val 0"/>
            </a:avLst>
          </a:prstGeom>
          <a:pattFill prst="lgCheck">
            <a:fgClr>
              <a:srgbClr val="00B05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9848" y="761821"/>
            <a:ext cx="66865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570" y="3506206"/>
            <a:ext cx="1003368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৩। শালা সোজা পথ দেখ-কে, কাকে বলে?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898" y="4288469"/>
            <a:ext cx="104267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৪। ক্ষুধার্ত ব্যক্তি প্রভুর কাছে কী অভিযোগ করে?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945" y="1865940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১। মসজিদে কাল কী হয়েছিল?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902" y="2676137"/>
            <a:ext cx="1012195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5050"/>
                </a:solidFill>
                <a:latin typeface="SutonnyMJ" pitchFamily="2" charset="0"/>
                <a:cs typeface="SutonnyMJ" pitchFamily="2" charset="0"/>
              </a:rPr>
              <a:t>২। মুসাফিরের গায়ে কী ছিল?</a:t>
            </a:r>
          </a:p>
        </p:txBody>
      </p:sp>
    </p:spTree>
    <p:extLst>
      <p:ext uri="{BB962C8B-B14F-4D97-AF65-F5344CB8AC3E}">
        <p14:creationId xmlns:p14="http://schemas.microsoft.com/office/powerpoint/2010/main" val="7603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0949" y="451270"/>
            <a:ext cx="443667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উত্তরপত্র</a:t>
            </a:r>
            <a:endParaRPr lang="en-US" sz="6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6" y="1518018"/>
            <a:ext cx="973005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8" y="189704"/>
            <a:ext cx="3450635" cy="23776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27584" y="2446711"/>
            <a:ext cx="11302192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মোল্লা পুরুত লাগায়েছে তার সকল দুয়ারে চাবি!</a:t>
            </a:r>
          </a:p>
          <a:p>
            <a:r>
              <a:rPr lang="bn-IN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কোথা চেঙ্গিস, গজনি মামুদ, কোথায় কালাপাহাড়?</a:t>
            </a:r>
          </a:p>
          <a:p>
            <a:r>
              <a:rPr lang="bn-IN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ভেঙে ফেল ঐ ভজনালয়ের যত তালা-দেওয়া 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দ্বার</a:t>
            </a:r>
            <a:r>
              <a:rPr lang="bn-IN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!</a:t>
            </a:r>
            <a:endParaRPr lang="en-US" sz="36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39" y="1436913"/>
            <a:ext cx="480950" cy="1072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838" y="4527030"/>
            <a:ext cx="5410139" cy="2008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97" y="4527030"/>
            <a:ext cx="1633226" cy="19347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5896" y="209864"/>
            <a:ext cx="3584759" cy="1960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7857" t="5015" r="13032"/>
          <a:stretch/>
        </p:blipFill>
        <p:spPr>
          <a:xfrm>
            <a:off x="8317372" y="694487"/>
            <a:ext cx="594064" cy="1002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2197" y="482139"/>
            <a:ext cx="4290778" cy="12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47" y="3105482"/>
            <a:ext cx="1125625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খোদার ঘরে কে কপাট লাগায়, কে দেয় সেখানে তালা?</a:t>
            </a:r>
          </a:p>
          <a:p>
            <a:r>
              <a:rPr lang="bn-IN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সব দ্বার এর খোলা রবে, চালা হাতুড়ি শাবল চালা!</a:t>
            </a:r>
          </a:p>
          <a:p>
            <a:r>
              <a:rPr lang="bn-IN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হায় রে ভজনালয়,</a:t>
            </a:r>
          </a:p>
          <a:p>
            <a:r>
              <a:rPr lang="bn-IN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তোমার মিনারে চড়িয়া ভণ্ড গাহে স্বার্থের জয়!</a:t>
            </a:r>
            <a:endParaRPr lang="en-US" sz="32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47" y="300541"/>
            <a:ext cx="3450635" cy="237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481" y="804074"/>
            <a:ext cx="444040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78" y="346658"/>
            <a:ext cx="66865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3873" y="5067280"/>
            <a:ext cx="103108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৫) গজনি  মামুদ কাকে  বলা হয়।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617" y="3767052"/>
            <a:ext cx="103108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৪) মানুষ কবিতায় কবি ভজনালয়ের তালা </a:t>
            </a:r>
          </a:p>
          <a:p>
            <a:r>
              <a:rPr lang="bn-IN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   ভাঙ্গার জন্য কার কার নাম সরণ করেছে?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274" y="2961510"/>
            <a:ext cx="103108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৩) পূজারি স্বপনে কাকে দেখল?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101" y="2155966"/>
            <a:ext cx="103108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২) সাম্য অর্থ কী?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848" y="1350423"/>
            <a:ext cx="103108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১) অগ্নিবীণার লেখক কে?</a:t>
            </a:r>
          </a:p>
        </p:txBody>
      </p:sp>
    </p:spTree>
    <p:extLst>
      <p:ext uri="{BB962C8B-B14F-4D97-AF65-F5344CB8AC3E}">
        <p14:creationId xmlns:p14="http://schemas.microsoft.com/office/powerpoint/2010/main" val="6100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6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2737" y="419950"/>
            <a:ext cx="356094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উত্তরপত্র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4" y="1368388"/>
            <a:ext cx="10309230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176" y="214312"/>
            <a:ext cx="3100388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959" y="1313995"/>
            <a:ext cx="11109097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উদ্দীপকঃ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খোদা বলিবেন, হে আদম সন্তান,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আমি চেয়েছিনু ক্ষুধার অন্ন, তুমি কর নাই দান।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মানুষ বলিবে, তুমি জগতের প্রভু,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আমরা তোমাকে কেমনে খাওয়াব, 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সে কাজ কি হয় প্রভু?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বলিবেন খোদা, ক্ষুধিত বান্দা গিয়েছিল তর দ্বারে,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মোর কাছে তুমি ফিরে পেতে যদি খাওয়াতে তারে।</a:t>
            </a:r>
            <a:endParaRPr lang="en-US" sz="3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407" y="742950"/>
            <a:ext cx="4883368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07" y="2708197"/>
            <a:ext cx="1003130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প্রশ্নঃ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bn-IN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উদ্দীপকটির বক্তব্য মানুষ কবিতায় মোল্লা ও পুরোহিতের জন্যে শিক্ষণীয় হতে পারে? উত্তরের সপক্ষে যুক্তি দাও।</a:t>
            </a:r>
            <a:endParaRPr lang="en-US" sz="36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488" y="328606"/>
            <a:ext cx="11444288" cy="6200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0" y="2054456"/>
            <a:ext cx="8894536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19600" b="1" dirty="0" smtClean="0">
                <a:pattFill prst="weave">
                  <a:fgClr>
                    <a:srgbClr val="FFFF00"/>
                  </a:fgClr>
                  <a:bgClr>
                    <a:srgbClr val="7030A0"/>
                  </a:bgClr>
                </a:patt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19600" b="1" dirty="0">
              <a:pattFill prst="weave">
                <a:fgClr>
                  <a:srgbClr val="FFFF00"/>
                </a:fgClr>
                <a:bgClr>
                  <a:srgbClr val="7030A0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4132" y="649989"/>
            <a:ext cx="3632593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88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58" y="2342962"/>
            <a:ext cx="1085182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1" y="5807049"/>
            <a:ext cx="1081314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>উপরের চিত্রে কী দেখতে  পারছি?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383041"/>
            <a:ext cx="11346089" cy="5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5196" y="1282183"/>
            <a:ext cx="60292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আজকের পাঠ </a:t>
            </a:r>
            <a:endParaRPr lang="en-US" sz="6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987" y="3101686"/>
            <a:ext cx="32512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SutonnyMJ" pitchFamily="2" charset="0"/>
              </a:rPr>
              <a:t>মানুষ</a:t>
            </a:r>
            <a:endParaRPr lang="en-US" sz="9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14" y="357189"/>
            <a:ext cx="2767689" cy="2756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1796" y="463033"/>
            <a:ext cx="35589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0309" y="1248846"/>
            <a:ext cx="486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কাজী নজরুল ইসলাম</a:t>
            </a:r>
            <a:endParaRPr lang="en-US" sz="36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5657381" y="2068643"/>
            <a:ext cx="263734" cy="4430061"/>
          </a:xfrm>
          <a:prstGeom prst="doubleWave">
            <a:avLst>
              <a:gd name="adj1" fmla="val 12500"/>
              <a:gd name="adj2" fmla="val 1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80" y="2810789"/>
            <a:ext cx="5005250" cy="1871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51442"/>
            <a:ext cx="4767485" cy="896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74088"/>
            <a:ext cx="4767485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964" y="3131638"/>
            <a:ext cx="4785775" cy="2359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159" y="1902854"/>
            <a:ext cx="5614903" cy="1383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079" y="5287739"/>
            <a:ext cx="522472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64964" y="189780"/>
            <a:ext cx="3450566" cy="897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শব্দার্থ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41191"/>
              </p:ext>
            </p:extLst>
          </p:nvPr>
        </p:nvGraphicFramePr>
        <p:xfrm>
          <a:off x="1074683" y="1195004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সাম্য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সমতা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75176"/>
              </p:ext>
            </p:extLst>
          </p:nvPr>
        </p:nvGraphicFramePr>
        <p:xfrm>
          <a:off x="1074683" y="2440063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FF5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মহীয়ান</a:t>
                      </a:r>
                      <a:endParaRPr lang="en-US" sz="3600" b="1" dirty="0">
                        <a:solidFill>
                          <a:srgbClr val="FF5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5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FF5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অতিমহান</a:t>
                      </a:r>
                      <a:endParaRPr lang="en-US" sz="3600" b="1" dirty="0">
                        <a:solidFill>
                          <a:srgbClr val="FF5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64779"/>
              </p:ext>
            </p:extLst>
          </p:nvPr>
        </p:nvGraphicFramePr>
        <p:xfrm>
          <a:off x="1075102" y="3685119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ঠাকুর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দেবতা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29891"/>
              </p:ext>
            </p:extLst>
          </p:nvPr>
        </p:nvGraphicFramePr>
        <p:xfrm>
          <a:off x="1075520" y="4922921"/>
          <a:ext cx="10149841" cy="13391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3391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বর</a:t>
                      </a:r>
                      <a:endParaRPr lang="en-US" sz="36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7030A0"/>
                          </a:solidFill>
                          <a:latin typeface="SutonnyMJ" pitchFamily="2" charset="0"/>
                          <a:cs typeface="SutonnyMJ" pitchFamily="2" charset="0"/>
                        </a:rPr>
                        <a:t>আশীর্বাদ</a:t>
                      </a:r>
                      <a:endParaRPr lang="en-US" sz="3600" b="1" dirty="0">
                        <a:solidFill>
                          <a:srgbClr val="7030A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1237342"/>
            <a:ext cx="3149600" cy="1157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95" y="4955721"/>
            <a:ext cx="3140075" cy="1264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3730172"/>
            <a:ext cx="2476500" cy="11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64964" y="189780"/>
            <a:ext cx="3450566" cy="897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শব্দার্থ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5663"/>
              </p:ext>
            </p:extLst>
          </p:nvPr>
        </p:nvGraphicFramePr>
        <p:xfrm>
          <a:off x="1103712" y="1427233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পান্থ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পথিক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48098"/>
              </p:ext>
            </p:extLst>
          </p:nvPr>
        </p:nvGraphicFramePr>
        <p:xfrm>
          <a:off x="1100010" y="2658228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ভুখারি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ক্ষুধার্ত</a:t>
                      </a:r>
                      <a:r>
                        <a:rPr lang="bn-IN" sz="3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utonnyMJ" pitchFamily="2" charset="0"/>
                          <a:cs typeface="SutonnyMJ" pitchFamily="2" charset="0"/>
                        </a:rPr>
                        <a:t> ব্যক্তি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70387"/>
              </p:ext>
            </p:extLst>
          </p:nvPr>
        </p:nvGraphicFramePr>
        <p:xfrm>
          <a:off x="1091920" y="3888384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FFC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ফুখারি</a:t>
                      </a:r>
                      <a:endParaRPr lang="en-US" sz="3600" b="1" dirty="0">
                        <a:solidFill>
                          <a:srgbClr val="FFC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C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FFC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চিৎকার</a:t>
                      </a:r>
                      <a:endParaRPr lang="en-US" sz="3600" b="1" dirty="0">
                        <a:solidFill>
                          <a:srgbClr val="FFC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46"/>
              </p:ext>
            </p:extLst>
          </p:nvPr>
        </p:nvGraphicFramePr>
        <p:xfrm>
          <a:off x="1097515" y="5105769"/>
          <a:ext cx="10149841" cy="12300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428876"/>
                <a:gridCol w="3463033"/>
                <a:gridCol w="4257932"/>
              </a:tblGrid>
              <a:tr h="12300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আজারি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B050"/>
                          </a:solidFill>
                          <a:latin typeface="SutonnyMJ" pitchFamily="2" charset="0"/>
                          <a:cs typeface="SutonnyMJ" pitchFamily="2" charset="0"/>
                        </a:rPr>
                        <a:t>রুগন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45" y="1445305"/>
            <a:ext cx="2609850" cy="1164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3" y="5152570"/>
            <a:ext cx="2603955" cy="114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3947887"/>
            <a:ext cx="2667000" cy="1117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33" y="2717573"/>
            <a:ext cx="1590675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364964" y="189780"/>
            <a:ext cx="3450566" cy="897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শব্দার্থ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69157"/>
              </p:ext>
            </p:extLst>
          </p:nvPr>
        </p:nvGraphicFramePr>
        <p:xfrm>
          <a:off x="939801" y="1622425"/>
          <a:ext cx="10176321" cy="1556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471"/>
                <a:gridCol w="3119211"/>
                <a:gridCol w="3681639"/>
              </a:tblGrid>
              <a:tr h="155620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তেরিয়া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600" b="1" dirty="0" smtClean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উদ্ধতভাবে</a:t>
                      </a:r>
                      <a:endParaRPr lang="en-US" sz="3600" b="1" dirty="0" smtClean="0">
                        <a:solidFill>
                          <a:srgbClr val="C0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63539"/>
              </p:ext>
            </p:extLst>
          </p:nvPr>
        </p:nvGraphicFramePr>
        <p:xfrm>
          <a:off x="939801" y="3175453"/>
          <a:ext cx="10176321" cy="1611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471"/>
                <a:gridCol w="3119211"/>
                <a:gridCol w="3681639"/>
              </a:tblGrid>
              <a:tr h="1611086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3333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পুরুত</a:t>
                      </a:r>
                      <a:endParaRPr lang="en-US" sz="3600" b="1" dirty="0">
                        <a:solidFill>
                          <a:srgbClr val="3333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3333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rgbClr val="333300"/>
                          </a:solidFill>
                          <a:latin typeface="SutonnyMJ" pitchFamily="2" charset="0"/>
                          <a:cs typeface="SutonnyMJ" pitchFamily="2" charset="0"/>
                        </a:rPr>
                        <a:t>পুরোহিত</a:t>
                      </a:r>
                      <a:endParaRPr lang="en-US" sz="3600" b="1" dirty="0" smtClean="0">
                        <a:solidFill>
                          <a:srgbClr val="3333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07667"/>
              </p:ext>
            </p:extLst>
          </p:nvPr>
        </p:nvGraphicFramePr>
        <p:xfrm>
          <a:off x="954314" y="4801053"/>
          <a:ext cx="10176321" cy="1599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5471"/>
                <a:gridCol w="3119211"/>
                <a:gridCol w="3681639"/>
              </a:tblGrid>
              <a:tr h="1599747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গো-ভাগাড়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মৃত</a:t>
                      </a:r>
                      <a:r>
                        <a:rPr lang="bn-IN" sz="36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 গরু </a:t>
                      </a:r>
                    </a:p>
                    <a:p>
                      <a:pPr algn="ctr"/>
                      <a:r>
                        <a:rPr lang="bn-IN" sz="3600" b="1" baseline="0" dirty="0" smtClean="0">
                          <a:solidFill>
                            <a:srgbClr val="0000FF"/>
                          </a:solidFill>
                          <a:latin typeface="SutonnyMJ" pitchFamily="2" charset="0"/>
                          <a:cs typeface="SutonnyMJ" pitchFamily="2" charset="0"/>
                        </a:rPr>
                        <a:t>ফেলার স্থান</a:t>
                      </a:r>
                      <a:endParaRPr lang="en-US" sz="3600" b="1" dirty="0" smtClean="0">
                        <a:solidFill>
                          <a:srgbClr val="0000FF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558" y="1650045"/>
            <a:ext cx="2828097" cy="1502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20" y="4820783"/>
            <a:ext cx="2920093" cy="1555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92" y="3221718"/>
            <a:ext cx="1485900" cy="15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606</Words>
  <Application>Microsoft Office PowerPoint</Application>
  <PresentationFormat>Widescreen</PresentationFormat>
  <Paragraphs>146</Paragraphs>
  <Slides>28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265</cp:revision>
  <dcterms:created xsi:type="dcterms:W3CDTF">2020-03-20T09:36:57Z</dcterms:created>
  <dcterms:modified xsi:type="dcterms:W3CDTF">2020-04-16T15:20:08Z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