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12" r:id="rId2"/>
    <p:sldId id="313" r:id="rId3"/>
    <p:sldId id="277" r:id="rId4"/>
    <p:sldId id="302" r:id="rId5"/>
    <p:sldId id="304" r:id="rId6"/>
    <p:sldId id="314" r:id="rId7"/>
    <p:sldId id="315" r:id="rId8"/>
    <p:sldId id="300" r:id="rId9"/>
    <p:sldId id="283" r:id="rId10"/>
    <p:sldId id="305" r:id="rId11"/>
    <p:sldId id="316" r:id="rId12"/>
    <p:sldId id="307" r:id="rId13"/>
    <p:sldId id="308" r:id="rId14"/>
    <p:sldId id="310" r:id="rId15"/>
    <p:sldId id="309" r:id="rId16"/>
    <p:sldId id="317" r:id="rId17"/>
    <p:sldId id="318" r:id="rId18"/>
    <p:sldId id="319" r:id="rId19"/>
    <p:sldId id="320" r:id="rId20"/>
    <p:sldId id="32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945"/>
            <a:ext cx="8534400" cy="630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90" y="381000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501" y="1366952"/>
            <a:ext cx="6429624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644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95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az-Cyrl-AZ" sz="3200" dirty="0" smtClean="0">
                <a:solidFill>
                  <a:srgbClr val="00206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1500" y="481747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Tan</a:t>
            </a:r>
            <a:r>
              <a:rPr lang="az-Cyrl-AZ" sz="3200" dirty="0" smtClean="0">
                <a:solidFill>
                  <a:srgbClr val="92D05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90267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Cot</a:t>
            </a:r>
            <a:r>
              <a:rPr lang="az-Cyrl-AZ" sz="3200" dirty="0" smtClean="0">
                <a:solidFill>
                  <a:srgbClr val="00B05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96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Sec</a:t>
            </a:r>
            <a:r>
              <a:rPr lang="az-Cyrl-AZ" sz="3200" dirty="0" smtClean="0">
                <a:solidFill>
                  <a:srgbClr val="00B0F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572001" y="1688812"/>
            <a:ext cx="251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Cosec</a:t>
            </a:r>
            <a:r>
              <a:rPr lang="az-Cyrl-AZ" sz="3200" dirty="0" smtClean="0">
                <a:solidFill>
                  <a:srgbClr val="0070C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47700" y="838200"/>
            <a:ext cx="7848600" cy="4928175"/>
            <a:chOff x="609600" y="838200"/>
            <a:chExt cx="7848600" cy="49281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9642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Sin</a:t>
              </a:r>
              <a:r>
                <a:rPr lang="az-Cyrl-AZ" sz="3200" dirty="0" smtClean="0">
                  <a:solidFill>
                    <a:srgbClr val="FF0000"/>
                  </a:solidFill>
                  <a:cs typeface="NikoshBAN" pitchFamily="2" charset="0"/>
                </a:rPr>
                <a:t>Ө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8382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15240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4343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137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91400" y="518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405825"/>
            <a:ext cx="342786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895600"/>
                <a:ext cx="3657600" cy="104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az-Cyrl-AZ" sz="3200" dirty="0" smtClean="0">
                    <a:solidFill>
                      <a:srgbClr val="00206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3657600" cy="1041952"/>
              </a:xfrm>
              <a:prstGeom prst="rect">
                <a:avLst/>
              </a:prstGeom>
              <a:blipFill rotWithShape="1">
                <a:blip r:embed="rId2"/>
                <a:stretch>
                  <a:fillRect l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0800000" flipV="1">
                <a:off x="571500" y="4634607"/>
                <a:ext cx="2590800" cy="95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az-Cyrl-AZ" sz="32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71500" y="4634607"/>
                <a:ext cx="2590800" cy="950517"/>
              </a:xfrm>
              <a:prstGeom prst="rect">
                <a:avLst/>
              </a:prstGeom>
              <a:blipFill rotWithShape="1">
                <a:blip r:embed="rId3"/>
                <a:stretch>
                  <a:fillRect l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4902677"/>
                <a:ext cx="2895600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Cot</a:t>
                </a:r>
                <a:r>
                  <a:rPr lang="az-Cyrl-AZ" sz="3200" dirty="0" smtClean="0">
                    <a:solidFill>
                      <a:srgbClr val="00B05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02677"/>
                <a:ext cx="2895600" cy="920830"/>
              </a:xfrm>
              <a:prstGeom prst="rect">
                <a:avLst/>
              </a:prstGeom>
              <a:blipFill rotWithShape="1">
                <a:blip r:embed="rId4"/>
                <a:stretch>
                  <a:fillRect l="-5263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1999" y="2996625"/>
                <a:ext cx="3505199" cy="104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Sec</a:t>
                </a:r>
                <a:r>
                  <a:rPr lang="az-Cyrl-AZ" sz="3200" dirty="0" smtClean="0">
                    <a:solidFill>
                      <a:srgbClr val="00B0F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996625"/>
                <a:ext cx="3505199" cy="1041952"/>
              </a:xfrm>
              <a:prstGeom prst="rect">
                <a:avLst/>
              </a:prstGeom>
              <a:blipFill rotWithShape="1">
                <a:blip r:embed="rId5"/>
                <a:stretch>
                  <a:fillRect l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 flipV="1">
                <a:off x="4571998" y="1520786"/>
                <a:ext cx="3505201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Cosec</a:t>
                </a:r>
                <a:r>
                  <a:rPr lang="az-Cyrl-AZ" sz="3200" dirty="0" smtClean="0">
                    <a:solidFill>
                      <a:srgbClr val="0070C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571998" y="1520786"/>
                <a:ext cx="3505201" cy="920830"/>
              </a:xfrm>
              <a:prstGeom prst="rect">
                <a:avLst/>
              </a:prstGeom>
              <a:blipFill rotWithShape="1">
                <a:blip r:embed="rId6"/>
                <a:stretch>
                  <a:fillRect l="-434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647700" y="838200"/>
            <a:ext cx="7848600" cy="4928175"/>
            <a:chOff x="609600" y="838200"/>
            <a:chExt cx="7848600" cy="4928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9600" y="1396425"/>
                  <a:ext cx="2781300" cy="950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Sin</a:t>
                  </a:r>
                  <a:r>
                    <a:rPr lang="az-Cyrl-AZ" sz="3200" dirty="0" smtClean="0">
                      <a:solidFill>
                        <a:srgbClr val="FF0000"/>
                      </a:solidFill>
                      <a:cs typeface="NikoshBAN" pitchFamily="2" charset="0"/>
                    </a:rPr>
                    <a:t>Ө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IN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অতিভূজ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396425"/>
                  <a:ext cx="2781300" cy="9505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470" r="-4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590800" y="8382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15240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4343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137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1400" y="518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4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7200" y="533400"/>
            <a:ext cx="4553961" cy="4572000"/>
            <a:chOff x="5002716" y="1524000"/>
            <a:chExt cx="3818445" cy="2718168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934200" y="38100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934200" y="1905000"/>
              <a:ext cx="1219200" cy="846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934200" y="27432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5796116" y="3554361"/>
              <a:ext cx="177987" cy="235974"/>
            </a:xfrm>
            <a:custGeom>
              <a:avLst/>
              <a:gdLst>
                <a:gd name="connsiteX0" fmla="*/ 0 w 177987"/>
                <a:gd name="connsiteY0" fmla="*/ 0 h 235974"/>
                <a:gd name="connsiteX1" fmla="*/ 176981 w 177987"/>
                <a:gd name="connsiteY1" fmla="*/ 73742 h 235974"/>
                <a:gd name="connsiteX2" fmla="*/ 58994 w 177987"/>
                <a:gd name="connsiteY2" fmla="*/ 235974 h 2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87" h="235974">
                  <a:moveTo>
                    <a:pt x="0" y="0"/>
                  </a:moveTo>
                  <a:cubicBezTo>
                    <a:pt x="83574" y="17206"/>
                    <a:pt x="167149" y="34413"/>
                    <a:pt x="176981" y="73742"/>
                  </a:cubicBezTo>
                  <a:cubicBezTo>
                    <a:pt x="186813" y="113071"/>
                    <a:pt x="122903" y="174522"/>
                    <a:pt x="58994" y="23597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6553200" y="355436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553200" y="3554361"/>
              <a:ext cx="0" cy="2359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924800" y="15240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0458" y="22815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2716" y="36723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17116" y="3352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0458" y="378050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13677" y="35791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410200" y="2772695"/>
              <a:ext cx="1498352" cy="1037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10200" y="3810000"/>
              <a:ext cx="15496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62373" y="609600"/>
            <a:ext cx="167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800" dirty="0">
              <a:solidFill>
                <a:srgbClr val="C0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553200" y="2681528"/>
            <a:ext cx="0" cy="173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53174" y="2664362"/>
            <a:ext cx="1786968" cy="17216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057400" y="498669"/>
                <a:ext cx="1364476" cy="87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বিপরীতবাহু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2000" dirty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অতিভুজ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7030A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8669"/>
                <a:ext cx="1364476" cy="8729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505200" y="579332"/>
                <a:ext cx="982257" cy="792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332"/>
                <a:ext cx="982257" cy="792268"/>
              </a:xfrm>
              <a:prstGeom prst="rect">
                <a:avLst/>
              </a:prstGeom>
              <a:blipFill rotWithShape="1">
                <a:blip r:embed="rId3"/>
                <a:stretch>
                  <a:fillRect l="-1552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57200" y="1752600"/>
            <a:ext cx="161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25057" y="1524000"/>
                <a:ext cx="1362874" cy="1195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সন্নি</m:t>
                          </m:r>
                          <m:r>
                            <m:rPr>
                              <m:nor/>
                            </m:rPr>
                            <a:rPr lang="bn-BD" sz="2400" i="0" dirty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হি</m:t>
                          </m:r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তবাহু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অতিভুজ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57" y="1524000"/>
                <a:ext cx="1362874" cy="1195584"/>
              </a:xfrm>
              <a:prstGeom prst="rect">
                <a:avLst/>
              </a:prstGeom>
              <a:blipFill rotWithShape="1">
                <a:blip r:embed="rId4"/>
                <a:stretch>
                  <a:fillRect r="-10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254558" y="1676400"/>
                <a:ext cx="1100173" cy="882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558" y="1676400"/>
                <a:ext cx="1100173" cy="882870"/>
              </a:xfrm>
              <a:prstGeom prst="rect">
                <a:avLst/>
              </a:prstGeom>
              <a:blipFill rotWithShape="1">
                <a:blip r:embed="rId5"/>
                <a:stretch>
                  <a:fillRect l="-17222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4776477" y="4385997"/>
            <a:ext cx="182484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2737960"/>
            <a:ext cx="1700523" cy="1681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rot="5400000">
            <a:off x="6441047" y="3308088"/>
            <a:ext cx="1286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বিপরীতবাহু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18739352">
            <a:off x="4360912" y="2900471"/>
            <a:ext cx="182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88717" y="4648200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সন্নিহিতবাহু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600" y="2971800"/>
                <a:ext cx="3733800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cotA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3733800" cy="704680"/>
              </a:xfrm>
              <a:prstGeom prst="rect">
                <a:avLst/>
              </a:prstGeom>
              <a:blipFill rotWithShape="1">
                <a:blip r:embed="rId6"/>
                <a:stretch>
                  <a:fillRect l="-326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  <p:bldP spid="30" grpId="0"/>
      <p:bldP spid="31" grpId="0"/>
      <p:bldP spid="32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অনুপাতগুলোর সম্পর্কঃ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02716" y="1524000"/>
            <a:ext cx="3818445" cy="2718168"/>
            <a:chOff x="5002716" y="1524000"/>
            <a:chExt cx="3818445" cy="271816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934200" y="38100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934200" y="1905000"/>
              <a:ext cx="1219200" cy="846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34200" y="27432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796116" y="3554361"/>
              <a:ext cx="177987" cy="235974"/>
            </a:xfrm>
            <a:custGeom>
              <a:avLst/>
              <a:gdLst>
                <a:gd name="connsiteX0" fmla="*/ 0 w 177987"/>
                <a:gd name="connsiteY0" fmla="*/ 0 h 235974"/>
                <a:gd name="connsiteX1" fmla="*/ 176981 w 177987"/>
                <a:gd name="connsiteY1" fmla="*/ 73742 h 235974"/>
                <a:gd name="connsiteX2" fmla="*/ 58994 w 177987"/>
                <a:gd name="connsiteY2" fmla="*/ 235974 h 2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87" h="235974">
                  <a:moveTo>
                    <a:pt x="0" y="0"/>
                  </a:moveTo>
                  <a:cubicBezTo>
                    <a:pt x="83574" y="17206"/>
                    <a:pt x="167149" y="34413"/>
                    <a:pt x="176981" y="73742"/>
                  </a:cubicBezTo>
                  <a:cubicBezTo>
                    <a:pt x="186813" y="113071"/>
                    <a:pt x="122903" y="174522"/>
                    <a:pt x="58994" y="23597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6553200" y="355436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53200" y="3554361"/>
              <a:ext cx="0" cy="2359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24800" y="15240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458" y="22815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02716" y="36723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7116" y="3352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0458" y="378050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13677" y="35791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5410200" y="2772695"/>
              <a:ext cx="1498352" cy="1037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79" name="Straight Connector 3078"/>
            <p:cNvCxnSpPr/>
            <p:nvPr/>
          </p:nvCxnSpPr>
          <p:spPr>
            <a:xfrm>
              <a:off x="5410200" y="3810000"/>
              <a:ext cx="15496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84" name="TextBox 3083"/>
              <p:cNvSpPr txBox="1"/>
              <p:nvPr/>
            </p:nvSpPr>
            <p:spPr>
              <a:xfrm>
                <a:off x="459658" y="1524000"/>
                <a:ext cx="4191000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cosecA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84" name="TextBox 30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" y="1524000"/>
                <a:ext cx="4191000" cy="704680"/>
              </a:xfrm>
              <a:prstGeom prst="rect">
                <a:avLst/>
              </a:prstGeom>
              <a:blipFill rotWithShape="1">
                <a:blip r:embed="rId2"/>
                <a:stretch>
                  <a:fillRect l="-2907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5" name="TextBox 3084"/>
              <p:cNvSpPr txBox="1"/>
              <p:nvPr/>
            </p:nvSpPr>
            <p:spPr>
              <a:xfrm>
                <a:off x="459658" y="2389641"/>
                <a:ext cx="3731342" cy="707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secA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𝑂𝑃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85" name="TextBox 30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" y="2389641"/>
                <a:ext cx="3731342" cy="707117"/>
              </a:xfrm>
              <a:prstGeom prst="rect">
                <a:avLst/>
              </a:prstGeom>
              <a:blipFill rotWithShape="1">
                <a:blip r:embed="rId3"/>
                <a:stretch>
                  <a:fillRect l="-326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6" name="TextBox 3085"/>
              <p:cNvSpPr txBox="1"/>
              <p:nvPr/>
            </p:nvSpPr>
            <p:spPr>
              <a:xfrm>
                <a:off x="459658" y="3260833"/>
                <a:ext cx="3733800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cotA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𝑂𝑀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86" name="TextBox 30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" y="3260833"/>
                <a:ext cx="3733800" cy="704680"/>
              </a:xfrm>
              <a:prstGeom prst="rect">
                <a:avLst/>
              </a:prstGeom>
              <a:blipFill rotWithShape="1">
                <a:blip r:embed="rId4"/>
                <a:stretch>
                  <a:fillRect l="-326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0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5" grpId="0" animBg="1"/>
      <p:bldP spid="3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8916" y="2649855"/>
                <a:ext cx="4737964" cy="719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4.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𝑐𝑜𝑠𝐴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𝑠𝑖𝑛𝐴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6" y="2649855"/>
                <a:ext cx="4737964" cy="719108"/>
              </a:xfrm>
              <a:prstGeom prst="rect">
                <a:avLst/>
              </a:prstGeom>
              <a:blipFill rotWithShape="1">
                <a:blip r:embed="rId2"/>
                <a:stretch>
                  <a:fillRect l="-2703" r="-772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6967" y="4582180"/>
                <a:ext cx="42696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.   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smtClean="0"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967" y="4582180"/>
                <a:ext cx="426965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5116" y="5267980"/>
                <a:ext cx="4498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7.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𝑐𝑜𝑠𝑒𝑐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𝑐𝑜𝑡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= 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16" y="5267980"/>
                <a:ext cx="4498258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33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8916" y="37338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A</a:t>
                </a:r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6" y="3733800"/>
                <a:ext cx="45720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800" t="-12941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2136" y="1219200"/>
                <a:ext cx="5023298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sinA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𝑒𝑐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2.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𝑒𝑐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36" y="1219200"/>
                <a:ext cx="5023298" cy="703013"/>
              </a:xfrm>
              <a:prstGeom prst="rect">
                <a:avLst/>
              </a:prstGeom>
              <a:blipFill rotWithShape="1">
                <a:blip r:embed="rId6"/>
                <a:stretch>
                  <a:fillRect l="-2549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304800" y="526576"/>
            <a:ext cx="6407150" cy="685800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অনুপাতের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bn-BD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গুলোঃ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52400"/>
            <a:ext cx="6019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 অভেদাবলী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5351" y="832270"/>
                <a:ext cx="3880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𝑠𝑖𝑛𝐴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51" y="832270"/>
                <a:ext cx="388085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30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503" y="2350077"/>
                <a:ext cx="3200400" cy="1004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03" y="2350077"/>
                <a:ext cx="3200400" cy="1004955"/>
              </a:xfrm>
              <a:prstGeom prst="rect">
                <a:avLst/>
              </a:prstGeom>
              <a:blipFill rotWithShape="1">
                <a:blip r:embed="rId3"/>
                <a:stretch>
                  <a:fillRect l="-6857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368" y="3447233"/>
                <a:ext cx="2509341" cy="100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𝑃𝑀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𝑂𝑀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𝑂𝑃</m:t>
                            </m:r>
                          </m:e>
                          <m:sup>
                            <m:r>
                              <a:rPr lang="en-US" sz="3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68" y="3447233"/>
                <a:ext cx="2509341" cy="1004955"/>
              </a:xfrm>
              <a:prstGeom prst="rect">
                <a:avLst/>
              </a:prstGeom>
              <a:blipFill rotWithShape="1">
                <a:blip r:embed="rId4"/>
                <a:stretch>
                  <a:fillRect l="-8010" r="-1383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0836" y="4485519"/>
                <a:ext cx="2743200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𝑂𝑃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𝑂𝑃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6" y="4485519"/>
                <a:ext cx="2743200" cy="9571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83962" y="5412528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7027" y="476765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[পিথাগোরাসের উপপাদ্য]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2000" y="5935748"/>
                <a:ext cx="4572000" cy="554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bn-BD" sz="2800" b="0" i="1" smtClean="0">
                            <a:latin typeface="Cambria Math"/>
                          </a:rPr>
                          <m:t>সুতরাং</m:t>
                        </m:r>
                        <m:r>
                          <a:rPr lang="bn-BD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A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35748"/>
                <a:ext cx="4572000" cy="554895"/>
              </a:xfrm>
              <a:prstGeom prst="rect">
                <a:avLst/>
              </a:prstGeom>
              <a:blipFill rotWithShape="1">
                <a:blip r:embed="rId6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002716" y="1295400"/>
            <a:ext cx="3818445" cy="2718168"/>
            <a:chOff x="5002716" y="1524000"/>
            <a:chExt cx="3818445" cy="271816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934200" y="38100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1905000"/>
              <a:ext cx="1219200" cy="846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34200" y="2743200"/>
              <a:ext cx="0" cy="1066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5796116" y="3554361"/>
              <a:ext cx="177987" cy="235974"/>
            </a:xfrm>
            <a:custGeom>
              <a:avLst/>
              <a:gdLst>
                <a:gd name="connsiteX0" fmla="*/ 0 w 177987"/>
                <a:gd name="connsiteY0" fmla="*/ 0 h 235974"/>
                <a:gd name="connsiteX1" fmla="*/ 176981 w 177987"/>
                <a:gd name="connsiteY1" fmla="*/ 73742 h 235974"/>
                <a:gd name="connsiteX2" fmla="*/ 58994 w 177987"/>
                <a:gd name="connsiteY2" fmla="*/ 235974 h 23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87" h="235974">
                  <a:moveTo>
                    <a:pt x="0" y="0"/>
                  </a:moveTo>
                  <a:cubicBezTo>
                    <a:pt x="83574" y="17206"/>
                    <a:pt x="167149" y="34413"/>
                    <a:pt x="176981" y="73742"/>
                  </a:cubicBezTo>
                  <a:cubicBezTo>
                    <a:pt x="186813" y="113071"/>
                    <a:pt x="122903" y="174522"/>
                    <a:pt x="58994" y="23597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6553200" y="3554361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553200" y="3554361"/>
              <a:ext cx="0" cy="2359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924800" y="15240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30458" y="22815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2716" y="36723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17116" y="335280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30458" y="3780503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13677" y="35791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5410200" y="2772695"/>
              <a:ext cx="1498352" cy="10373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10200" y="3810000"/>
              <a:ext cx="15496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29816" y="1443634"/>
                <a:ext cx="284425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𝑃𝑀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𝑂𝑀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16" y="1443634"/>
                <a:ext cx="2844258" cy="901978"/>
              </a:xfrm>
              <a:prstGeom prst="rect">
                <a:avLst/>
              </a:prstGeom>
              <a:blipFill rotWithShape="1">
                <a:blip r:embed="rId7"/>
                <a:stretch>
                  <a:fillRect r="-10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1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57885"/>
              </p:ext>
            </p:extLst>
          </p:nvPr>
        </p:nvGraphicFramePr>
        <p:xfrm>
          <a:off x="1752600" y="986246"/>
          <a:ext cx="2971800" cy="76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3" imgW="1384200" imgH="393480" progId="Equation.3">
                  <p:embed/>
                </p:oleObj>
              </mc:Choice>
              <mc:Fallback>
                <p:oleObj name="Equation" r:id="rId3" imgW="1384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986246"/>
                        <a:ext cx="2971800" cy="76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-Point Star 4"/>
          <p:cNvSpPr/>
          <p:nvPr/>
        </p:nvSpPr>
        <p:spPr>
          <a:xfrm>
            <a:off x="1143000" y="1143000"/>
            <a:ext cx="533400" cy="457200"/>
          </a:xfrm>
          <a:prstGeom prst="star5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35151"/>
              </p:ext>
            </p:extLst>
          </p:nvPr>
        </p:nvGraphicFramePr>
        <p:xfrm>
          <a:off x="1394915" y="1905000"/>
          <a:ext cx="33083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5" imgW="1739880" imgH="393480" progId="Equation.3">
                  <p:embed/>
                </p:oleObj>
              </mc:Choice>
              <mc:Fallback>
                <p:oleObj name="Equation" r:id="rId5" imgW="1739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4915" y="1905000"/>
                        <a:ext cx="33083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11297"/>
              </p:ext>
            </p:extLst>
          </p:nvPr>
        </p:nvGraphicFramePr>
        <p:xfrm>
          <a:off x="2209800" y="2743200"/>
          <a:ext cx="6019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7" imgW="3098520" imgH="583920" progId="Equation.3">
                  <p:embed/>
                </p:oleObj>
              </mc:Choice>
              <mc:Fallback>
                <p:oleObj name="Equation" r:id="rId7" imgW="309852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2743200"/>
                        <a:ext cx="60198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44968"/>
              </p:ext>
            </p:extLst>
          </p:nvPr>
        </p:nvGraphicFramePr>
        <p:xfrm>
          <a:off x="2209800" y="3886200"/>
          <a:ext cx="274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9" imgW="1447560" imgH="419040" progId="Equation.3">
                  <p:embed/>
                </p:oleObj>
              </mc:Choice>
              <mc:Fallback>
                <p:oleObj name="Equation" r:id="rId9" imgW="14475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9800" y="3886200"/>
                        <a:ext cx="2743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03037"/>
              </p:ext>
            </p:extLst>
          </p:nvPr>
        </p:nvGraphicFramePr>
        <p:xfrm>
          <a:off x="2209800" y="4724400"/>
          <a:ext cx="2362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11" imgW="1066680" imgH="203040" progId="Equation.3">
                  <p:embed/>
                </p:oleObj>
              </mc:Choice>
              <mc:Fallback>
                <p:oleObj name="Equation" r:id="rId11" imgW="10666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9800" y="4724400"/>
                        <a:ext cx="2362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51971"/>
              </p:ext>
            </p:extLst>
          </p:nvPr>
        </p:nvGraphicFramePr>
        <p:xfrm>
          <a:off x="2209800" y="5334000"/>
          <a:ext cx="819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13" imgW="215640" imgH="164880" progId="Equation.3">
                  <p:embed/>
                </p:oleObj>
              </mc:Choice>
              <mc:Fallback>
                <p:oleObj name="Equation" r:id="rId13" imgW="21564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09800" y="5334000"/>
                        <a:ext cx="81981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135437"/>
              </p:ext>
            </p:extLst>
          </p:nvPr>
        </p:nvGraphicFramePr>
        <p:xfrm>
          <a:off x="2209800" y="5867400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15" imgW="1002960" imgH="177480" progId="Equation.3">
                  <p:embed/>
                </p:oleObj>
              </mc:Choice>
              <mc:Fallback>
                <p:oleObj name="Equation" r:id="rId15" imgW="1002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9800" y="5867400"/>
                        <a:ext cx="1752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87520"/>
              </p:ext>
            </p:extLst>
          </p:nvPr>
        </p:nvGraphicFramePr>
        <p:xfrm>
          <a:off x="4114800" y="5867400"/>
          <a:ext cx="114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17" imgW="507960" imgH="177480" progId="Equation.3">
                  <p:embed/>
                </p:oleObj>
              </mc:Choice>
              <mc:Fallback>
                <p:oleObj name="Equation" r:id="rId17" imgW="5079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14800" y="5867400"/>
                        <a:ext cx="1143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8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216605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2531" y="914400"/>
            <a:ext cx="4562545" cy="990600"/>
            <a:chOff x="2362200" y="914400"/>
            <a:chExt cx="4562545" cy="990600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490" y="1043207"/>
              <a:ext cx="426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0000CC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0224" y="2904714"/>
            <a:ext cx="8146576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 শিক্ষার্থী ৫ টি গ্রুপে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বিভক্ত হয়ে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প্রশ্ন গুলোর উত্তর লিখ।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চিহ্ণিত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1995"/>
            <a:ext cx="8534400" cy="1715869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5600" y="1219200"/>
              <a:ext cx="1967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21336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ত্রিকোণমিতিতে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</a:t>
            </a:r>
            <a:r>
              <a:rPr lang="az-Cyrl-AZ" sz="3600" dirty="0">
                <a:solidFill>
                  <a:srgbClr val="FF0000"/>
                </a:solidFill>
                <a:cs typeface="NikoshBAN" pitchFamily="2" charset="0"/>
              </a:rPr>
              <a:t>Ө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 ? ,    Cosec</a:t>
            </a:r>
            <a:r>
              <a:rPr lang="az-Cyrl-AZ" sz="3600" dirty="0">
                <a:solidFill>
                  <a:srgbClr val="FF0000"/>
                </a:solidFill>
                <a:cs typeface="NikoshBAN" pitchFamily="2" charset="0"/>
              </a:rPr>
              <a:t>Ө </a:t>
            </a:r>
            <a:r>
              <a:rPr lang="en-US" sz="3600" dirty="0">
                <a:solidFill>
                  <a:srgbClr val="FF0000"/>
                </a:solidFill>
                <a:cs typeface="NikoshBAN" pitchFamily="2" charset="0"/>
              </a:rPr>
              <a:t>=</a:t>
            </a:r>
            <a:r>
              <a:rPr lang="bn-IN" sz="3600" dirty="0" smtClean="0">
                <a:solidFill>
                  <a:srgbClr val="FF0000"/>
                </a:solidFill>
                <a:cs typeface="NikoshBAN" pitchFamily="2" charset="0"/>
              </a:rPr>
              <a:t>?</a:t>
            </a:r>
            <a:endParaRPr lang="en-US" sz="3600" dirty="0" smtClean="0">
              <a:solidFill>
                <a:srgbClr val="FF0000"/>
              </a:solidFill>
              <a:cs typeface="NikoshBAN" pitchFamily="2" charset="0"/>
            </a:endParaRPr>
          </a:p>
          <a:p>
            <a:endParaRPr lang="en-US" sz="3600" dirty="0" smtClean="0">
              <a:solidFill>
                <a:srgbClr val="FF0000"/>
              </a:solidFill>
              <a:cs typeface="NikoshBAN" pitchFamily="2" charset="0"/>
            </a:endParaRPr>
          </a:p>
          <a:p>
            <a:r>
              <a:rPr lang="bn-BD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 Trigonometry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59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19046" y="381000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688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দেখাও 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81593"/>
              </p:ext>
            </p:extLst>
          </p:nvPr>
        </p:nvGraphicFramePr>
        <p:xfrm>
          <a:off x="857418" y="2895600"/>
          <a:ext cx="72707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438400" imgH="393700" progId="Equation.3">
                  <p:embed/>
                </p:oleObj>
              </mc:Choice>
              <mc:Fallback>
                <p:oleObj name="Equation" r:id="rId3" imgW="24384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18" y="2895600"/>
                        <a:ext cx="72707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210" y="304800"/>
            <a:ext cx="8503693" cy="1123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৯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২২/০২/২০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2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9" y="403286"/>
            <a:ext cx="6071602" cy="60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4220"/>
            <a:ext cx="8534400" cy="5619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2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s-empty-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01000" cy="5976056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8381582">
            <a:off x="1418929" y="4026257"/>
            <a:ext cx="1286831" cy="1530394"/>
          </a:xfrm>
          <a:prstGeom prst="arc">
            <a:avLst>
              <a:gd name="adj1" fmla="val 14511903"/>
              <a:gd name="adj2" fmla="val 2085230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41910">
            <a:off x="1655692" y="4124844"/>
            <a:ext cx="1277951" cy="1623438"/>
          </a:xfrm>
          <a:prstGeom prst="arc">
            <a:avLst>
              <a:gd name="adj1" fmla="val 15407825"/>
              <a:gd name="adj2" fmla="val 45743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" y="83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1849" y="484040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295400" y="2590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657600" y="2971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4197249">
            <a:off x="2364397" y="5706569"/>
            <a:ext cx="9144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688121">
            <a:off x="2982326" y="4118336"/>
            <a:ext cx="914400" cy="32656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28600" y="3048000"/>
            <a:ext cx="3886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0"/>
          </p:cNvCxnSpPr>
          <p:nvPr/>
        </p:nvCxnSpPr>
        <p:spPr>
          <a:xfrm rot="16200000" flipH="1" flipV="1">
            <a:off x="1085850" y="1504950"/>
            <a:ext cx="4572000" cy="2476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xys-cl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5791200" cy="44958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98616">
            <a:off x="3137796" y="4818285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3085953">
            <a:off x="3850810" y="1259551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62300" y="2933700"/>
            <a:ext cx="28956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456906" y="4153694"/>
            <a:ext cx="2896394" cy="75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5638800"/>
            <a:ext cx="259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5391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5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609600" y="3125602"/>
            <a:ext cx="7848600" cy="2123146"/>
            <a:chOff x="609600" y="3125602"/>
            <a:chExt cx="7848600" cy="2123146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3125602"/>
              <a:ext cx="7848600" cy="2123146"/>
              <a:chOff x="609600" y="3352800"/>
              <a:chExt cx="7848600" cy="1676400"/>
            </a:xfrm>
          </p:grpSpPr>
          <p:sp>
            <p:nvSpPr>
              <p:cNvPr id="7" name="Parallelogram 6"/>
              <p:cNvSpPr/>
              <p:nvPr/>
            </p:nvSpPr>
            <p:spPr>
              <a:xfrm>
                <a:off x="609600" y="3352800"/>
                <a:ext cx="7848600" cy="1676400"/>
              </a:xfrm>
              <a:prstGeom prst="parallelogram">
                <a:avLst/>
              </a:prstGeom>
              <a:solidFill>
                <a:srgbClr val="92D050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7560" y="3498407"/>
                <a:ext cx="7086514" cy="801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bn-IN" sz="6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28800" y="3244334"/>
              <a:ext cx="5101076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ত্রিকোণমিতি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lowchart: Internal Storage 2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solidFill>
              <a:schemeClr val="bg1"/>
            </a:solidFill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1219200"/>
            <a:ext cx="7620000" cy="294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1। ত্রিকোণমিতি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সূত্রগুলির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5961" y="1797346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Trigonometry  </a:t>
            </a:r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গ্রিক শব্দ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0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gon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571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metron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তিন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2590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ধার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 পরিমাপ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495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 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Trigonometry  </a:t>
            </a:r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560586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অর্থাৎ তিন ধারের ( কোণ বা বাহুর ) পরিমাপকে ত্রিকোণমিতি বলে। 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1257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ত্রিকোণমিতি :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074E-6 L 0.15 0.281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4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074E-6 L -0.03334 0.281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41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2.78446E-6 L -0.23333 0.284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1231" y="780081"/>
            <a:ext cx="2819400" cy="3561501"/>
            <a:chOff x="4001231" y="780081"/>
            <a:chExt cx="2819400" cy="3561501"/>
          </a:xfrm>
        </p:grpSpPr>
        <p:sp>
          <p:nvSpPr>
            <p:cNvPr id="15" name="Right Triangle 14"/>
            <p:cNvSpPr/>
            <p:nvPr/>
          </p:nvSpPr>
          <p:spPr>
            <a:xfrm flipH="1">
              <a:off x="4001231" y="780081"/>
              <a:ext cx="2819400" cy="3505200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0557" y="3941472"/>
              <a:ext cx="374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000" dirty="0" smtClean="0">
                  <a:cs typeface="NikoshBAN" pitchFamily="2" charset="0"/>
                </a:rPr>
                <a:t>Ө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8776361">
            <a:off x="4218478" y="2342871"/>
            <a:ext cx="126509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অতিভূজ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6831" y="2554980"/>
            <a:ext cx="57076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লম্ব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431" y="4361481"/>
            <a:ext cx="64696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4001231" y="3810000"/>
            <a:ext cx="685800" cy="885855"/>
          </a:xfrm>
          <a:prstGeom prst="arc">
            <a:avLst>
              <a:gd name="adj1" fmla="val 1663822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780081"/>
            <a:ext cx="335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সমকোণী ত্রিভূজ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1858</TotalTime>
  <Words>559</Words>
  <Application>Microsoft Office PowerPoint</Application>
  <PresentationFormat>On-screen Show (4:3)</PresentationFormat>
  <Paragraphs>118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ত্রিকোণমিতিক অনুপাতগুলোর সম্পর্কঃ</vt:lpstr>
      <vt:lpstr>ত্রিকোণমিতিক অনুপাতের সূত্রগুলোঃ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DELL</cp:lastModifiedBy>
  <cp:revision>325</cp:revision>
  <dcterms:created xsi:type="dcterms:W3CDTF">2006-08-16T00:00:00Z</dcterms:created>
  <dcterms:modified xsi:type="dcterms:W3CDTF">2020-04-12T16:22:55Z</dcterms:modified>
</cp:coreProperties>
</file>