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4" r:id="rId27"/>
    <p:sldId id="285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6" autoAdjust="0"/>
  </p:normalViewPr>
  <p:slideViewPr>
    <p:cSldViewPr>
      <p:cViewPr varScale="1">
        <p:scale>
          <a:sx n="78" d="100"/>
          <a:sy n="78" d="100"/>
        </p:scale>
        <p:origin x="1594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0397F-4AB4-4D43-81B9-1DC896DB6555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E168B-8B12-48DA-960C-E3505A894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8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E168B-8B12-48DA-960C-E3505A8949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168B-8B12-48DA-960C-E3505A89493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5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gif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" Type="http://schemas.openxmlformats.org/officeDocument/2006/relationships/image" Target="../media/image18.png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gif"/><Relationship Id="rId10" Type="http://schemas.openxmlformats.org/officeDocument/2006/relationships/image" Target="../media/image25.gif"/><Relationship Id="rId4" Type="http://schemas.openxmlformats.org/officeDocument/2006/relationships/image" Target="../media/image20.jpeg"/><Relationship Id="rId9" Type="http://schemas.openxmlformats.org/officeDocument/2006/relationships/image" Target="../media/image24.gif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23CEB-16C3-4D78-8699-18181105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716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868A2-6E1E-4CD9-963E-B16FDB8C8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9600"/>
            <a:ext cx="4376940" cy="40705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B882D4-3A63-413D-B263-788921C79EB0}"/>
              </a:ext>
            </a:extLst>
          </p:cNvPr>
          <p:cNvSpPr/>
          <p:nvPr/>
        </p:nvSpPr>
        <p:spPr>
          <a:xfrm>
            <a:off x="-7374" y="228600"/>
            <a:ext cx="71176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20782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0" y="457200"/>
            <a:ext cx="59436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1917241"/>
            <a:ext cx="8457064" cy="2164535"/>
          </a:xfrm>
          <a:prstGeom prst="horizontalScroll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বাস্তুতন্ত্র বলতে কি বুঝ 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723900" y="0"/>
            <a:ext cx="7696200" cy="1814243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1966643"/>
            <a:ext cx="8208673" cy="42817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নির্দ্দিষ্ট এলাকার জীব সম্প্রদায় ঐ এলাকার জড় বস্তু ও ভৌত অবস্থার সহিত যে আন্তঃসম্পর্ক গড়ে ঊঠে তাকেই বাস্তুতুন্ত্র বলে।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9497" y="-178219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18162" y="749425"/>
            <a:ext cx="2500745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/>
              <a:t>বাস্তুতন্ত্রের উপাদান</a:t>
            </a: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38800" y="2060863"/>
            <a:ext cx="1219200" cy="11395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68535" y="2514600"/>
            <a:ext cx="0" cy="1752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57400" y="2133600"/>
            <a:ext cx="1399308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781800" y="2822315"/>
            <a:ext cx="1981200" cy="1825885"/>
            <a:chOff x="6817126" y="2346371"/>
            <a:chExt cx="3634604" cy="349937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6817126" y="2346371"/>
              <a:ext cx="3634604" cy="3499371"/>
            </a:xfrm>
            <a:prstGeom prst="ellipse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7349401" y="2858842"/>
              <a:ext cx="2570054" cy="24744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1600" kern="1200" dirty="0">
                <a:solidFill>
                  <a:srgbClr val="C00000"/>
                </a:solidFill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1600" kern="1200" dirty="0">
                <a:solidFill>
                  <a:srgbClr val="C00000"/>
                </a:solidFill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1600" kern="1200" dirty="0">
                <a:solidFill>
                  <a:srgbClr val="C00000"/>
                </a:solidFill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1600" kern="1200" dirty="0">
                <a:solidFill>
                  <a:srgbClr val="C00000"/>
                </a:solidFill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16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8742" y="2971800"/>
            <a:ext cx="2579094" cy="1905000"/>
            <a:chOff x="6627412" y="0"/>
            <a:chExt cx="3938989" cy="32262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6627412" y="0"/>
              <a:ext cx="3938989" cy="3226263"/>
            </a:xfrm>
            <a:prstGeom prst="ellipse">
              <a:avLst/>
            </a:pr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7204264" y="472475"/>
              <a:ext cx="2785285" cy="22813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C00000"/>
                  </a:solidFill>
                </a:rPr>
                <a:t>                       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rgbClr val="C0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>
                  <a:solidFill>
                    <a:srgbClr val="C00000"/>
                  </a:solidFill>
                </a:rPr>
                <a:t>         </a:t>
              </a:r>
              <a:endParaRPr lang="en-US" sz="2000" kern="1200" dirty="0">
                <a:solidFill>
                  <a:srgbClr val="C0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rgbClr val="C0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rgbClr val="C0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rgbClr val="C0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C00000"/>
                  </a:solidFill>
                </a:rPr>
                <a:t>                   </a:t>
              </a: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1219200" y="3657600"/>
            <a:ext cx="381000" cy="10653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/>
          </a:p>
        </p:txBody>
      </p:sp>
      <p:grpSp>
        <p:nvGrpSpPr>
          <p:cNvPr id="20" name="Group 19"/>
          <p:cNvGrpSpPr/>
          <p:nvPr/>
        </p:nvGrpSpPr>
        <p:grpSpPr>
          <a:xfrm>
            <a:off x="3247469" y="4282233"/>
            <a:ext cx="2391331" cy="2256568"/>
            <a:chOff x="178801" y="2371122"/>
            <a:chExt cx="3868262" cy="32997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178801" y="2371122"/>
              <a:ext cx="3868262" cy="3299766"/>
            </a:xfrm>
            <a:prstGeom prst="ellipse">
              <a:avLst/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745295" y="2854362"/>
              <a:ext cx="2735274" cy="2333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8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Up Arrow 23"/>
          <p:cNvSpPr/>
          <p:nvPr/>
        </p:nvSpPr>
        <p:spPr>
          <a:xfrm>
            <a:off x="5892628" y="2641866"/>
            <a:ext cx="1655618" cy="6598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জীব</a:t>
            </a:r>
            <a:endParaRPr lang="en-US" sz="3200" dirty="0"/>
          </a:p>
        </p:txBody>
      </p:sp>
      <p:sp>
        <p:nvSpPr>
          <p:cNvPr id="25" name="Up Arrow 24"/>
          <p:cNvSpPr/>
          <p:nvPr/>
        </p:nvSpPr>
        <p:spPr>
          <a:xfrm>
            <a:off x="3740725" y="3713849"/>
            <a:ext cx="1655618" cy="6598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ভৌত</a:t>
            </a:r>
            <a:endParaRPr lang="en-US" sz="2400" dirty="0"/>
          </a:p>
        </p:txBody>
      </p:sp>
      <p:sp>
        <p:nvSpPr>
          <p:cNvPr id="26" name="Up Arrow 25"/>
          <p:cNvSpPr/>
          <p:nvPr/>
        </p:nvSpPr>
        <p:spPr>
          <a:xfrm>
            <a:off x="1357035" y="2552700"/>
            <a:ext cx="1655618" cy="6598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জড়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0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747" y="0"/>
            <a:ext cx="91440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200400" y="457200"/>
            <a:ext cx="28956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জড়</a:t>
            </a:r>
          </a:p>
          <a:p>
            <a:pPr algn="ctr"/>
            <a:r>
              <a:rPr lang="bn-BD" sz="2800" b="1" dirty="0"/>
              <a:t>উপাদান 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228600" y="1059264"/>
            <a:ext cx="2768252" cy="13246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অজৈব বস্তু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1" y="1133605"/>
            <a:ext cx="2438400" cy="13528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 বস্তু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315200" y="2486416"/>
            <a:ext cx="801511" cy="2483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15884">
            <a:off x="6106912" y="958130"/>
            <a:ext cx="419333" cy="10179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947331">
            <a:off x="2771286" y="1265430"/>
            <a:ext cx="883017" cy="4656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ing\Downloads\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3190816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62216" y="24864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itchFamily="2" charset="0"/>
                <a:cs typeface="SolaimanLipi" pitchFamily="2" charset="0"/>
              </a:rPr>
              <a:t>Co</a:t>
            </a:r>
            <a:r>
              <a:rPr lang="en-US" baseline="-25000" dirty="0">
                <a:latin typeface="SolaimanLipi" pitchFamily="2" charset="0"/>
                <a:cs typeface="SolaimanLipi" pitchFamily="2" charset="0"/>
              </a:rPr>
              <a:t>2</a:t>
            </a:r>
            <a:r>
              <a:rPr lang="bn-BD" baseline="-25000" dirty="0">
                <a:latin typeface="SolaimanLipi" pitchFamily="2" charset="0"/>
                <a:cs typeface="SolaimanLipi" pitchFamily="2" charset="0"/>
              </a:rPr>
              <a:t> </a:t>
            </a:r>
            <a:endParaRPr lang="en-US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024" y="4596769"/>
            <a:ext cx="3594775" cy="163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ক্যালসিয়াম, লৌহ, পানি, বায়ু, নাইট্রোজেন, অক্সিজেন, কার্বন ডাই-অক্সাইড, মাটিস্থ খনিজ পদার্থ ।</a:t>
            </a:r>
          </a:p>
          <a:p>
            <a:r>
              <a:rPr lang="bn-BD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(যা কোনো জীব দেহ থেকে আসেনি)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8200" y="2383890"/>
            <a:ext cx="0" cy="38506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71816" y="2425928"/>
                <a:ext cx="771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16" y="2425928"/>
                <a:ext cx="77158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9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71816" y="3104801"/>
                <a:ext cx="771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16" y="3104801"/>
                <a:ext cx="77158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39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 descr="C:\Users\ing\Downloads\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4947" y="2734772"/>
            <a:ext cx="3020506" cy="1455807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242770" y="4495800"/>
            <a:ext cx="3499556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প্রাণির বর্জ্য পদার্থ বা জীবের মৃত দেহ, এরা হিউমাস নামে পরিচিত ।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14401" y="3969326"/>
            <a:ext cx="7543800" cy="2389909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সূর্যালোকের পরিমান, তাপমাত্রা, বায়ুতে জলীয়বাস্পের পরিমান, বায়ুর চাপ ও বায়ুপ্রবাহ,  ইত্যাদি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8151" y="1343866"/>
            <a:ext cx="5791200" cy="2313733"/>
            <a:chOff x="178801" y="2371122"/>
            <a:chExt cx="3868262" cy="32997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178801" y="2371122"/>
              <a:ext cx="3868262" cy="3299766"/>
            </a:xfrm>
            <a:prstGeom prst="ellipse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745295" y="2854362"/>
              <a:ext cx="2735274" cy="2333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8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000" kern="1200" dirty="0">
                <a:solidFill>
                  <a:srgbClr val="C0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819400" y="304800"/>
            <a:ext cx="3708702" cy="9559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 উপাদান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9664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7800" y="381000"/>
            <a:ext cx="6172200" cy="1995054"/>
            <a:chOff x="1447800" y="381000"/>
            <a:chExt cx="6172200" cy="1995054"/>
          </a:xfrm>
        </p:grpSpPr>
        <p:sp>
          <p:nvSpPr>
            <p:cNvPr id="2" name="Rectangle 1"/>
            <p:cNvSpPr/>
            <p:nvPr/>
          </p:nvSpPr>
          <p:spPr>
            <a:xfrm>
              <a:off x="1447800" y="381000"/>
              <a:ext cx="5825837" cy="100440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 উপাদান</a:t>
              </a:r>
              <a:endPara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447800" y="1385408"/>
              <a:ext cx="838200" cy="82439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114800" y="1551662"/>
              <a:ext cx="838200" cy="82439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781800" y="1447800"/>
              <a:ext cx="838200" cy="82439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9436" y="2514600"/>
            <a:ext cx="7737764" cy="1544782"/>
            <a:chOff x="339436" y="2514600"/>
            <a:chExt cx="7737764" cy="1544782"/>
          </a:xfrm>
        </p:grpSpPr>
        <p:sp>
          <p:nvSpPr>
            <p:cNvPr id="9" name="Oval 8"/>
            <p:cNvSpPr/>
            <p:nvPr/>
          </p:nvSpPr>
          <p:spPr>
            <a:xfrm>
              <a:off x="339436" y="2514600"/>
              <a:ext cx="2175164" cy="144780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উৎপাদক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58836" y="2611582"/>
              <a:ext cx="1870364" cy="1447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খাদক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75218" y="2611582"/>
              <a:ext cx="2001982" cy="1447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বিয়োজক</a:t>
              </a:r>
              <a:r>
                <a:rPr lang="bn-BD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514600" y="3238500"/>
              <a:ext cx="64423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285509" y="3377046"/>
              <a:ext cx="64423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5271655" y="5247410"/>
            <a:ext cx="64423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48346" y="5358246"/>
            <a:ext cx="64423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45" y="4300093"/>
            <a:ext cx="2175164" cy="1894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A8D3EB-4F24-48A5-860A-5091C527D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656" y="4336496"/>
            <a:ext cx="2362198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A12671-AD9B-4D18-9B35-8736628EF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267200"/>
            <a:ext cx="2362200" cy="21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3048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800600"/>
            <a:ext cx="77724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বাস্তুতন্ত্রের বিভিন্ন উপাদানের নাম লিখ।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fasfffffffffff.jpg">
            <a:extLst>
              <a:ext uri="{FF2B5EF4-FFF2-40B4-BE49-F238E27FC236}">
                <a16:creationId xmlns:a16="http://schemas.microsoft.com/office/drawing/2014/main" id="{8165A41E-4803-46AA-812B-62BC54D09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310656"/>
            <a:ext cx="7772400" cy="33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0" y="19038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0" y="1387494"/>
            <a:ext cx="9144000" cy="5432286"/>
            <a:chOff x="-152400" y="1273314"/>
            <a:chExt cx="9144000" cy="5432286"/>
          </a:xfrm>
        </p:grpSpPr>
        <p:sp>
          <p:nvSpPr>
            <p:cNvPr id="4" name="Rectangle 3"/>
            <p:cNvSpPr/>
            <p:nvPr/>
          </p:nvSpPr>
          <p:spPr>
            <a:xfrm>
              <a:off x="1981200" y="1295400"/>
              <a:ext cx="44196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28600" y="2362200"/>
              <a:ext cx="8382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>
              <a:off x="3734594" y="2132806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76994" y="25900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8306594" y="25900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3505994" y="25900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-456406" y="4037806"/>
              <a:ext cx="1524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04800" y="3886200"/>
              <a:ext cx="37941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4800" y="4800600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86400" y="3657600"/>
              <a:ext cx="3124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5220494" y="3924300"/>
              <a:ext cx="532606" cy="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8382794" y="38854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6820694" y="3923506"/>
              <a:ext cx="5334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772694" y="5676106"/>
              <a:ext cx="2057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800600" y="60960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800600" y="66294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55626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50292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773194" y="35044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flipH="1">
              <a:off x="3276600" y="127331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বাস্তুতন্ত্র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152400" y="2851512"/>
              <a:ext cx="1028700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জড়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29000" y="2819400"/>
              <a:ext cx="990600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ভৌত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43800" y="2819400"/>
              <a:ext cx="1219200" cy="40011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জীব</a:t>
              </a:r>
              <a:r>
                <a:rPr lang="en-US" sz="2000" dirty="0"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0" y="3657600"/>
              <a:ext cx="1600200" cy="58477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অজৈব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0" y="4572000"/>
              <a:ext cx="1600200" cy="40011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জৈব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00600" y="4191000"/>
              <a:ext cx="1143000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SolaimanLipi" pitchFamily="2" charset="0"/>
                  <a:cs typeface="SolaimanLipi" pitchFamily="2" charset="0"/>
                </a:rPr>
                <a:t>খাদক</a:t>
              </a:r>
              <a:r>
                <a:rPr lang="en-US" dirty="0"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6000" y="4191000"/>
              <a:ext cx="1143000" cy="3385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SolaimanLipi" pitchFamily="2" charset="0"/>
                  <a:cs typeface="SolaimanLipi" pitchFamily="2" charset="0"/>
                </a:rPr>
                <a:t>উৎপাদক</a:t>
              </a:r>
              <a:r>
                <a:rPr lang="en-US" sz="1600" dirty="0"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91400" y="4109461"/>
              <a:ext cx="1600200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বিয়োজক</a:t>
              </a:r>
              <a:r>
                <a:rPr lang="en-US" dirty="0"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86400" y="4800600"/>
              <a:ext cx="1905000" cy="3385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NikoshBAN" pitchFamily="2" charset="0"/>
                  <a:cs typeface="NikoshBAN" pitchFamily="2" charset="0"/>
                </a:rPr>
                <a:t>১ম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স্তরের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খাদক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86400" y="5410200"/>
              <a:ext cx="1905000" cy="3385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NikoshBAN" pitchFamily="2" charset="0"/>
                  <a:cs typeface="NikoshBAN" pitchFamily="2" charset="0"/>
                </a:rPr>
                <a:t>২য়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স্তরের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খাদক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10200" y="5943600"/>
              <a:ext cx="1828800" cy="30777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NikoshBAN" pitchFamily="2" charset="0"/>
                  <a:cs typeface="NikoshBAN" pitchFamily="2" charset="0"/>
                </a:rPr>
                <a:t>৩য় </a:t>
              </a:r>
              <a:r>
                <a:rPr lang="en-US" sz="1400" dirty="0" err="1">
                  <a:latin typeface="NikoshBAN" pitchFamily="2" charset="0"/>
                  <a:cs typeface="NikoshBAN" pitchFamily="2" charset="0"/>
                </a:rPr>
                <a:t>স্তরের</a:t>
              </a:r>
              <a:r>
                <a:rPr lang="en-US" sz="1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atin typeface="NikoshBAN" pitchFamily="2" charset="0"/>
                  <a:cs typeface="NikoshBAN" pitchFamily="2" charset="0"/>
                </a:rPr>
                <a:t>খাদক</a:t>
              </a:r>
              <a:r>
                <a:rPr lang="en-US" sz="14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25643" y="6343710"/>
              <a:ext cx="1676400" cy="3385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সর্বোচ্চ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খাদক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98FAA30-25CB-49FF-9E9A-641B1E10B3D6}"/>
              </a:ext>
            </a:extLst>
          </p:cNvPr>
          <p:cNvSpPr/>
          <p:nvPr/>
        </p:nvSpPr>
        <p:spPr>
          <a:xfrm>
            <a:off x="2931623" y="134183"/>
            <a:ext cx="2366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08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4953000"/>
            <a:ext cx="86868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স্বভোজী।যারা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962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5459F-44A6-49A3-B3B8-29896484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686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1679" y="-264558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4812" y="1371600"/>
            <a:ext cx="8334375" cy="3276600"/>
            <a:chOff x="381000" y="1399393"/>
            <a:chExt cx="8334375" cy="3276600"/>
          </a:xfrm>
        </p:grpSpPr>
        <p:pic>
          <p:nvPicPr>
            <p:cNvPr id="2" name="Picture 4" descr="C:\Users\ing\Downloads\tt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57200" y="1399393"/>
              <a:ext cx="2286000" cy="1524001"/>
            </a:xfrm>
            <a:prstGeom prst="rect">
              <a:avLst/>
            </a:prstGeom>
            <a:noFill/>
          </p:spPr>
        </p:pic>
        <p:pic>
          <p:nvPicPr>
            <p:cNvPr id="3" name="Picture 6" descr="C:\Users\ing\Downloads\bbbbb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81000" y="3380592"/>
              <a:ext cx="2286000" cy="1224643"/>
            </a:xfrm>
            <a:prstGeom prst="rect">
              <a:avLst/>
            </a:prstGeom>
            <a:noFill/>
          </p:spPr>
        </p:pic>
        <p:pic>
          <p:nvPicPr>
            <p:cNvPr id="4" name="Picture 3" descr="C:\Users\ing\Downloads\ooo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048000" y="1399393"/>
              <a:ext cx="2667000" cy="1565525"/>
            </a:xfrm>
            <a:prstGeom prst="rect">
              <a:avLst/>
            </a:prstGeom>
            <a:noFill/>
          </p:spPr>
        </p:pic>
        <p:pic>
          <p:nvPicPr>
            <p:cNvPr id="5" name="Picture 4" descr="tig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1092" y="3192235"/>
              <a:ext cx="2650835" cy="1413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49160"/>
              <a:ext cx="2619375" cy="322683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24000" y="5278582"/>
            <a:ext cx="640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পরোক্ষভাবে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প্রাণীই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142009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খাদক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599815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</a:p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সহকারী:সি:শি:</a:t>
            </a:r>
          </a:p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হোমনা কফিল উদ্দিন পাইলট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 বিদ্যালয়।</a:t>
            </a:r>
          </a:p>
        </p:txBody>
      </p:sp>
      <p:pic>
        <p:nvPicPr>
          <p:cNvPr id="6" name="Picture 5" descr="IMG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719772"/>
            <a:ext cx="2514600" cy="26974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7531" y="119016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313956" y="381000"/>
            <a:ext cx="4548320" cy="18661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3" descr="E:\Essential\ZOOL IMAGE\Animal and Insects\CIP Digital (17).JPG">
            <a:extLst>
              <a:ext uri="{FF2B5EF4-FFF2-40B4-BE49-F238E27FC236}">
                <a16:creationId xmlns:a16="http://schemas.microsoft.com/office/drawing/2014/main" id="{4C72F916-571D-4739-AC5C-B778CCE2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260">
            <a:off x="3016036" y="3630502"/>
            <a:ext cx="1971842" cy="14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Essential\ZOOL IMAGE\Biology picture\pic\grasshopper-insect-transparent-background-0300-10009.gif">
            <a:extLst>
              <a:ext uri="{FF2B5EF4-FFF2-40B4-BE49-F238E27FC236}">
                <a16:creationId xmlns:a16="http://schemas.microsoft.com/office/drawing/2014/main" id="{86036F00-F165-4131-912A-31E66E92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666">
            <a:off x="286376" y="3882439"/>
            <a:ext cx="2327230" cy="10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AF24F6B-188F-4B84-A5A5-0BE17B26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966">
            <a:off x="6451607" y="3754977"/>
            <a:ext cx="1647960" cy="114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D99A019-1952-4164-BC6B-5DB51E85E3F6}"/>
              </a:ext>
            </a:extLst>
          </p:cNvPr>
          <p:cNvSpPr/>
          <p:nvPr/>
        </p:nvSpPr>
        <p:spPr>
          <a:xfrm>
            <a:off x="381000" y="538068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খাদক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D34BDC-12EB-4E68-9E82-55203DBB5083}"/>
              </a:ext>
            </a:extLst>
          </p:cNvPr>
          <p:cNvSpPr/>
          <p:nvPr/>
        </p:nvSpPr>
        <p:spPr>
          <a:xfrm>
            <a:off x="3657600" y="5380688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খাদক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3BCD44-31D6-4379-B4DB-6BD9DCF84FD1}"/>
              </a:ext>
            </a:extLst>
          </p:cNvPr>
          <p:cNvSpPr/>
          <p:nvPr/>
        </p:nvSpPr>
        <p:spPr>
          <a:xfrm>
            <a:off x="6781800" y="5400353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olaimanLipi" pitchFamily="2" charset="0"/>
                <a:cs typeface="SolaimanLipi" pitchFamily="2" charset="0"/>
              </a:rPr>
              <a:t>৩য় </a:t>
            </a:r>
            <a:r>
              <a:rPr lang="en-US" dirty="0" err="1">
                <a:latin typeface="SolaimanLipi" pitchFamily="2" charset="0"/>
                <a:cs typeface="SolaimanLipi" pitchFamily="2" charset="0"/>
              </a:rPr>
              <a:t>স্তরের</a:t>
            </a:r>
            <a:r>
              <a:rPr lang="en-US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atin typeface="SolaimanLipi" pitchFamily="2" charset="0"/>
                <a:cs typeface="SolaimanLipi" pitchFamily="2" charset="0"/>
              </a:rPr>
              <a:t>খাদক</a:t>
            </a:r>
            <a:endParaRPr lang="en-US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ing\Downloads\yyy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0" y="228600"/>
            <a:ext cx="2667000" cy="2362200"/>
          </a:xfrm>
          <a:prstGeom prst="rect">
            <a:avLst/>
          </a:prstGeom>
          <a:noFill/>
        </p:spPr>
      </p:pic>
      <p:pic>
        <p:nvPicPr>
          <p:cNvPr id="3" name="Picture 3" descr="C:\Users\ing\Downloads\ooo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6600" y="228600"/>
            <a:ext cx="2667000" cy="2362200"/>
          </a:xfrm>
          <a:prstGeom prst="rect">
            <a:avLst/>
          </a:prstGeom>
          <a:noFill/>
        </p:spPr>
      </p:pic>
      <p:pic>
        <p:nvPicPr>
          <p:cNvPr id="4" name="Picture 4" descr="C:\Users\ing\Downloads\tt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1058" y="265331"/>
            <a:ext cx="2664542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114800"/>
            <a:ext cx="78486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তৃণভোজী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04800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724400"/>
            <a:ext cx="8686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খাদককে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3505200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খাদক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762000"/>
            <a:ext cx="8610600" cy="2152650"/>
            <a:chOff x="228600" y="762000"/>
            <a:chExt cx="8610600" cy="2152650"/>
          </a:xfrm>
        </p:grpSpPr>
        <p:pic>
          <p:nvPicPr>
            <p:cNvPr id="2" name="Picture 8" descr="C:\Users\ing\Downloads\nnn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200400" y="762000"/>
              <a:ext cx="25908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C:\Users\ing\Downloads\tiger hunti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0" y="762000"/>
              <a:ext cx="2743200" cy="2152650"/>
            </a:xfrm>
            <a:prstGeom prst="rect">
              <a:avLst/>
            </a:prstGeom>
            <a:noFill/>
          </p:spPr>
        </p:pic>
        <p:pic>
          <p:nvPicPr>
            <p:cNvPr id="6" name="Picture 7" descr="C:\Users\ing\Downloads\88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762000"/>
              <a:ext cx="2826327" cy="2057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429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56536" y="76200"/>
            <a:ext cx="9144000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011041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olaimanLipi" pitchFamily="2" charset="0"/>
                <a:cs typeface="SolaimanLipi" pitchFamily="2" charset="0"/>
              </a:rPr>
              <a:t>        ৩য়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স্তরের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খাদক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83575" y="367726"/>
            <a:ext cx="5987401" cy="3901965"/>
            <a:chOff x="285750" y="504825"/>
            <a:chExt cx="5505450" cy="1657350"/>
          </a:xfrm>
        </p:grpSpPr>
        <p:pic>
          <p:nvPicPr>
            <p:cNvPr id="3" name="Picture 9" descr="C:\Users\ing\Downloads\mmm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048000" y="504825"/>
              <a:ext cx="2743200" cy="1657350"/>
            </a:xfrm>
            <a:prstGeom prst="rect">
              <a:avLst/>
            </a:prstGeom>
            <a:noFill/>
          </p:spPr>
        </p:pic>
        <p:pic>
          <p:nvPicPr>
            <p:cNvPr id="6" name="Picture 5" descr="boy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50" y="504825"/>
              <a:ext cx="2686050" cy="165735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2903" y="5781197"/>
            <a:ext cx="8991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খাদককে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8EF3D-E30A-4491-BB8D-9E6C3AA24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AC2B9"/>
              </a:clrFrom>
              <a:clrTo>
                <a:srgbClr val="9AC2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0362" y="367726"/>
            <a:ext cx="2876066" cy="390196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59549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709" y="-37052"/>
            <a:ext cx="9144000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3400" y="1029747"/>
            <a:ext cx="8001000" cy="2743200"/>
            <a:chOff x="304800" y="457200"/>
            <a:chExt cx="8001000" cy="2743200"/>
          </a:xfrm>
        </p:grpSpPr>
        <p:pic>
          <p:nvPicPr>
            <p:cNvPr id="2" name="Picture 1" descr="j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457200"/>
              <a:ext cx="3352800" cy="2671011"/>
            </a:xfrm>
            <a:prstGeom prst="rect">
              <a:avLst/>
            </a:prstGeom>
          </p:spPr>
        </p:pic>
        <p:pic>
          <p:nvPicPr>
            <p:cNvPr id="3" name="Picture 2" descr="r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533400"/>
              <a:ext cx="3810000" cy="2667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219200" y="3834502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772947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724400"/>
            <a:ext cx="87630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ক্ষুদ্রজীব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বিয়োজিত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অণুজীবগুলোকে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বিয়োজক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পরিবর্তক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sz="2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9232" y="115347"/>
            <a:ext cx="3349336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524000" y="141339"/>
            <a:ext cx="5791200" cy="9906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571500" y="5727290"/>
            <a:ext cx="8153400" cy="838200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দলঃ  ধান ক্ষেতের ২টি উৎপাদকের নাম লিখ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দলঃ  পুকুরের ৫টি খাদকের নাম লিখ।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LAB 5_20\Desktop\New folder\working in groups.JPG">
            <a:extLst>
              <a:ext uri="{FF2B5EF4-FFF2-40B4-BE49-F238E27FC236}">
                <a16:creationId xmlns:a16="http://schemas.microsoft.com/office/drawing/2014/main" id="{4A2C4A9F-979F-4C71-8C69-0BF0BA48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174955"/>
            <a:ext cx="8001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09" y="0"/>
            <a:ext cx="9144000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371600"/>
            <a:ext cx="8686800" cy="472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বাস্তুতন্ত্রে প্রধান উপদান কয়টি ?</a:t>
            </a:r>
          </a:p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ক) ২ টি    খ) ৩ টি  গ) ৪ টি    ঘ) ৫ টি</a:t>
            </a:r>
          </a:p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2|নিচের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ৎপাদক কোনটি?</a:t>
            </a:r>
          </a:p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ক) ছাগল  খ) আমলকি  গ)ছত্রাক  ঘ) পানি</a:t>
            </a:r>
          </a:p>
          <a:p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নিচের বিয়োজক কোনটি?</a:t>
            </a:r>
          </a:p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ক) হরিন  খ) ব্যাকটেরিয়া গ) সাপ   ঘ) মানুষ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152401"/>
            <a:ext cx="53340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8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1981200" y="0"/>
            <a:ext cx="4876800" cy="18288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562600"/>
            <a:ext cx="7924800" cy="835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বাস্তুতন্ত্রের উপাদানের আন্তঃনির্ভরশীলতার মাধ্যমে পরিবেশের ভারসাম্য বজায় থাকে-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10লাইনে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A1C34-6E5E-4508-B8CE-3D2E45F95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1"/>
            <a:ext cx="514468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">
            <a:extLst>
              <a:ext uri="{FF2B5EF4-FFF2-40B4-BE49-F238E27FC236}">
                <a16:creationId xmlns:a16="http://schemas.microsoft.com/office/drawing/2014/main" id="{8884AA19-CC17-4FE1-A379-2ED50F0FA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290" y="152400"/>
            <a:ext cx="11417710" cy="716280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23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66800" y="2514600"/>
            <a:ext cx="7467600" cy="3200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জীববিজ্ঞান</a:t>
            </a: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জীবের পরিবেশ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শ্রেণীঃ ৯ম </a:t>
            </a: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তারিখঃ1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7/04/2020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ইং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304800"/>
            <a:ext cx="7086600" cy="1524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38200" y="1"/>
            <a:ext cx="10591800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2209800" y="2971800"/>
            <a:ext cx="3581400" cy="1143000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0"/>
            <a:ext cx="3124200" cy="2743200"/>
          </a:xfrm>
          <a:prstGeom prst="rect">
            <a:avLst/>
          </a:prstGeom>
        </p:spPr>
      </p:pic>
      <p:pic>
        <p:nvPicPr>
          <p:cNvPr id="13" name="Picture 12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304800"/>
            <a:ext cx="3505199" cy="2362200"/>
          </a:xfrm>
          <a:prstGeom prst="rect">
            <a:avLst/>
          </a:prstGeom>
        </p:spPr>
      </p:pic>
      <p:pic>
        <p:nvPicPr>
          <p:cNvPr id="14" name="Picture 13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495800"/>
            <a:ext cx="3200400" cy="2057400"/>
          </a:xfrm>
          <a:prstGeom prst="rect">
            <a:avLst/>
          </a:prstGeom>
        </p:spPr>
      </p:pic>
      <p:pic>
        <p:nvPicPr>
          <p:cNvPr id="17" name="Picture 16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52400"/>
            <a:ext cx="3657600" cy="2057400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>
            <a:off x="3581400" y="38100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657600" y="23622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FC4BE3-A4DC-4F58-99D2-433027C40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659" y="3397045"/>
            <a:ext cx="3581400" cy="31696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C7AF4C-1BE4-4071-9B77-98969C2AAFCC}"/>
              </a:ext>
            </a:extLst>
          </p:cNvPr>
          <p:cNvGrpSpPr/>
          <p:nvPr/>
        </p:nvGrpSpPr>
        <p:grpSpPr>
          <a:xfrm>
            <a:off x="-741720" y="3138604"/>
            <a:ext cx="3390900" cy="3423199"/>
            <a:chOff x="381000" y="381000"/>
            <a:chExt cx="9067800" cy="55626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8F73A5-A4AD-4BD3-88BE-1BFC80440F08}"/>
                </a:ext>
              </a:extLst>
            </p:cNvPr>
            <p:cNvSpPr/>
            <p:nvPr/>
          </p:nvSpPr>
          <p:spPr>
            <a:xfrm>
              <a:off x="381000" y="381000"/>
              <a:ext cx="9067800" cy="556260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F5B4C6-DEC1-485F-B767-1897FD6D0627}"/>
                </a:ext>
              </a:extLst>
            </p:cNvPr>
            <p:cNvSpPr/>
            <p:nvPr/>
          </p:nvSpPr>
          <p:spPr>
            <a:xfrm>
              <a:off x="7543800" y="1981200"/>
              <a:ext cx="1066800" cy="838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6BBC1D-B26B-48E6-AFF4-D1F832103790}"/>
                </a:ext>
              </a:extLst>
            </p:cNvPr>
            <p:cNvSpPr/>
            <p:nvPr/>
          </p:nvSpPr>
          <p:spPr>
            <a:xfrm>
              <a:off x="8077200" y="2133600"/>
              <a:ext cx="1066800" cy="838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3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34 -0.02222 L -3.33333E-6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-Right Arrow 1"/>
          <p:cNvSpPr/>
          <p:nvPr/>
        </p:nvSpPr>
        <p:spPr>
          <a:xfrm>
            <a:off x="1371600" y="164068"/>
            <a:ext cx="6705600" cy="18171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</a:t>
            </a:r>
          </a:p>
          <a:p>
            <a:pPr algn="ctr"/>
            <a:endParaRPr lang="en-US" sz="1050" b="1" dirty="0"/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60198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29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-Right Arrow 1"/>
          <p:cNvSpPr/>
          <p:nvPr/>
        </p:nvSpPr>
        <p:spPr>
          <a:xfrm>
            <a:off x="1302327" y="0"/>
            <a:ext cx="6019800" cy="1828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8001000" cy="457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b="1" dirty="0">
                <a:solidFill>
                  <a:schemeClr val="tx1"/>
                </a:solidFill>
              </a:rPr>
              <a:t>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পাঠ শেষে শিক্ষীর্থীরা-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বাস্তুতন্ত্র কি তা বলতে পারবে।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বাস্তুতন্ত্রের বিভিন্ন উপাদান সমূহ বর্ণনা করতে পারবে।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বাস্তুতন্ত্র এর উৎপাদক, খাদক, বিয়োজক সম্পর্ক নির্ণয়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860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14400" y="1143000"/>
            <a:ext cx="7391400" cy="5181600"/>
            <a:chOff x="914400" y="1143000"/>
            <a:chExt cx="7391400" cy="5181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143000"/>
              <a:ext cx="7391400" cy="51816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5" name="32-Point Star 4"/>
            <p:cNvSpPr/>
            <p:nvPr/>
          </p:nvSpPr>
          <p:spPr>
            <a:xfrm>
              <a:off x="1281545" y="1828800"/>
              <a:ext cx="1679865" cy="1090630"/>
            </a:xfrm>
            <a:prstGeom prst="star32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সূর্য্য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4200" y="5067300"/>
              <a:ext cx="2667000" cy="342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মূলের সাহায্যে পানি শোষণ 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2895600"/>
              <a:ext cx="1676400" cy="60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</a:rPr>
                <a:t>বৃষ্টির পানি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4343400"/>
              <a:ext cx="1207077" cy="723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3733800"/>
              <a:ext cx="1905000" cy="2438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Left-Right Arrow 10"/>
          <p:cNvSpPr/>
          <p:nvPr/>
        </p:nvSpPr>
        <p:spPr>
          <a:xfrm>
            <a:off x="1517938" y="0"/>
            <a:ext cx="6559262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ছবিটি লক্ষ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3293568" y="3886200"/>
            <a:ext cx="2658877" cy="463052"/>
          </a:xfrm>
          <a:prstGeom prst="hexagon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ঘাস খাচ্ছে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89456" y="3962400"/>
            <a:ext cx="3115734" cy="399613"/>
          </a:xfrm>
          <a:prstGeom prst="hexagon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উদ্ভিদ খাদ্য তৈরী করছে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0891" y="1146910"/>
            <a:ext cx="8571455" cy="2278180"/>
            <a:chOff x="200891" y="1146910"/>
            <a:chExt cx="8571455" cy="22781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" r="55642" b="-799"/>
            <a:stretch/>
          </p:blipFill>
          <p:spPr>
            <a:xfrm>
              <a:off x="3293568" y="1165911"/>
              <a:ext cx="2192832" cy="2259179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hotosynthesys[1]">
              <a:hlinkClick r:id="" action="ppaction://media"/>
            </p:cNvPr>
            <p:cNvPicPr>
              <a:picLocks noChangeAspect="1"/>
            </p:cNvPicPr>
            <p:nvPr>
              <a:videoFile r:link="rId1"/>
              <p:extLst>
                <p:ext uri="{DAA4B4D4-6D71-4841-9C94-3DE7FCFB9230}">
                  <p14:media xmlns:p14="http://schemas.microsoft.com/office/powerpoint/2010/main" r:embed="rId2">
                    <p14:trim end="45587"/>
                  </p14:media>
                </p:ext>
              </p:extLst>
            </p:nvPr>
          </p:nvPicPr>
          <p:blipFill rotWithShape="1">
            <a:blip r:embed="rId6"/>
            <a:srcRect l="3450" t="-1592" r="-415" b="1592"/>
            <a:stretch>
              <a:fillRect/>
            </a:stretch>
          </p:blipFill>
          <p:spPr>
            <a:xfrm>
              <a:off x="200891" y="1146910"/>
              <a:ext cx="2466109" cy="2278180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4"/>
            <a:stretch/>
          </p:blipFill>
          <p:spPr>
            <a:xfrm>
              <a:off x="6094461" y="1205941"/>
              <a:ext cx="2677885" cy="2219148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667000" y="2286000"/>
              <a:ext cx="6265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86400" y="2286000"/>
              <a:ext cx="60806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Hexagon 6"/>
          <p:cNvSpPr/>
          <p:nvPr/>
        </p:nvSpPr>
        <p:spPr>
          <a:xfrm>
            <a:off x="6072899" y="3928110"/>
            <a:ext cx="2926067" cy="379232"/>
          </a:xfrm>
          <a:prstGeom prst="hexagon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 গরুর মাংস খাচ্ছে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1517938" y="0"/>
            <a:ext cx="6559262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আরো একটি ছবি লক্ষ কর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oel-1612i3\Downloads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914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3"/>
          <a:srcRect t="66667" r="9091" b="5555"/>
          <a:stretch>
            <a:fillRect/>
          </a:stretch>
        </p:blipFill>
        <p:spPr bwMode="auto">
          <a:xfrm>
            <a:off x="0" y="3254514"/>
            <a:ext cx="9144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4"/>
          <a:srcRect l="11143" t="40966" r="7714" b="7333"/>
          <a:stretch>
            <a:fillRect/>
          </a:stretch>
        </p:blipFill>
        <p:spPr bwMode="auto">
          <a:xfrm flipH="1">
            <a:off x="210457" y="3695434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5" name="Group 54"/>
          <p:cNvGrpSpPr/>
          <p:nvPr/>
        </p:nvGrpSpPr>
        <p:grpSpPr>
          <a:xfrm>
            <a:off x="228600" y="428619"/>
            <a:ext cx="8763000" cy="5562600"/>
            <a:chOff x="381000" y="206514"/>
            <a:chExt cx="8763000" cy="5562600"/>
          </a:xfrm>
        </p:grpSpPr>
        <p:pic>
          <p:nvPicPr>
            <p:cNvPr id="3" name="Picture 2" descr="C:\Users\Doel-1612i3\Downloads\2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11314"/>
              <a:ext cx="1371600" cy="1371601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4" name="Picture 3" descr="C:\Users\Doel-1612i3\Downloads\2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0" y="2089860"/>
              <a:ext cx="685800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C:\Users\Doel-1612i3\Downloads\2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959114"/>
              <a:ext cx="685800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Doel-1612i3\Downloads\2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330714"/>
              <a:ext cx="685800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C:\Users\Doel-1612i3\Downloads\2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2949714"/>
              <a:ext cx="457200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C:\Users\Doel-1612i3\Downloads\2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949714"/>
              <a:ext cx="6096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371600" y="1273314"/>
              <a:ext cx="2209800" cy="2133600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457200" y="2187714"/>
              <a:ext cx="1981200" cy="609600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300498" y="2412012"/>
              <a:ext cx="2124996" cy="304800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1066800" y="1578114"/>
              <a:ext cx="2133600" cy="1676400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71600" y="1197114"/>
              <a:ext cx="3200400" cy="2286000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8100" y="2530614"/>
              <a:ext cx="2057400" cy="1588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838200" y="1882914"/>
              <a:ext cx="2057400" cy="1143000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905000" y="648054"/>
              <a:ext cx="4572000" cy="83099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4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নিচের চিত্রটি লক্ষ্য করঃ</a:t>
              </a:r>
            </a:p>
            <a:p>
              <a:pPr algn="ctr"/>
              <a:r>
                <a:rPr lang="bn-BD" sz="24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 দে</a:t>
              </a:r>
              <a:r>
                <a:rPr lang="en-US" sz="2400" b="1" dirty="0" err="1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</a:t>
              </a:r>
              <a:r>
                <a:rPr lang="bn-BD" sz="24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যাচ্ছে</a:t>
              </a:r>
              <a:r>
                <a:rPr lang="bn-BD" sz="24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  </a:t>
              </a:r>
              <a:endParaRPr lang="en-US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3" descr="C:\Users\Doel-1612i3\Downloads\fish_8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092714"/>
              <a:ext cx="1600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181600" y="1828800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n w="11430"/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olaimanLipi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n w="11430"/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SolaimanLipi" pitchFamily="2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 smtClean="0">
                                <a:ln w="11430"/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SolaimanLipi" pitchFamily="2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SolaimanLipi" pitchFamily="2" charset="0"/>
                    <a:cs typeface="SolaimanLipi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1828800"/>
                  <a:ext cx="6096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000" t="-13333" r="-32000" b="-4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2743200" y="3406914"/>
              <a:ext cx="537327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2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 descr="C:\Users\Doel-1612i3\Downloads\12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4930914"/>
              <a:ext cx="4572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F:\animated\0_Risby Park Fishing Ponds Animated fish.gif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1307627">
              <a:off x="3812560" y="3783619"/>
              <a:ext cx="1169745" cy="171266"/>
            </a:xfrm>
            <a:prstGeom prst="rect">
              <a:avLst/>
            </a:prstGeom>
            <a:noFill/>
          </p:spPr>
        </p:pic>
        <p:pic>
          <p:nvPicPr>
            <p:cNvPr id="25" name="Picture 13" descr="C:\Users\Doel-1612i3\Downloads\fish_8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787914"/>
              <a:ext cx="15240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Documents and Settings\User\My Documents\Downloads\2669436324_58ab6ac772_z.jpg"/>
            <p:cNvPicPr>
              <a:picLocks noChangeAspect="1" noChangeArrowheads="1"/>
            </p:cNvPicPr>
            <p:nvPr/>
          </p:nvPicPr>
          <p:blipFill>
            <a:blip r:embed="rId11" cstate="print"/>
            <a:srcRect l="20000" t="18750" r="8750" b="21250"/>
            <a:stretch>
              <a:fillRect/>
            </a:stretch>
          </p:blipFill>
          <p:spPr bwMode="auto">
            <a:xfrm>
              <a:off x="3581400" y="4854714"/>
              <a:ext cx="1676400" cy="914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4" descr="C:\Users\Doel-1612i3\Downloads\e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388114"/>
              <a:ext cx="304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s\Doel-1612i3\Downloads\e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311914"/>
              <a:ext cx="304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F:\animated\0_Risby Park Fishing Ponds Animated fish.gif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1307627">
              <a:off x="3356466" y="3989750"/>
              <a:ext cx="1169745" cy="136093"/>
            </a:xfrm>
            <a:prstGeom prst="rect">
              <a:avLst/>
            </a:prstGeom>
            <a:noFill/>
          </p:spPr>
        </p:pic>
        <p:pic>
          <p:nvPicPr>
            <p:cNvPr id="31" name="Picture 3" descr="F:\animated\0_Risby Park Fishing Ponds Animated fish.gif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1307627">
              <a:off x="3889867" y="4142150"/>
              <a:ext cx="1169745" cy="136093"/>
            </a:xfrm>
            <a:prstGeom prst="rect">
              <a:avLst/>
            </a:prstGeom>
            <a:noFill/>
          </p:spPr>
        </p:pic>
        <p:pic>
          <p:nvPicPr>
            <p:cNvPr id="32" name="Picture 3" descr="F:\animated\0_Risby Park Fishing Ponds Animated fish.gif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1307627">
              <a:off x="2670666" y="3837351"/>
              <a:ext cx="1169745" cy="136093"/>
            </a:xfrm>
            <a:prstGeom prst="rect">
              <a:avLst/>
            </a:prstGeom>
            <a:noFill/>
          </p:spPr>
        </p:pic>
        <p:pic>
          <p:nvPicPr>
            <p:cNvPr id="33" name="Picture 3" descr="F:\animated\0_Risby Park Fishing Ponds Animated fish.gif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1307627">
              <a:off x="2823067" y="4218350"/>
              <a:ext cx="1169745" cy="136093"/>
            </a:xfrm>
            <a:prstGeom prst="rect">
              <a:avLst/>
            </a:prstGeom>
            <a:noFill/>
          </p:spPr>
        </p:pic>
        <p:pic>
          <p:nvPicPr>
            <p:cNvPr id="34" name="Picture 33" descr="C:\Users\Doel-1612i3\Downloads\12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5083314"/>
              <a:ext cx="4572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C:\Users\Doel-1612i3\Downloads\12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235714"/>
              <a:ext cx="4572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C:\Users\Doel-1612i3\Downloads\12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311914"/>
              <a:ext cx="4572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C:\Users\Doel-1612i3\Downloads\12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083314"/>
              <a:ext cx="4572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Users\Doel-1612i3\Downloads\e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64314"/>
              <a:ext cx="304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C:\Users\Doel-1612i3\Downloads\e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007114"/>
              <a:ext cx="304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Doel-1612i3\Downloads\e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083314"/>
              <a:ext cx="304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:\Users\Doel-1612i3\Downloads\e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083314"/>
              <a:ext cx="304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C:\Users\Doel-1612i3\Downloads\e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11914"/>
              <a:ext cx="304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Cloud 43"/>
            <p:cNvSpPr/>
            <p:nvPr/>
          </p:nvSpPr>
          <p:spPr>
            <a:xfrm>
              <a:off x="5562600" y="206514"/>
              <a:ext cx="3581400" cy="762000"/>
            </a:xfrm>
            <a:prstGeom prst="cloud">
              <a:avLst/>
            </a:prstGeom>
            <a:solidFill>
              <a:srgbClr val="D2DFE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loud 44"/>
            <p:cNvSpPr/>
            <p:nvPr/>
          </p:nvSpPr>
          <p:spPr>
            <a:xfrm>
              <a:off x="1600200" y="206514"/>
              <a:ext cx="4038600" cy="381000"/>
            </a:xfrm>
            <a:prstGeom prst="cloud">
              <a:avLst/>
            </a:prstGeom>
            <a:solidFill>
              <a:srgbClr val="D2DFE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loud 45"/>
            <p:cNvSpPr/>
            <p:nvPr/>
          </p:nvSpPr>
          <p:spPr>
            <a:xfrm>
              <a:off x="6324600" y="587514"/>
              <a:ext cx="2133600" cy="762000"/>
            </a:xfrm>
            <a:prstGeom prst="cloud">
              <a:avLst/>
            </a:prstGeom>
            <a:solidFill>
              <a:srgbClr val="D2DFE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pic>
          <p:nvPicPr>
            <p:cNvPr id="47" name="Picture 2" descr="F:\animated\frogs27.gif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20788741" flipH="1">
              <a:off x="1905000" y="2721114"/>
              <a:ext cx="1600200" cy="1066800"/>
            </a:xfrm>
            <a:prstGeom prst="rect">
              <a:avLst/>
            </a:prstGeom>
            <a:noFill/>
          </p:spPr>
        </p:pic>
        <p:pic>
          <p:nvPicPr>
            <p:cNvPr id="48" name="Picture 2" descr="C:\Documents and Settings\User\My Documents\Downloads\swamp-free-animated-wallpaper-4.jpg"/>
            <p:cNvPicPr>
              <a:picLocks noChangeAspect="1" noChangeArrowheads="1"/>
            </p:cNvPicPr>
            <p:nvPr/>
          </p:nvPicPr>
          <p:blipFill>
            <a:blip r:embed="rId4"/>
            <a:srcRect l="30971" t="40966" r="33338" b="7333"/>
            <a:stretch>
              <a:fillRect/>
            </a:stretch>
          </p:blipFill>
          <p:spPr bwMode="auto">
            <a:xfrm>
              <a:off x="6705600" y="3864114"/>
              <a:ext cx="2286000" cy="1295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Picture 2" descr="C:\Documents and Settings\User\My Documents\Downloads\2669436324_58ab6ac772_z.jpg"/>
            <p:cNvPicPr>
              <a:picLocks noChangeAspect="1" noChangeArrowheads="1"/>
            </p:cNvPicPr>
            <p:nvPr/>
          </p:nvPicPr>
          <p:blipFill>
            <a:blip r:embed="rId14" cstate="print"/>
            <a:srcRect l="20000" t="18750" r="8750" b="21250"/>
            <a:stretch>
              <a:fillRect/>
            </a:stretch>
          </p:blipFill>
          <p:spPr bwMode="auto">
            <a:xfrm>
              <a:off x="4495800" y="3254514"/>
              <a:ext cx="1828800" cy="1219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6" descr="C:\Users\Doel-1612i3\Downloads\12.gif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3940314"/>
              <a:ext cx="13716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Documents and Settings\User\My Documents\Downloads\Duck_catches_fish.gif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flipH="1">
              <a:off x="5791200" y="2492514"/>
              <a:ext cx="1371600" cy="1447800"/>
            </a:xfrm>
            <a:prstGeom prst="rect">
              <a:avLst/>
            </a:prstGeom>
            <a:noFill/>
          </p:spPr>
        </p:pic>
        <p:pic>
          <p:nvPicPr>
            <p:cNvPr id="52" name="Picture 3" descr="G:\animatedsnake-3.gif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 rot="941354">
              <a:off x="5444837" y="3991498"/>
              <a:ext cx="1666875" cy="485825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2362200" y="1524000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SolaimanLipi" pitchFamily="2" charset="0"/>
                  <a:cs typeface="SolaimanLipi" pitchFamily="2" charset="0"/>
                </a:rPr>
                <a:t>co</a:t>
              </a:r>
              <a:r>
                <a:rPr lang="en-US" sz="2800" baseline="-25000" dirty="0">
                  <a:latin typeface="SolaimanLipi" pitchFamily="2" charset="0"/>
                  <a:cs typeface="SolaimanLipi" pitchFamily="2" charset="0"/>
                </a:rPr>
                <a:t>2</a:t>
              </a:r>
              <a:endParaRPr lang="en-US" sz="2800" dirty="0">
                <a:latin typeface="SolaimanLipi" pitchFamily="2" charset="0"/>
                <a:cs typeface="SolaimanLipi" pitchFamily="2" charset="0"/>
              </a:endParaRPr>
            </a:p>
          </p:txBody>
        </p:sp>
      </p:grpSp>
      <p:sp>
        <p:nvSpPr>
          <p:cNvPr id="54" name="Horizontal Scroll 53"/>
          <p:cNvSpPr/>
          <p:nvPr/>
        </p:nvSpPr>
        <p:spPr>
          <a:xfrm>
            <a:off x="473023" y="5692914"/>
            <a:ext cx="7893153" cy="1087565"/>
          </a:xfrm>
          <a:prstGeom prst="horizontalScrol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রকম প্রতিটি উদ্ভিদ ও প্রাণির সাথে বিভিন্ন জড় পদার্থের যে আন্তঃসম্পর্ক তার নাম বাস্তুতন্ত্র।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8100" y="9519"/>
            <a:ext cx="92202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549</Words>
  <Application>Microsoft Office PowerPoint</Application>
  <PresentationFormat>On-screen Show (4:3)</PresentationFormat>
  <Paragraphs>129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NikoshBAN</vt:lpstr>
      <vt:lpstr>SolaimanLipi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Avishek Cr</cp:lastModifiedBy>
  <cp:revision>237</cp:revision>
  <dcterms:created xsi:type="dcterms:W3CDTF">2006-08-16T00:00:00Z</dcterms:created>
  <dcterms:modified xsi:type="dcterms:W3CDTF">2020-04-17T03:33:18Z</dcterms:modified>
</cp:coreProperties>
</file>