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72" r:id="rId12"/>
    <p:sldId id="267" r:id="rId13"/>
    <p:sldId id="268" r:id="rId14"/>
    <p:sldId id="269" r:id="rId15"/>
    <p:sldId id="270" r:id="rId16"/>
    <p:sldId id="271" r:id="rId17"/>
  </p:sldIdLst>
  <p:sldSz cx="121920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290813"/>
            <a:ext cx="7772400" cy="1560576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5290813"/>
            <a:ext cx="3200400" cy="1560576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615046"/>
            <a:ext cx="0" cy="9753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"/>
            <a:ext cx="12192000" cy="48768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235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12800"/>
            <a:ext cx="2628900" cy="577088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812800"/>
            <a:ext cx="7581900" cy="5770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9369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2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5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0813"/>
            <a:ext cx="7772400" cy="1560576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5290813"/>
            <a:ext cx="3200400" cy="156057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615046"/>
            <a:ext cx="0" cy="97536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8768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796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624231"/>
            <a:ext cx="9720072" cy="1599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438400"/>
            <a:ext cx="4754880" cy="429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438400"/>
            <a:ext cx="4754880" cy="42915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324945"/>
            <a:ext cx="4754880" cy="87782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3165641"/>
            <a:ext cx="4754880" cy="3564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324945"/>
            <a:ext cx="4754880" cy="877824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3165641"/>
            <a:ext cx="4754880" cy="356434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5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1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502943"/>
            <a:ext cx="4389120" cy="1853184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77824"/>
            <a:ext cx="5678424" cy="5530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408006"/>
            <a:ext cx="4389120" cy="401311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0814"/>
            <a:ext cx="7772400" cy="1560576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8768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5290814"/>
            <a:ext cx="3200400" cy="1560576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615046"/>
            <a:ext cx="0" cy="9753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933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624231"/>
            <a:ext cx="9720072" cy="1599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9" y="2438400"/>
            <a:ext cx="9720073" cy="429158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30" y="6902084"/>
            <a:ext cx="2154143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A08EC49-4BE4-4CBF-A805-C646CC79DB27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902084"/>
            <a:ext cx="5901459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902084"/>
            <a:ext cx="973667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546C963-C764-44E4-A3C0-FAC6544B2F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81412"/>
            <a:ext cx="0" cy="97536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4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169085" y="713984"/>
            <a:ext cx="4096011" cy="147807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96010" y="914401"/>
            <a:ext cx="4158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3" y="2424429"/>
            <a:ext cx="7392428" cy="432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3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88" y="756996"/>
            <a:ext cx="4905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পরিধি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6510" y="2562140"/>
                <a:ext cx="756995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 দৈর্ঘ্যকে তার পরিধি বলা হয় । কোনো বৃত্তের ব্যাসার্ধ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এর পরিধি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=2</a:t>
                </a:r>
                <a:r>
                  <a:rPr lang="bn-IN" sz="40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r</a:t>
                </a:r>
              </a:p>
              <a:p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যেখানে ,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</m:oMath>
                </a14:m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= </a:t>
                </a:r>
                <a:r>
                  <a:rPr lang="bn-IN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3.1416</a:t>
                </a:r>
                <a:endParaRPr lang="en-US" sz="4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0" y="2562140"/>
                <a:ext cx="7569958" cy="1938992"/>
              </a:xfrm>
              <a:prstGeom prst="rect">
                <a:avLst/>
              </a:prstGeom>
              <a:blipFill rotWithShape="0">
                <a:blip r:embed="rId2"/>
                <a:stretch>
                  <a:fillRect l="-2818" t="-5346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9026931" y="1913160"/>
            <a:ext cx="2212757" cy="22066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 b="1" dirty="0"/>
          </a:p>
        </p:txBody>
      </p:sp>
      <p:sp>
        <p:nvSpPr>
          <p:cNvPr id="7" name="Oval 6"/>
          <p:cNvSpPr/>
          <p:nvPr/>
        </p:nvSpPr>
        <p:spPr>
          <a:xfrm>
            <a:off x="10075078" y="1789210"/>
            <a:ext cx="116462" cy="2479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349512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73611E-6 C 0.05013 -1.73611E-6 0.09089 0.06749 0.09089 0.15083 C 0.09089 0.23394 0.05013 0.30165 4.16667E-7 0.30165 C -0.05 0.30165 -0.09063 0.23394 -0.09063 0.15083 C -0.09063 0.06749 -0.05 -1.73611E-6 4.16667E-7 -1.73611E-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6" y="300113"/>
            <a:ext cx="1161678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0" indent="-30481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26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সে.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ব্যাসার্ধ 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384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3896" y="1062896"/>
                <a:ext cx="11716825" cy="6452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u="sng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ঃ মনে করি, 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</a:p>
              <a:p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 </m:t>
                    </m:r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2r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পরিধি =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 ,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2r =26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 . মি. </a:t>
                </a:r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বা,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 . মি.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r = 13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 . মি. </a:t>
                </a:r>
                <a:endParaRPr lang="bn-IN" sz="36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বৃত্তের পরিধি = 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𝑟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 . মি.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=2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1416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13</m:t>
                    </m:r>
                  </m:oMath>
                </a14:m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 . মি. 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=81.6816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 . মি. </a:t>
                </a:r>
                <a:endParaRPr lang="en-US" sz="36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</a:t>
                </a:r>
                <a:r>
                  <a:rPr lang="en-US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=81.68</a:t>
                </a:r>
                <a:r>
                  <a:rPr lang="bn-IN" sz="36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 . মি.(প্রায়) </a:t>
                </a:r>
              </a:p>
              <a:p>
                <a:endParaRPr lang="en-US" sz="192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92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6" y="1062896"/>
                <a:ext cx="11716825" cy="6452664"/>
              </a:xfrm>
              <a:prstGeom prst="rect">
                <a:avLst/>
              </a:prstGeom>
              <a:blipFill rotWithShape="0">
                <a:blip r:embed="rId2"/>
                <a:stretch>
                  <a:fillRect l="-1613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29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4467" y="562708"/>
            <a:ext cx="4476653" cy="15130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TextBox 2"/>
          <p:cNvSpPr txBox="1"/>
          <p:nvPr/>
        </p:nvSpPr>
        <p:spPr>
          <a:xfrm>
            <a:off x="2544689" y="850313"/>
            <a:ext cx="5376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427" y="2563447"/>
            <a:ext cx="11629293" cy="1426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19" indent="-609619">
              <a:buFont typeface="Wingdings" panose="05000000000000000000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14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131571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144543" y="762782"/>
            <a:ext cx="4701735" cy="1237956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4" name="TextBox 3"/>
          <p:cNvSpPr txBox="1"/>
          <p:nvPr/>
        </p:nvSpPr>
        <p:spPr>
          <a:xfrm>
            <a:off x="2494671" y="875324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942" y="2613465"/>
            <a:ext cx="11504245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19" indent="-609619">
              <a:buFont typeface="Wingdings" panose="05000000000000000000" pitchFamily="2" charset="2"/>
              <a:buChar char="ü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প্রার্থক্য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90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ব্যাসার্ধ 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609619" indent="-609619">
              <a:buFont typeface="Wingdings" panose="05000000000000000000" pitchFamily="2" charset="2"/>
              <a:buChar char="ü"/>
            </a:pPr>
            <a:endParaRPr lang="en-US" sz="4267" dirty="0"/>
          </a:p>
        </p:txBody>
      </p:sp>
    </p:spTree>
    <p:extLst>
      <p:ext uri="{BB962C8B-B14F-4D97-AF65-F5344CB8AC3E}">
        <p14:creationId xmlns:p14="http://schemas.microsoft.com/office/powerpoint/2010/main" val="14135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94599" y="475175"/>
            <a:ext cx="4156306" cy="143803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TextBox 2"/>
          <p:cNvSpPr txBox="1"/>
          <p:nvPr/>
        </p:nvSpPr>
        <p:spPr>
          <a:xfrm>
            <a:off x="2807287" y="625232"/>
            <a:ext cx="4464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4088" y="2254685"/>
                <a:ext cx="11047956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r>
                      <a:rPr lang="bn-IN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---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সংখ্যা ?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ক)  মূলদ      খ)  অমূলদ   গ)  ভগ্নাংশ   ঘ)  পূর্ণসংখ্যা </a:t>
                </a:r>
              </a:p>
              <a:p>
                <a:pPr marL="342900" indent="-342900">
                  <a:buAutoNum type="arabicPeriod" startAt="2"/>
                </a:pP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একটি বৃত্তের ব্যাসার্ধ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14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এর পরিধি কত ?  </a:t>
                </a: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ক)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21.99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খ)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43.98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গ) 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87.96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ঘ)  </a:t>
                </a:r>
                <a:r>
                  <a:rPr lang="en-US" sz="40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615.75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</a:t>
                </a:r>
              </a:p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৩.   বৃত্তের দৈর্ঘ্যকে তার কি বলা হয় ? </a:t>
                </a: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ক)  ব্যাস        খ)  ব্যাসার্ধ     গ)   পরিধি     ঘ)   ক্ষেত্রফল        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`	`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8" y="2254685"/>
                <a:ext cx="11047956" cy="4401205"/>
              </a:xfrm>
              <a:prstGeom prst="rect">
                <a:avLst/>
              </a:prstGeom>
              <a:blipFill rotWithShape="0">
                <a:blip r:embed="rId2"/>
                <a:stretch>
                  <a:fillRect l="-1931" t="-2216" r="-21291" b="-5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3515934" y="2962141"/>
                <a:ext cx="399245" cy="48939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5934" y="2962141"/>
                <a:ext cx="399245" cy="489397"/>
              </a:xfrm>
              <a:prstGeom prst="ellipse">
                <a:avLst/>
              </a:prstGeom>
              <a:blipFill rotWithShape="0">
                <a:blip r:embed="rId3"/>
                <a:stretch>
                  <a:fillRect l="-5882" t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5679583" y="4224270"/>
                <a:ext cx="566671" cy="51515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583" y="4224270"/>
                <a:ext cx="566671" cy="515155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5859887" y="5473521"/>
                <a:ext cx="578139" cy="37348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5473521"/>
                <a:ext cx="578139" cy="373487"/>
              </a:xfrm>
              <a:prstGeom prst="ellipse">
                <a:avLst/>
              </a:prstGeom>
              <a:blipFill rotWithShape="0">
                <a:blip r:embed="rId5"/>
                <a:stretch>
                  <a:fillRect t="-18750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839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144911" y="562707"/>
            <a:ext cx="5139396" cy="15005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TextBox 2"/>
          <p:cNvSpPr txBox="1"/>
          <p:nvPr/>
        </p:nvSpPr>
        <p:spPr>
          <a:xfrm>
            <a:off x="3657600" y="762783"/>
            <a:ext cx="608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94707" y="2788530"/>
                <a:ext cx="11105018" cy="2402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 মিনিটে  </a:t>
                </a: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66</a:t>
                </a:r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বেগে  </a:t>
                </a:r>
                <a:r>
                  <a:rPr lang="en-US" sz="4400" dirty="0"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4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মিনিটে একটি ঘোড়া একটি </a:t>
                </a:r>
                <a:r>
                  <a:rPr lang="en-US" sz="4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মাঠ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ঘুরে এলো । ঐ মাঠের ব্যাসার্ধ এবং ক্ষেত্রফল নির্ণয় কর ।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07" y="2788530"/>
                <a:ext cx="11105018" cy="2402645"/>
              </a:xfrm>
              <a:prstGeom prst="rect">
                <a:avLst/>
              </a:prstGeom>
              <a:blipFill rotWithShape="0">
                <a:blip r:embed="rId2"/>
                <a:stretch>
                  <a:fillRect l="-2195" r="-2195" b="-10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79322" y="713984"/>
            <a:ext cx="8141918" cy="1139868"/>
          </a:xfrm>
          <a:prstGeom prst="ribbon2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72832" y="701458"/>
            <a:ext cx="3432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79" y="2505204"/>
            <a:ext cx="6701425" cy="36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explode.wav"/>
          </p:stSnd>
        </p:sndAc>
      </p:transition>
    </mc:Choice>
    <mc:Fallback xmlns="">
      <p:transition spd="slow">
        <p:sndAc>
          <p:stSnd loop="1"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823" y="2547584"/>
            <a:ext cx="7963014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ফারুক হোসেন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শিক্ষক(এম.এস.সি)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নবিগঞ্জ ইসলামিয়া দাখিল মাদ্রাসা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 , লক্ষীপুর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০১৮৩৭৬২৩৫০৫ </a:t>
            </a:r>
          </a:p>
          <a:p>
            <a:endParaRPr lang="en-US" sz="192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20" y="1990749"/>
            <a:ext cx="3317724" cy="42391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18618" y="684208"/>
            <a:ext cx="6014567" cy="1548447"/>
            <a:chOff x="467058" y="684208"/>
            <a:chExt cx="6014567" cy="1548447"/>
          </a:xfrm>
        </p:grpSpPr>
        <p:sp>
          <p:nvSpPr>
            <p:cNvPr id="4" name="Flowchart: Punched Tape 3"/>
            <p:cNvSpPr/>
            <p:nvPr/>
          </p:nvSpPr>
          <p:spPr>
            <a:xfrm>
              <a:off x="467058" y="684208"/>
              <a:ext cx="5866716" cy="1441203"/>
            </a:xfrm>
            <a:prstGeom prst="flowChartPunchedTap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2900" y="921527"/>
              <a:ext cx="5548725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6000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92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9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777242" y="742439"/>
            <a:ext cx="5813531" cy="186337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TextBox 2"/>
          <p:cNvSpPr txBox="1"/>
          <p:nvPr/>
        </p:nvSpPr>
        <p:spPr>
          <a:xfrm>
            <a:off x="2461453" y="1120937"/>
            <a:ext cx="625977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920" dirty="0"/>
          </a:p>
        </p:txBody>
      </p:sp>
      <p:sp>
        <p:nvSpPr>
          <p:cNvPr id="4" name="TextBox 3"/>
          <p:cNvSpPr txBox="1"/>
          <p:nvPr/>
        </p:nvSpPr>
        <p:spPr>
          <a:xfrm>
            <a:off x="1646231" y="3071654"/>
            <a:ext cx="7511731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lvl="1"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1"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১৬.৩ 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1"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সংখ্যা- ৮০</a:t>
            </a:r>
          </a:p>
          <a:p>
            <a:pPr lvl="1"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সময় – ৫০ মিনিট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920" dirty="0"/>
          </a:p>
        </p:txBody>
      </p:sp>
    </p:spTree>
    <p:extLst>
      <p:ext uri="{BB962C8B-B14F-4D97-AF65-F5344CB8AC3E}">
        <p14:creationId xmlns:p14="http://schemas.microsoft.com/office/powerpoint/2010/main" val="42243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88298" y="1601339"/>
            <a:ext cx="3129887" cy="317355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3" name="Flowchart: Connector 2"/>
          <p:cNvSpPr/>
          <p:nvPr/>
        </p:nvSpPr>
        <p:spPr>
          <a:xfrm>
            <a:off x="9987734" y="3144443"/>
            <a:ext cx="189249" cy="8734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4" name="Minus 3"/>
          <p:cNvSpPr/>
          <p:nvPr/>
        </p:nvSpPr>
        <p:spPr>
          <a:xfrm rot="10800000">
            <a:off x="7905998" y="2986342"/>
            <a:ext cx="4299341" cy="40761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5" name="TextBox 4"/>
          <p:cNvSpPr txBox="1"/>
          <p:nvPr/>
        </p:nvSpPr>
        <p:spPr>
          <a:xfrm>
            <a:off x="659346" y="888014"/>
            <a:ext cx="76427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2505" indent="-792505">
              <a:buFont typeface="+mj-lt"/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২) 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কেন্দ্রবিন্দু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৩)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৪)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অর্ধাংশকে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87022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4088" y="275574"/>
            <a:ext cx="11198268" cy="6697524"/>
            <a:chOff x="764088" y="275574"/>
            <a:chExt cx="11198268" cy="6697524"/>
          </a:xfrm>
        </p:grpSpPr>
        <p:sp>
          <p:nvSpPr>
            <p:cNvPr id="2" name="TextBox 1"/>
            <p:cNvSpPr txBox="1"/>
            <p:nvPr/>
          </p:nvSpPr>
          <p:spPr>
            <a:xfrm>
              <a:off x="3808512" y="705195"/>
              <a:ext cx="7846554" cy="13111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60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u="sng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</a:t>
              </a:r>
              <a:r>
                <a:rPr lang="en-US" sz="60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endParaRPr lang="en-US" sz="192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244843" y="2081740"/>
              <a:ext cx="5007819" cy="4891358"/>
              <a:chOff x="2869063" y="2081740"/>
              <a:chExt cx="5007819" cy="4891358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2869063" y="2081740"/>
                <a:ext cx="5007819" cy="4891358"/>
              </a:xfrm>
              <a:prstGeom prst="ellipse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920">
                  <a:blipFill>
                    <a:blip r:embed="rId3"/>
                    <a:tile tx="0" ty="0" sx="100000" sy="100000" flip="none" algn="tl"/>
                  </a:blipFill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356974" y="3281819"/>
                <a:ext cx="4296429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4000" b="1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পরিধি</a:t>
                </a:r>
                <a:endPara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ক্ষেত্রফল নির্ণয় </a:t>
                </a:r>
                <a:r>
                  <a:rPr lang="en-US" sz="40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64088" y="275574"/>
                  <a:ext cx="1916482" cy="10464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2</a:t>
                  </a:r>
                  <a:r>
                    <a:rPr lang="bn-IN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bn-IN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𝜋</m:t>
                      </m:r>
                    </m:oMath>
                  </a14:m>
                  <a:r>
                    <a:rPr lang="en-US" sz="44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NikoshBAN" panose="02000000000000000000" pitchFamily="2" charset="0"/>
                    </a:rPr>
                    <a:t> r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088" y="275574"/>
                  <a:ext cx="1916482" cy="10464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698" t="-15116" b="-17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9983244" y="375781"/>
                  <a:ext cx="1979112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bn-I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  <m:sSup>
                          <m:sSupPr>
                            <m:ctrlPr>
                              <a:rPr lang="bn-IN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4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3244" y="375781"/>
                  <a:ext cx="1979112" cy="76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426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0915" y="858900"/>
            <a:ext cx="7176903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1920" dirty="0"/>
          </a:p>
        </p:txBody>
      </p:sp>
      <p:sp>
        <p:nvSpPr>
          <p:cNvPr id="3" name="TextBox 2"/>
          <p:cNvSpPr txBox="1"/>
          <p:nvPr/>
        </p:nvSpPr>
        <p:spPr>
          <a:xfrm>
            <a:off x="735862" y="2343776"/>
            <a:ext cx="11325822" cy="2595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71" indent="-365771">
              <a:buFont typeface="+mj-lt"/>
              <a:buAutoNum type="arabicParenR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বৃত্তের ব্যাসার্ধ এবং বৃত্তের পরিধি কাকে বলে তা বলতে পারবে । </a:t>
            </a:r>
          </a:p>
          <a:p>
            <a:pPr marL="365771" indent="-365771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ব্যাসার্ধ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 করতে পারবে । </a:t>
            </a:r>
          </a:p>
          <a:p>
            <a:pPr marL="365771" indent="-365771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বৃত্তের ক্ষেত্রফল নির্ণয় করতে পারবে । </a:t>
            </a:r>
          </a:p>
          <a:p>
            <a:pPr marL="365771" indent="-365771">
              <a:buFont typeface="+mj-lt"/>
              <a:buAutoNum type="arabicParenR"/>
            </a:pPr>
            <a:endParaRPr lang="en-US" sz="4267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6810" y="800669"/>
            <a:ext cx="3086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bn-IN" sz="64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7449" y="2620369"/>
                <a:ext cx="6885750" cy="1991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 বিন্দু থেকে সমদূরত্ব বজায় রেখে কোনো বিন্দু যে আবদ্ধ পথ চিত্রিত করে তাই বৃত্ত ।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𝜋</m:t>
                    </m:r>
                    <m:sSup>
                      <m:sSupPr>
                        <m:ctrlPr>
                          <a:rPr lang="bn-IN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49" y="2620369"/>
                <a:ext cx="6885750" cy="1991699"/>
              </a:xfrm>
              <a:prstGeom prst="rect">
                <a:avLst/>
              </a:prstGeom>
              <a:blipFill rotWithShape="0">
                <a:blip r:embed="rId2"/>
                <a:stretch>
                  <a:fillRect l="-3097" t="-5199" r="-3628" b="-10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630433" y="1891430"/>
            <a:ext cx="2467628" cy="2505205"/>
            <a:chOff x="8805797" y="1728592"/>
            <a:chExt cx="2467628" cy="2505205"/>
          </a:xfrm>
        </p:grpSpPr>
        <p:sp>
          <p:nvSpPr>
            <p:cNvPr id="4" name="Oval 3"/>
            <p:cNvSpPr/>
            <p:nvPr/>
          </p:nvSpPr>
          <p:spPr>
            <a:xfrm>
              <a:off x="8805797" y="1728592"/>
              <a:ext cx="2467628" cy="2505205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20"/>
            </a:p>
          </p:txBody>
        </p:sp>
        <p:sp>
          <p:nvSpPr>
            <p:cNvPr id="5" name="Oval 4"/>
            <p:cNvSpPr/>
            <p:nvPr/>
          </p:nvSpPr>
          <p:spPr>
            <a:xfrm>
              <a:off x="9983244" y="2911522"/>
              <a:ext cx="91836" cy="14557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4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6224" y="800669"/>
            <a:ext cx="1021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i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 একটি ভিডিও দেখি </a:t>
            </a:r>
            <a:endParaRPr lang="en-US" sz="60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407104"/>
              </p:ext>
            </p:extLst>
          </p:nvPr>
        </p:nvGraphicFramePr>
        <p:xfrm>
          <a:off x="5608320" y="3244427"/>
          <a:ext cx="97536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8320" y="3244427"/>
                        <a:ext cx="975360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404" y="684208"/>
            <a:ext cx="3755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 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5260" y="2343776"/>
            <a:ext cx="7599073" cy="137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 হতে বৃত্তস্থ কোনো বিন্দুর দুরত্বকে ব্যাসার্ধ বলে । ব্যাসার্ধকে </a:t>
            </a:r>
            <a:r>
              <a:rPr lang="en-US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r </a:t>
            </a:r>
            <a:r>
              <a:rPr lang="bn-IN" sz="4000" dirty="0" smtClean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দ্বারা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করা হয়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893479" y="1803748"/>
            <a:ext cx="2367420" cy="235489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6" name="Minus 5"/>
          <p:cNvSpPr/>
          <p:nvPr/>
        </p:nvSpPr>
        <p:spPr>
          <a:xfrm>
            <a:off x="9940335" y="2911523"/>
            <a:ext cx="1533506" cy="158103"/>
          </a:xfrm>
          <a:prstGeom prst="mathMinus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4" name="Oval 3"/>
          <p:cNvSpPr/>
          <p:nvPr/>
        </p:nvSpPr>
        <p:spPr>
          <a:xfrm>
            <a:off x="10008296" y="2911523"/>
            <a:ext cx="137786" cy="1455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21655" y="2819106"/>
            <a:ext cx="5010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r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1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528</TotalTime>
  <Words>369</Words>
  <Application>Microsoft Office PowerPoint</Application>
  <PresentationFormat>Custom</PresentationFormat>
  <Paragraphs>67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Cambria Math</vt:lpstr>
      <vt:lpstr>NikoshBAN</vt:lpstr>
      <vt:lpstr>Tw Cen MT</vt:lpstr>
      <vt:lpstr>Tw Cen MT Condensed</vt:lpstr>
      <vt:lpstr>Wingdings</vt:lpstr>
      <vt:lpstr>Wingdings 3</vt:lpstr>
      <vt:lpstr>Integral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71</cp:revision>
  <dcterms:created xsi:type="dcterms:W3CDTF">2020-04-02T14:12:16Z</dcterms:created>
  <dcterms:modified xsi:type="dcterms:W3CDTF">2020-04-16T14:56:12Z</dcterms:modified>
</cp:coreProperties>
</file>