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4" r:id="rId3"/>
    <p:sldId id="257" r:id="rId4"/>
    <p:sldId id="266" r:id="rId5"/>
    <p:sldId id="263" r:id="rId6"/>
    <p:sldId id="299" r:id="rId7"/>
    <p:sldId id="307" r:id="rId8"/>
    <p:sldId id="260" r:id="rId9"/>
    <p:sldId id="259" r:id="rId10"/>
    <p:sldId id="300" r:id="rId11"/>
    <p:sldId id="301" r:id="rId12"/>
    <p:sldId id="302" r:id="rId13"/>
    <p:sldId id="303" r:id="rId14"/>
    <p:sldId id="280" r:id="rId15"/>
    <p:sldId id="304" r:id="rId16"/>
    <p:sldId id="261" r:id="rId17"/>
    <p:sldId id="27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218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3" d="100"/>
          <a:sy n="73" d="100"/>
        </p:scale>
        <p:origin x="630" y="72"/>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085D0-A077-4D0F-B464-CB18A775509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4D11A60-75C5-4864-8967-520E94A9D209}">
      <dgm:prSet/>
      <dgm:spPr/>
      <dgm:t>
        <a:bodyPr/>
        <a:lstStyle/>
        <a:p>
          <a:r>
            <a:rPr lang="bn-BD" b="1" dirty="0" smtClean="0">
              <a:latin typeface="NikoshBAN" panose="02000000000000000000" pitchFamily="2" charset="0"/>
              <a:cs typeface="NikoshBAN" panose="02000000000000000000" pitchFamily="2" charset="0"/>
            </a:rPr>
            <a:t>১৯৮৬ সালে পরলোক গমন করেন ।</a:t>
          </a:r>
          <a:endParaRPr lang="en-US" b="1" dirty="0">
            <a:latin typeface="NikoshBAN" panose="02000000000000000000" pitchFamily="2" charset="0"/>
            <a:cs typeface="NikoshBAN" panose="02000000000000000000" pitchFamily="2" charset="0"/>
          </a:endParaRPr>
        </a:p>
      </dgm:t>
    </dgm:pt>
    <dgm:pt modelId="{D6539230-36F6-4214-90BC-2EBC2F7F7691}" type="parTrans" cxnId="{1BAFF370-80E6-46A1-A686-B1D54FF6A329}">
      <dgm:prSet/>
      <dgm:spPr/>
      <dgm:t>
        <a:bodyPr/>
        <a:lstStyle/>
        <a:p>
          <a:endParaRPr lang="en-US"/>
        </a:p>
      </dgm:t>
    </dgm:pt>
    <dgm:pt modelId="{5953ABDD-F6B2-4509-86CD-D38B33EA9112}" type="sibTrans" cxnId="{1BAFF370-80E6-46A1-A686-B1D54FF6A329}">
      <dgm:prSet/>
      <dgm:spPr/>
      <dgm:t>
        <a:bodyPr/>
        <a:lstStyle/>
        <a:p>
          <a:endParaRPr lang="en-US"/>
        </a:p>
      </dgm:t>
    </dgm:pt>
    <dgm:pt modelId="{1660AB0B-B137-4971-AA77-CAE44B5D4E99}">
      <dgm:prSet custT="1"/>
      <dgm:spPr/>
      <dgm:t>
        <a:bodyPr/>
        <a:lstStyle/>
        <a:p>
          <a:r>
            <a:rPr lang="bn-BD" sz="2000" b="1" dirty="0" smtClean="0">
              <a:solidFill>
                <a:schemeClr val="bg1"/>
              </a:solidFill>
              <a:latin typeface="NikoshBAN" panose="02000000000000000000" pitchFamily="2" charset="0"/>
              <a:cs typeface="NikoshBAN" panose="02000000000000000000" pitchFamily="2" charset="0"/>
            </a:rPr>
            <a:t>উল্লেখযোগ্য গান- ‘মাগো ভাবনা কেনো’ ‘আমরা সবাই বাঙ্গালি’ ‘পথের ক্লান্তি ভুলে’। </a:t>
          </a:r>
          <a:endParaRPr lang="en-US" sz="2000" b="1" dirty="0">
            <a:solidFill>
              <a:schemeClr val="bg1"/>
            </a:solidFill>
            <a:latin typeface="NikoshBAN" panose="02000000000000000000" pitchFamily="2" charset="0"/>
            <a:cs typeface="NikoshBAN" panose="02000000000000000000" pitchFamily="2" charset="0"/>
          </a:endParaRPr>
        </a:p>
      </dgm:t>
    </dgm:pt>
    <dgm:pt modelId="{D13CDEA7-4D16-4702-8482-D8DCCACB9C8F}" type="parTrans" cxnId="{9E1BC2F0-402E-46F7-885A-7D4554E60B61}">
      <dgm:prSet/>
      <dgm:spPr/>
      <dgm:t>
        <a:bodyPr/>
        <a:lstStyle/>
        <a:p>
          <a:endParaRPr lang="en-US"/>
        </a:p>
      </dgm:t>
    </dgm:pt>
    <dgm:pt modelId="{2CB71952-B1E5-4F5C-8E4F-1BC8DE67D6B1}" type="sibTrans" cxnId="{9E1BC2F0-402E-46F7-885A-7D4554E60B61}">
      <dgm:prSet/>
      <dgm:spPr/>
      <dgm:t>
        <a:bodyPr/>
        <a:lstStyle/>
        <a:p>
          <a:endParaRPr lang="en-US"/>
        </a:p>
      </dgm:t>
    </dgm:pt>
    <dgm:pt modelId="{864018EE-7B71-4A10-9A40-1B3190CED008}">
      <dgm:prSet/>
      <dgm:spPr/>
      <dgm:t>
        <a:bodyPr/>
        <a:lstStyle/>
        <a:p>
          <a:r>
            <a:rPr lang="bn-BD" b="1" dirty="0" smtClean="0">
              <a:solidFill>
                <a:schemeClr val="bg1"/>
              </a:solidFill>
              <a:latin typeface="NikoshBAN" panose="02000000000000000000" pitchFamily="2" charset="0"/>
              <a:cs typeface="NikoshBAN" panose="02000000000000000000" pitchFamily="2" charset="0"/>
            </a:rPr>
            <a:t>২০১২ সালে ‘মুক্তিযুদ্ধ  মৈত্রি সম্মাননায়’ভুষিত  হন ।  </a:t>
          </a:r>
          <a:endParaRPr lang="en-US" dirty="0">
            <a:solidFill>
              <a:schemeClr val="bg1"/>
            </a:solidFill>
          </a:endParaRPr>
        </a:p>
      </dgm:t>
    </dgm:pt>
    <dgm:pt modelId="{E5B8A39E-E807-4C99-A9BA-43C3A539D642}" type="parTrans" cxnId="{EC0718C9-6CEE-458D-B330-38604F862C15}">
      <dgm:prSet/>
      <dgm:spPr/>
      <dgm:t>
        <a:bodyPr/>
        <a:lstStyle/>
        <a:p>
          <a:endParaRPr lang="en-US"/>
        </a:p>
      </dgm:t>
    </dgm:pt>
    <dgm:pt modelId="{871164C7-2DC3-47A7-86CB-11FB1CF3A487}" type="sibTrans" cxnId="{EC0718C9-6CEE-458D-B330-38604F862C15}">
      <dgm:prSet/>
      <dgm:spPr/>
      <dgm:t>
        <a:bodyPr/>
        <a:lstStyle/>
        <a:p>
          <a:endParaRPr lang="en-US"/>
        </a:p>
      </dgm:t>
    </dgm:pt>
    <dgm:pt modelId="{30FA9EAE-551B-446E-A6B2-B077D1DC5D05}">
      <dgm:prSet custT="1"/>
      <dgm:spPr/>
      <dgm:t>
        <a:bodyPr/>
        <a:lstStyle/>
        <a:p>
          <a:r>
            <a:rPr lang="bn-BD" sz="2400" b="1" dirty="0" smtClean="0">
              <a:solidFill>
                <a:schemeClr val="bg1"/>
              </a:solidFill>
              <a:latin typeface="NikoshBAN" panose="02000000000000000000" pitchFamily="2" charset="0"/>
              <a:cs typeface="NikoshBAN" panose="02000000000000000000" pitchFamily="2" charset="0"/>
            </a:rPr>
            <a:t>উল্লেখযোগ্য গান-‘কফি হাউজের সেই আড্ডাটা’ ‘ও নদীরে’,‘ও পলাশ ও শিমূল’</a:t>
          </a:r>
          <a:endParaRPr lang="en-US" sz="2400" b="1" dirty="0">
            <a:solidFill>
              <a:schemeClr val="bg1"/>
            </a:solidFill>
            <a:latin typeface="NikoshBAN" panose="02000000000000000000" pitchFamily="2" charset="0"/>
            <a:cs typeface="NikoshBAN" panose="02000000000000000000" pitchFamily="2" charset="0"/>
          </a:endParaRPr>
        </a:p>
      </dgm:t>
    </dgm:pt>
    <dgm:pt modelId="{E23991D4-2D61-4D6A-B50D-B8EFAFD44D55}" type="parTrans" cxnId="{36F9C3F3-881E-4E99-8E58-3237713A4FCC}">
      <dgm:prSet/>
      <dgm:spPr/>
      <dgm:t>
        <a:bodyPr/>
        <a:lstStyle/>
        <a:p>
          <a:endParaRPr lang="en-US"/>
        </a:p>
      </dgm:t>
    </dgm:pt>
    <dgm:pt modelId="{F3536E54-DEBE-4379-960D-2A5766A5B002}" type="sibTrans" cxnId="{36F9C3F3-881E-4E99-8E58-3237713A4FCC}">
      <dgm:prSet/>
      <dgm:spPr/>
      <dgm:t>
        <a:bodyPr/>
        <a:lstStyle/>
        <a:p>
          <a:endParaRPr lang="en-US"/>
        </a:p>
      </dgm:t>
    </dgm:pt>
    <dgm:pt modelId="{BD7A6C66-0084-4D06-BDEE-58FC8C08DBBF}">
      <dgm:prSet/>
      <dgm:spPr/>
      <dgm:t>
        <a:bodyPr/>
        <a:lstStyle/>
        <a:p>
          <a:r>
            <a:rPr lang="bn-BD" b="1" dirty="0" smtClean="0">
              <a:latin typeface="NikoshBAN" panose="02000000000000000000" pitchFamily="2" charset="0"/>
              <a:cs typeface="NikoshBAN" panose="02000000000000000000" pitchFamily="2" charset="0"/>
            </a:rPr>
            <a:t>১৯২৪ সালে পাবনা জেলায় জন্মগ্রহণ ।</a:t>
          </a:r>
          <a:endParaRPr lang="en-US" b="1" dirty="0">
            <a:latin typeface="NikoshBAN" panose="02000000000000000000" pitchFamily="2" charset="0"/>
            <a:cs typeface="NikoshBAN" panose="02000000000000000000" pitchFamily="2" charset="0"/>
          </a:endParaRPr>
        </a:p>
      </dgm:t>
    </dgm:pt>
    <dgm:pt modelId="{CD14CFF8-958A-4EBF-9127-163C6D9B29D3}" type="parTrans" cxnId="{C1284A9E-9577-4E59-B64C-4276E8D52BD2}">
      <dgm:prSet/>
      <dgm:spPr/>
      <dgm:t>
        <a:bodyPr/>
        <a:lstStyle/>
        <a:p>
          <a:endParaRPr lang="en-US"/>
        </a:p>
      </dgm:t>
    </dgm:pt>
    <dgm:pt modelId="{F3D7480F-0909-4AB0-AAD9-CE473D23E7D4}" type="sibTrans" cxnId="{C1284A9E-9577-4E59-B64C-4276E8D52BD2}">
      <dgm:prSet/>
      <dgm:spPr/>
      <dgm:t>
        <a:bodyPr/>
        <a:lstStyle/>
        <a:p>
          <a:endParaRPr lang="en-US"/>
        </a:p>
      </dgm:t>
    </dgm:pt>
    <dgm:pt modelId="{6772802C-CC6D-4928-BC20-712E71F2A26F}">
      <dgm:prSet custT="1"/>
      <dgm:spPr/>
      <dgm:t>
        <a:bodyPr/>
        <a:lstStyle/>
        <a:p>
          <a:r>
            <a:rPr lang="bn-BD" sz="2400" b="1" dirty="0" smtClean="0">
              <a:solidFill>
                <a:schemeClr val="bg1"/>
              </a:solidFill>
              <a:latin typeface="NikoshBAN" panose="02000000000000000000" pitchFamily="2" charset="0"/>
              <a:cs typeface="NikoshBAN" panose="02000000000000000000" pitchFamily="2" charset="0"/>
            </a:rPr>
            <a:t> তিনি বাংলা গানের কিংবদন্তি গীতিকার ।</a:t>
          </a:r>
          <a:endParaRPr lang="en-US" sz="2400" b="1" dirty="0">
            <a:solidFill>
              <a:schemeClr val="bg1"/>
            </a:solidFill>
            <a:latin typeface="NikoshBAN" panose="02000000000000000000" pitchFamily="2" charset="0"/>
            <a:cs typeface="NikoshBAN" panose="02000000000000000000" pitchFamily="2" charset="0"/>
          </a:endParaRPr>
        </a:p>
      </dgm:t>
    </dgm:pt>
    <dgm:pt modelId="{86125194-A454-421B-8E22-5BA588D2AD6D}" type="sibTrans" cxnId="{E2311E2E-C676-4D9F-9A28-A9B07AFBF7D4}">
      <dgm:prSet/>
      <dgm:spPr/>
      <dgm:t>
        <a:bodyPr/>
        <a:lstStyle/>
        <a:p>
          <a:endParaRPr lang="en-US"/>
        </a:p>
      </dgm:t>
    </dgm:pt>
    <dgm:pt modelId="{FEB68796-A449-48DC-BDF2-A59064474742}" type="parTrans" cxnId="{E2311E2E-C676-4D9F-9A28-A9B07AFBF7D4}">
      <dgm:prSet/>
      <dgm:spPr/>
      <dgm:t>
        <a:bodyPr/>
        <a:lstStyle/>
        <a:p>
          <a:endParaRPr lang="en-US"/>
        </a:p>
      </dgm:t>
    </dgm:pt>
    <dgm:pt modelId="{6FEAB961-1FA2-42CA-AE6E-FBD5A770F86F}">
      <dgm:prSet phldrT="[Text]"/>
      <dgm:spPr>
        <a:blipFill rotWithShape="0">
          <a:blip xmlns:r="http://schemas.openxmlformats.org/officeDocument/2006/relationships" r:embed="rId1"/>
          <a:stretch>
            <a:fillRect/>
          </a:stretch>
        </a:blipFill>
      </dgm:spPr>
      <dgm:t>
        <a:bodyPr/>
        <a:lstStyle/>
        <a:p>
          <a:endParaRPr lang="en-US" dirty="0"/>
        </a:p>
      </dgm:t>
    </dgm:pt>
    <dgm:pt modelId="{081EBF8E-8D24-4EA4-A864-722F92BD2DDE}" type="sibTrans" cxnId="{DF4282EA-38C5-4ECD-8F27-79C624BF18A2}">
      <dgm:prSet/>
      <dgm:spPr/>
      <dgm:t>
        <a:bodyPr/>
        <a:lstStyle/>
        <a:p>
          <a:endParaRPr lang="en-US"/>
        </a:p>
      </dgm:t>
    </dgm:pt>
    <dgm:pt modelId="{755246BB-162A-418A-96BC-72D89FA84BCC}" type="parTrans" cxnId="{DF4282EA-38C5-4ECD-8F27-79C624BF18A2}">
      <dgm:prSet/>
      <dgm:spPr/>
      <dgm:t>
        <a:bodyPr/>
        <a:lstStyle/>
        <a:p>
          <a:endParaRPr lang="en-US"/>
        </a:p>
      </dgm:t>
    </dgm:pt>
    <dgm:pt modelId="{518AB05E-82A0-4760-8325-92ECD9B287A1}" type="pres">
      <dgm:prSet presAssocID="{633085D0-A077-4D0F-B464-CB18A7755094}" presName="cycle" presStyleCnt="0">
        <dgm:presLayoutVars>
          <dgm:chMax val="1"/>
          <dgm:dir/>
          <dgm:animLvl val="ctr"/>
          <dgm:resizeHandles val="exact"/>
        </dgm:presLayoutVars>
      </dgm:prSet>
      <dgm:spPr/>
      <dgm:t>
        <a:bodyPr/>
        <a:lstStyle/>
        <a:p>
          <a:endParaRPr lang="en-US"/>
        </a:p>
      </dgm:t>
    </dgm:pt>
    <dgm:pt modelId="{E348F02A-31A0-4CB9-A179-28467F22D64C}" type="pres">
      <dgm:prSet presAssocID="{6FEAB961-1FA2-42CA-AE6E-FBD5A770F86F}" presName="centerShape" presStyleLbl="node0" presStyleIdx="0" presStyleCnt="1" custLinFactNeighborX="-190" custLinFactNeighborY="-3384"/>
      <dgm:spPr/>
      <dgm:t>
        <a:bodyPr/>
        <a:lstStyle/>
        <a:p>
          <a:endParaRPr lang="en-US"/>
        </a:p>
      </dgm:t>
    </dgm:pt>
    <dgm:pt modelId="{643FC64B-E729-4AEF-B087-91B48FE8CB60}" type="pres">
      <dgm:prSet presAssocID="{CD14CFF8-958A-4EBF-9127-163C6D9B29D3}" presName="parTrans" presStyleLbl="bgSibTrans2D1" presStyleIdx="0" presStyleCnt="6" custAng="357004" custScaleX="52212" custLinFactNeighborX="-28796" custLinFactNeighborY="-2025"/>
      <dgm:spPr/>
      <dgm:t>
        <a:bodyPr/>
        <a:lstStyle/>
        <a:p>
          <a:endParaRPr lang="en-US"/>
        </a:p>
      </dgm:t>
    </dgm:pt>
    <dgm:pt modelId="{D6F1E8A3-7D5A-4754-B7A3-89FB4100284E}" type="pres">
      <dgm:prSet presAssocID="{BD7A6C66-0084-4D06-BDEE-58FC8C08DBBF}" presName="node" presStyleLbl="node1" presStyleIdx="0" presStyleCnt="6" custScaleX="147516" custRadScaleRad="104188" custRadScaleInc="-592152">
        <dgm:presLayoutVars>
          <dgm:bulletEnabled val="1"/>
        </dgm:presLayoutVars>
      </dgm:prSet>
      <dgm:spPr/>
      <dgm:t>
        <a:bodyPr/>
        <a:lstStyle/>
        <a:p>
          <a:endParaRPr lang="en-US"/>
        </a:p>
      </dgm:t>
    </dgm:pt>
    <dgm:pt modelId="{4E966CAB-5E8E-4BE3-9065-808D9B207BA9}" type="pres">
      <dgm:prSet presAssocID="{FEB68796-A449-48DC-BDF2-A59064474742}" presName="parTrans" presStyleLbl="bgSibTrans2D1" presStyleIdx="1" presStyleCnt="6" custScaleX="44451" custLinFactNeighborX="-24282" custLinFactNeighborY="16196"/>
      <dgm:spPr/>
      <dgm:t>
        <a:bodyPr/>
        <a:lstStyle/>
        <a:p>
          <a:endParaRPr lang="en-US"/>
        </a:p>
      </dgm:t>
    </dgm:pt>
    <dgm:pt modelId="{6076707B-5DBB-4F8D-83C8-F09568300204}" type="pres">
      <dgm:prSet presAssocID="{6772802C-CC6D-4928-BC20-712E71F2A26F}" presName="node" presStyleLbl="node1" presStyleIdx="1" presStyleCnt="6" custScaleX="174133" custRadScaleRad="123304" custRadScaleInc="401516">
        <dgm:presLayoutVars>
          <dgm:bulletEnabled val="1"/>
        </dgm:presLayoutVars>
      </dgm:prSet>
      <dgm:spPr/>
      <dgm:t>
        <a:bodyPr/>
        <a:lstStyle/>
        <a:p>
          <a:endParaRPr lang="en-US"/>
        </a:p>
      </dgm:t>
    </dgm:pt>
    <dgm:pt modelId="{E2460193-1A0F-4BAA-80A2-9B43D1BE0593}" type="pres">
      <dgm:prSet presAssocID="{E23991D4-2D61-4D6A-B50D-B8EFAFD44D55}" presName="parTrans" presStyleLbl="bgSibTrans2D1" presStyleIdx="2" presStyleCnt="6" custScaleX="51105" custLinFactNeighborX="-16799" custLinFactNeighborY="48591"/>
      <dgm:spPr/>
      <dgm:t>
        <a:bodyPr/>
        <a:lstStyle/>
        <a:p>
          <a:endParaRPr lang="en-US"/>
        </a:p>
      </dgm:t>
    </dgm:pt>
    <dgm:pt modelId="{C2F1F454-323A-4D84-9E71-452EC4F19003}" type="pres">
      <dgm:prSet presAssocID="{30FA9EAE-551B-446E-A6B2-B077D1DC5D05}" presName="node" presStyleLbl="node1" presStyleIdx="2" presStyleCnt="6" custScaleX="183484" custRadScaleRad="107632" custRadScaleInc="161380">
        <dgm:presLayoutVars>
          <dgm:bulletEnabled val="1"/>
        </dgm:presLayoutVars>
      </dgm:prSet>
      <dgm:spPr/>
      <dgm:t>
        <a:bodyPr/>
        <a:lstStyle/>
        <a:p>
          <a:endParaRPr lang="en-US"/>
        </a:p>
      </dgm:t>
    </dgm:pt>
    <dgm:pt modelId="{D16887E7-3BCA-43AF-97D8-365AEC255029}" type="pres">
      <dgm:prSet presAssocID="{E5B8A39E-E807-4C99-A9BA-43C3A539D642}" presName="parTrans" presStyleLbl="bgSibTrans2D1" presStyleIdx="3" presStyleCnt="6" custAng="732673" custScaleX="37485" custLinFactNeighborX="35972" custLinFactNeighborY="25194"/>
      <dgm:spPr/>
      <dgm:t>
        <a:bodyPr/>
        <a:lstStyle/>
        <a:p>
          <a:endParaRPr lang="en-US"/>
        </a:p>
      </dgm:t>
    </dgm:pt>
    <dgm:pt modelId="{0EEC6B6C-7752-4E6F-B511-E10D9449DED3}" type="pres">
      <dgm:prSet presAssocID="{864018EE-7B71-4A10-9A40-1B3190CED008}" presName="node" presStyleLbl="node1" presStyleIdx="3" presStyleCnt="6" custScaleX="155026" custScaleY="89744" custRadScaleRad="116645" custRadScaleInc="-278981">
        <dgm:presLayoutVars>
          <dgm:bulletEnabled val="1"/>
        </dgm:presLayoutVars>
      </dgm:prSet>
      <dgm:spPr/>
      <dgm:t>
        <a:bodyPr/>
        <a:lstStyle/>
        <a:p>
          <a:endParaRPr lang="en-US"/>
        </a:p>
      </dgm:t>
    </dgm:pt>
    <dgm:pt modelId="{9CDE4745-A4F0-45B3-9277-C7A68B6678BC}" type="pres">
      <dgm:prSet presAssocID="{D13CDEA7-4D16-4702-8482-D8DCCACB9C8F}" presName="parTrans" presStyleLbl="bgSibTrans2D1" presStyleIdx="4" presStyleCnt="6" custScaleX="57613" custLinFactNeighborX="24570" custLinFactNeighborY="68502"/>
      <dgm:spPr/>
      <dgm:t>
        <a:bodyPr/>
        <a:lstStyle/>
        <a:p>
          <a:endParaRPr lang="en-US"/>
        </a:p>
      </dgm:t>
    </dgm:pt>
    <dgm:pt modelId="{DEDB3505-C152-49B1-8A0C-9E7C30027EF8}" type="pres">
      <dgm:prSet presAssocID="{1660AB0B-B137-4971-AA77-CAE44B5D4E99}" presName="node" presStyleLbl="node1" presStyleIdx="4" presStyleCnt="6" custScaleX="166816" custRadScaleRad="107672" custRadScaleInc="-289662">
        <dgm:presLayoutVars>
          <dgm:bulletEnabled val="1"/>
        </dgm:presLayoutVars>
      </dgm:prSet>
      <dgm:spPr/>
      <dgm:t>
        <a:bodyPr/>
        <a:lstStyle/>
        <a:p>
          <a:endParaRPr lang="en-US"/>
        </a:p>
      </dgm:t>
    </dgm:pt>
    <dgm:pt modelId="{335EB99B-F8EA-4F62-8162-02581A5FF36F}" type="pres">
      <dgm:prSet presAssocID="{D6539230-36F6-4214-90BC-2EBC2F7F7691}" presName="parTrans" presStyleLbl="bgSibTrans2D1" presStyleIdx="5" presStyleCnt="6" custScaleX="46436" custLinFactNeighborX="24939" custLinFactNeighborY="8099"/>
      <dgm:spPr/>
      <dgm:t>
        <a:bodyPr/>
        <a:lstStyle/>
        <a:p>
          <a:endParaRPr lang="en-US"/>
        </a:p>
      </dgm:t>
    </dgm:pt>
    <dgm:pt modelId="{9868BD70-8563-40A3-9FEB-8EE7A744E053}" type="pres">
      <dgm:prSet presAssocID="{D4D11A60-75C5-4864-8967-520E94A9D209}" presName="node" presStyleLbl="node1" presStyleIdx="5" presStyleCnt="6" custScaleX="156995" custRadScaleRad="114203" custRadScaleInc="-598725">
        <dgm:presLayoutVars>
          <dgm:bulletEnabled val="1"/>
        </dgm:presLayoutVars>
      </dgm:prSet>
      <dgm:spPr>
        <a:prstGeom prst="flowChartAlternateProcess">
          <a:avLst/>
        </a:prstGeom>
      </dgm:spPr>
      <dgm:t>
        <a:bodyPr/>
        <a:lstStyle/>
        <a:p>
          <a:endParaRPr lang="en-US"/>
        </a:p>
      </dgm:t>
    </dgm:pt>
  </dgm:ptLst>
  <dgm:cxnLst>
    <dgm:cxn modelId="{63DF6511-4066-4D15-B6E6-0372AA790F0E}" type="presOf" srcId="{1660AB0B-B137-4971-AA77-CAE44B5D4E99}" destId="{DEDB3505-C152-49B1-8A0C-9E7C30027EF8}" srcOrd="0" destOrd="0" presId="urn:microsoft.com/office/officeart/2005/8/layout/radial4"/>
    <dgm:cxn modelId="{C1284A9E-9577-4E59-B64C-4276E8D52BD2}" srcId="{6FEAB961-1FA2-42CA-AE6E-FBD5A770F86F}" destId="{BD7A6C66-0084-4D06-BDEE-58FC8C08DBBF}" srcOrd="0" destOrd="0" parTransId="{CD14CFF8-958A-4EBF-9127-163C6D9B29D3}" sibTransId="{F3D7480F-0909-4AB0-AAD9-CE473D23E7D4}"/>
    <dgm:cxn modelId="{DF4282EA-38C5-4ECD-8F27-79C624BF18A2}" srcId="{633085D0-A077-4D0F-B464-CB18A7755094}" destId="{6FEAB961-1FA2-42CA-AE6E-FBD5A770F86F}" srcOrd="0" destOrd="0" parTransId="{755246BB-162A-418A-96BC-72D89FA84BCC}" sibTransId="{081EBF8E-8D24-4EA4-A864-722F92BD2DDE}"/>
    <dgm:cxn modelId="{F29AAD4F-355F-43AC-9063-BD4D19DA9985}" type="presOf" srcId="{FEB68796-A449-48DC-BDF2-A59064474742}" destId="{4E966CAB-5E8E-4BE3-9065-808D9B207BA9}" srcOrd="0" destOrd="0" presId="urn:microsoft.com/office/officeart/2005/8/layout/radial4"/>
    <dgm:cxn modelId="{77E20AF6-2B7C-4DBE-9BF8-6E7A5386574E}" type="presOf" srcId="{BD7A6C66-0084-4D06-BDEE-58FC8C08DBBF}" destId="{D6F1E8A3-7D5A-4754-B7A3-89FB4100284E}" srcOrd="0" destOrd="0" presId="urn:microsoft.com/office/officeart/2005/8/layout/radial4"/>
    <dgm:cxn modelId="{E2311E2E-C676-4D9F-9A28-A9B07AFBF7D4}" srcId="{6FEAB961-1FA2-42CA-AE6E-FBD5A770F86F}" destId="{6772802C-CC6D-4928-BC20-712E71F2A26F}" srcOrd="1" destOrd="0" parTransId="{FEB68796-A449-48DC-BDF2-A59064474742}" sibTransId="{86125194-A454-421B-8E22-5BA588D2AD6D}"/>
    <dgm:cxn modelId="{813D765A-B0E7-49AC-979A-37D7806E704D}" type="presOf" srcId="{6772802C-CC6D-4928-BC20-712E71F2A26F}" destId="{6076707B-5DBB-4F8D-83C8-F09568300204}" srcOrd="0" destOrd="0" presId="urn:microsoft.com/office/officeart/2005/8/layout/radial4"/>
    <dgm:cxn modelId="{EC0718C9-6CEE-458D-B330-38604F862C15}" srcId="{6FEAB961-1FA2-42CA-AE6E-FBD5A770F86F}" destId="{864018EE-7B71-4A10-9A40-1B3190CED008}" srcOrd="3" destOrd="0" parTransId="{E5B8A39E-E807-4C99-A9BA-43C3A539D642}" sibTransId="{871164C7-2DC3-47A7-86CB-11FB1CF3A487}"/>
    <dgm:cxn modelId="{D8BFF9E6-2446-43D2-8F92-E7A8CEB4E9B3}" type="presOf" srcId="{633085D0-A077-4D0F-B464-CB18A7755094}" destId="{518AB05E-82A0-4760-8325-92ECD9B287A1}" srcOrd="0" destOrd="0" presId="urn:microsoft.com/office/officeart/2005/8/layout/radial4"/>
    <dgm:cxn modelId="{AFE16E30-FF0C-463D-9C3E-831FD74B5CDE}" type="presOf" srcId="{E5B8A39E-E807-4C99-A9BA-43C3A539D642}" destId="{D16887E7-3BCA-43AF-97D8-365AEC255029}" srcOrd="0" destOrd="0" presId="urn:microsoft.com/office/officeart/2005/8/layout/radial4"/>
    <dgm:cxn modelId="{141B9F82-E31F-4F84-8C1F-B910552CE8BA}" type="presOf" srcId="{30FA9EAE-551B-446E-A6B2-B077D1DC5D05}" destId="{C2F1F454-323A-4D84-9E71-452EC4F19003}" srcOrd="0" destOrd="0" presId="urn:microsoft.com/office/officeart/2005/8/layout/radial4"/>
    <dgm:cxn modelId="{317BF89D-28B2-4958-BC0E-2B8084EAF498}" type="presOf" srcId="{D13CDEA7-4D16-4702-8482-D8DCCACB9C8F}" destId="{9CDE4745-A4F0-45B3-9277-C7A68B6678BC}" srcOrd="0" destOrd="0" presId="urn:microsoft.com/office/officeart/2005/8/layout/radial4"/>
    <dgm:cxn modelId="{984225BD-884D-400A-B094-0523A5A1A0E9}" type="presOf" srcId="{E23991D4-2D61-4D6A-B50D-B8EFAFD44D55}" destId="{E2460193-1A0F-4BAA-80A2-9B43D1BE0593}" srcOrd="0" destOrd="0" presId="urn:microsoft.com/office/officeart/2005/8/layout/radial4"/>
    <dgm:cxn modelId="{1BAFF370-80E6-46A1-A686-B1D54FF6A329}" srcId="{6FEAB961-1FA2-42CA-AE6E-FBD5A770F86F}" destId="{D4D11A60-75C5-4864-8967-520E94A9D209}" srcOrd="5" destOrd="0" parTransId="{D6539230-36F6-4214-90BC-2EBC2F7F7691}" sibTransId="{5953ABDD-F6B2-4509-86CD-D38B33EA9112}"/>
    <dgm:cxn modelId="{9E1BC2F0-402E-46F7-885A-7D4554E60B61}" srcId="{6FEAB961-1FA2-42CA-AE6E-FBD5A770F86F}" destId="{1660AB0B-B137-4971-AA77-CAE44B5D4E99}" srcOrd="4" destOrd="0" parTransId="{D13CDEA7-4D16-4702-8482-D8DCCACB9C8F}" sibTransId="{2CB71952-B1E5-4F5C-8E4F-1BC8DE67D6B1}"/>
    <dgm:cxn modelId="{D310039B-98F6-4C63-8314-7DC13EE86632}" type="presOf" srcId="{D4D11A60-75C5-4864-8967-520E94A9D209}" destId="{9868BD70-8563-40A3-9FEB-8EE7A744E053}" srcOrd="0" destOrd="0" presId="urn:microsoft.com/office/officeart/2005/8/layout/radial4"/>
    <dgm:cxn modelId="{36F9C3F3-881E-4E99-8E58-3237713A4FCC}" srcId="{6FEAB961-1FA2-42CA-AE6E-FBD5A770F86F}" destId="{30FA9EAE-551B-446E-A6B2-B077D1DC5D05}" srcOrd="2" destOrd="0" parTransId="{E23991D4-2D61-4D6A-B50D-B8EFAFD44D55}" sibTransId="{F3536E54-DEBE-4379-960D-2A5766A5B002}"/>
    <dgm:cxn modelId="{0CBF16E0-0478-4728-ABDC-67ABC456CDC4}" type="presOf" srcId="{CD14CFF8-958A-4EBF-9127-163C6D9B29D3}" destId="{643FC64B-E729-4AEF-B087-91B48FE8CB60}" srcOrd="0" destOrd="0" presId="urn:microsoft.com/office/officeart/2005/8/layout/radial4"/>
    <dgm:cxn modelId="{603FC601-D09F-45D1-AEE8-92BF5D550DC7}" type="presOf" srcId="{6FEAB961-1FA2-42CA-AE6E-FBD5A770F86F}" destId="{E348F02A-31A0-4CB9-A179-28467F22D64C}" srcOrd="0" destOrd="0" presId="urn:microsoft.com/office/officeart/2005/8/layout/radial4"/>
    <dgm:cxn modelId="{F2838D8F-BFA0-4638-B8B7-B5CAC4E434B0}" type="presOf" srcId="{D6539230-36F6-4214-90BC-2EBC2F7F7691}" destId="{335EB99B-F8EA-4F62-8162-02581A5FF36F}" srcOrd="0" destOrd="0" presId="urn:microsoft.com/office/officeart/2005/8/layout/radial4"/>
    <dgm:cxn modelId="{5C4B6BB0-590D-4CB4-B808-89CB149AEA72}" type="presOf" srcId="{864018EE-7B71-4A10-9A40-1B3190CED008}" destId="{0EEC6B6C-7752-4E6F-B511-E10D9449DED3}" srcOrd="0" destOrd="0" presId="urn:microsoft.com/office/officeart/2005/8/layout/radial4"/>
    <dgm:cxn modelId="{E4222706-EA44-4346-95D2-EB145DFB2BAB}" type="presParOf" srcId="{518AB05E-82A0-4760-8325-92ECD9B287A1}" destId="{E348F02A-31A0-4CB9-A179-28467F22D64C}" srcOrd="0" destOrd="0" presId="urn:microsoft.com/office/officeart/2005/8/layout/radial4"/>
    <dgm:cxn modelId="{0985D7A5-685B-45AE-83C4-7727D5FA8560}" type="presParOf" srcId="{518AB05E-82A0-4760-8325-92ECD9B287A1}" destId="{643FC64B-E729-4AEF-B087-91B48FE8CB60}" srcOrd="1" destOrd="0" presId="urn:microsoft.com/office/officeart/2005/8/layout/radial4"/>
    <dgm:cxn modelId="{5159A624-14E6-4BD4-8438-F063CA6905F2}" type="presParOf" srcId="{518AB05E-82A0-4760-8325-92ECD9B287A1}" destId="{D6F1E8A3-7D5A-4754-B7A3-89FB4100284E}" srcOrd="2" destOrd="0" presId="urn:microsoft.com/office/officeart/2005/8/layout/radial4"/>
    <dgm:cxn modelId="{488EB5DD-15D3-48B5-9474-5F64FF2A163B}" type="presParOf" srcId="{518AB05E-82A0-4760-8325-92ECD9B287A1}" destId="{4E966CAB-5E8E-4BE3-9065-808D9B207BA9}" srcOrd="3" destOrd="0" presId="urn:microsoft.com/office/officeart/2005/8/layout/radial4"/>
    <dgm:cxn modelId="{6C9F7965-0FFF-428A-BC06-CED1CF01E6F1}" type="presParOf" srcId="{518AB05E-82A0-4760-8325-92ECD9B287A1}" destId="{6076707B-5DBB-4F8D-83C8-F09568300204}" srcOrd="4" destOrd="0" presId="urn:microsoft.com/office/officeart/2005/8/layout/radial4"/>
    <dgm:cxn modelId="{1F5FFBE0-0AD5-4350-8ED3-922CF992EDF6}" type="presParOf" srcId="{518AB05E-82A0-4760-8325-92ECD9B287A1}" destId="{E2460193-1A0F-4BAA-80A2-9B43D1BE0593}" srcOrd="5" destOrd="0" presId="urn:microsoft.com/office/officeart/2005/8/layout/radial4"/>
    <dgm:cxn modelId="{770F4646-65CF-45F8-84B9-DF897F1C1780}" type="presParOf" srcId="{518AB05E-82A0-4760-8325-92ECD9B287A1}" destId="{C2F1F454-323A-4D84-9E71-452EC4F19003}" srcOrd="6" destOrd="0" presId="urn:microsoft.com/office/officeart/2005/8/layout/radial4"/>
    <dgm:cxn modelId="{F6943403-A199-4F6B-B085-3F4CB7DED6AF}" type="presParOf" srcId="{518AB05E-82A0-4760-8325-92ECD9B287A1}" destId="{D16887E7-3BCA-43AF-97D8-365AEC255029}" srcOrd="7" destOrd="0" presId="urn:microsoft.com/office/officeart/2005/8/layout/radial4"/>
    <dgm:cxn modelId="{92274E13-9A20-4897-897B-640FF5D890B8}" type="presParOf" srcId="{518AB05E-82A0-4760-8325-92ECD9B287A1}" destId="{0EEC6B6C-7752-4E6F-B511-E10D9449DED3}" srcOrd="8" destOrd="0" presId="urn:microsoft.com/office/officeart/2005/8/layout/radial4"/>
    <dgm:cxn modelId="{0F25F818-9DDC-468A-B44F-0EFE8D9C764C}" type="presParOf" srcId="{518AB05E-82A0-4760-8325-92ECD9B287A1}" destId="{9CDE4745-A4F0-45B3-9277-C7A68B6678BC}" srcOrd="9" destOrd="0" presId="urn:microsoft.com/office/officeart/2005/8/layout/radial4"/>
    <dgm:cxn modelId="{BF8F5748-9120-4904-B2EA-71C9C6E43CE8}" type="presParOf" srcId="{518AB05E-82A0-4760-8325-92ECD9B287A1}" destId="{DEDB3505-C152-49B1-8A0C-9E7C30027EF8}" srcOrd="10" destOrd="0" presId="urn:microsoft.com/office/officeart/2005/8/layout/radial4"/>
    <dgm:cxn modelId="{B353C967-DF08-47CB-A66F-A8DBFF0C3995}" type="presParOf" srcId="{518AB05E-82A0-4760-8325-92ECD9B287A1}" destId="{335EB99B-F8EA-4F62-8162-02581A5FF36F}" srcOrd="11" destOrd="0" presId="urn:microsoft.com/office/officeart/2005/8/layout/radial4"/>
    <dgm:cxn modelId="{899F2CF1-D51E-420F-848C-D1C3E27325FA}" type="presParOf" srcId="{518AB05E-82A0-4760-8325-92ECD9B287A1}" destId="{9868BD70-8563-40A3-9FEB-8EE7A744E053}"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8F02A-31A0-4CB9-A179-28467F22D64C}">
      <dsp:nvSpPr>
        <dsp:cNvPr id="0" name=""/>
        <dsp:cNvSpPr/>
      </dsp:nvSpPr>
      <dsp:spPr>
        <a:xfrm>
          <a:off x="3931514" y="2401451"/>
          <a:ext cx="2144504" cy="214450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4245569" y="2715506"/>
        <a:ext cx="1516394" cy="1516394"/>
      </dsp:txXfrm>
    </dsp:sp>
    <dsp:sp modelId="{643FC64B-E729-4AEF-B087-91B48FE8CB60}">
      <dsp:nvSpPr>
        <dsp:cNvPr id="0" name=""/>
        <dsp:cNvSpPr/>
      </dsp:nvSpPr>
      <dsp:spPr>
        <a:xfrm rot="719178">
          <a:off x="6083556" y="3398521"/>
          <a:ext cx="1156612" cy="61118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F1E8A3-7D5A-4754-B7A3-89FB4100284E}">
      <dsp:nvSpPr>
        <dsp:cNvPr id="0" name=""/>
        <dsp:cNvSpPr/>
      </dsp:nvSpPr>
      <dsp:spPr>
        <a:xfrm>
          <a:off x="7294007" y="3232502"/>
          <a:ext cx="2214441" cy="12009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bn-BD" sz="2200" b="1" kern="1200" dirty="0" smtClean="0">
              <a:latin typeface="NikoshBAN" panose="02000000000000000000" pitchFamily="2" charset="0"/>
              <a:cs typeface="NikoshBAN" panose="02000000000000000000" pitchFamily="2" charset="0"/>
            </a:rPr>
            <a:t>১৯২৪ সালে পাবনা জেলায় জন্মগ্রহণ ।</a:t>
          </a:r>
          <a:endParaRPr lang="en-US" sz="2200" b="1" kern="1200" dirty="0">
            <a:latin typeface="NikoshBAN" panose="02000000000000000000" pitchFamily="2" charset="0"/>
            <a:cs typeface="NikoshBAN" panose="02000000000000000000" pitchFamily="2" charset="0"/>
          </a:endParaRPr>
        </a:p>
      </dsp:txBody>
      <dsp:txXfrm>
        <a:off x="7329181" y="3267676"/>
        <a:ext cx="2144093" cy="1130574"/>
      </dsp:txXfrm>
    </dsp:sp>
    <dsp:sp modelId="{4E966CAB-5E8E-4BE3-9065-808D9B207BA9}">
      <dsp:nvSpPr>
        <dsp:cNvPr id="0" name=""/>
        <dsp:cNvSpPr/>
      </dsp:nvSpPr>
      <dsp:spPr>
        <a:xfrm rot="20367789">
          <a:off x="6164022" y="2360553"/>
          <a:ext cx="1203965" cy="61118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76707B-5DBB-4F8D-83C8-F09568300204}">
      <dsp:nvSpPr>
        <dsp:cNvPr id="0" name=""/>
        <dsp:cNvSpPr/>
      </dsp:nvSpPr>
      <dsp:spPr>
        <a:xfrm>
          <a:off x="7384880" y="1491608"/>
          <a:ext cx="2614003" cy="12009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bg1"/>
              </a:solidFill>
              <a:latin typeface="NikoshBAN" panose="02000000000000000000" pitchFamily="2" charset="0"/>
              <a:cs typeface="NikoshBAN" panose="02000000000000000000" pitchFamily="2" charset="0"/>
            </a:rPr>
            <a:t> তিনি বাংলা গানের কিংবদন্তি গীতিকার ।</a:t>
          </a:r>
          <a:endParaRPr lang="en-US" sz="2400" b="1" kern="1200" dirty="0">
            <a:solidFill>
              <a:schemeClr val="bg1"/>
            </a:solidFill>
            <a:latin typeface="NikoshBAN" panose="02000000000000000000" pitchFamily="2" charset="0"/>
            <a:cs typeface="NikoshBAN" panose="02000000000000000000" pitchFamily="2" charset="0"/>
          </a:endParaRPr>
        </a:p>
      </dsp:txBody>
      <dsp:txXfrm>
        <a:off x="7420054" y="1526782"/>
        <a:ext cx="2543655" cy="1130574"/>
      </dsp:txXfrm>
    </dsp:sp>
    <dsp:sp modelId="{E2460193-1A0F-4BAA-80A2-9B43D1BE0593}">
      <dsp:nvSpPr>
        <dsp:cNvPr id="0" name=""/>
        <dsp:cNvSpPr/>
      </dsp:nvSpPr>
      <dsp:spPr>
        <a:xfrm rot="18151320">
          <a:off x="5318246" y="1561826"/>
          <a:ext cx="1084886" cy="61118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F1F454-323A-4D84-9E71-452EC4F19003}">
      <dsp:nvSpPr>
        <dsp:cNvPr id="0" name=""/>
        <dsp:cNvSpPr/>
      </dsp:nvSpPr>
      <dsp:spPr>
        <a:xfrm>
          <a:off x="5410769" y="74995"/>
          <a:ext cx="2754376" cy="12009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bg1"/>
              </a:solidFill>
              <a:latin typeface="NikoshBAN" panose="02000000000000000000" pitchFamily="2" charset="0"/>
              <a:cs typeface="NikoshBAN" panose="02000000000000000000" pitchFamily="2" charset="0"/>
            </a:rPr>
            <a:t>উল্লেখযোগ্য গান-‘কফি হাউজের সেই আড্ডাটা’ ‘ও নদীরে’,‘ও পলাশ ও শিমূল’</a:t>
          </a:r>
          <a:endParaRPr lang="en-US" sz="2400" b="1" kern="1200" dirty="0">
            <a:solidFill>
              <a:schemeClr val="bg1"/>
            </a:solidFill>
            <a:latin typeface="NikoshBAN" panose="02000000000000000000" pitchFamily="2" charset="0"/>
            <a:cs typeface="NikoshBAN" panose="02000000000000000000" pitchFamily="2" charset="0"/>
          </a:endParaRPr>
        </a:p>
      </dsp:txBody>
      <dsp:txXfrm>
        <a:off x="5445943" y="110169"/>
        <a:ext cx="2684028" cy="1130574"/>
      </dsp:txXfrm>
    </dsp:sp>
    <dsp:sp modelId="{D16887E7-3BCA-43AF-97D8-365AEC255029}">
      <dsp:nvSpPr>
        <dsp:cNvPr id="0" name=""/>
        <dsp:cNvSpPr/>
      </dsp:nvSpPr>
      <dsp:spPr>
        <a:xfrm rot="12809120">
          <a:off x="3141946" y="2430810"/>
          <a:ext cx="929547" cy="61118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EC6B6C-7752-4E6F-B511-E10D9449DED3}">
      <dsp:nvSpPr>
        <dsp:cNvPr id="0" name=""/>
        <dsp:cNvSpPr/>
      </dsp:nvSpPr>
      <dsp:spPr>
        <a:xfrm>
          <a:off x="395702" y="1593672"/>
          <a:ext cx="2327177" cy="10777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bn-BD" sz="2200" b="1" kern="1200" dirty="0" smtClean="0">
              <a:solidFill>
                <a:schemeClr val="bg1"/>
              </a:solidFill>
              <a:latin typeface="NikoshBAN" panose="02000000000000000000" pitchFamily="2" charset="0"/>
              <a:cs typeface="NikoshBAN" panose="02000000000000000000" pitchFamily="2" charset="0"/>
            </a:rPr>
            <a:t>২০১২ সালে ‘মুক্তিযুদ্ধ  মৈত্রি সম্মাননায়’ভুষিত  হন ।  </a:t>
          </a:r>
          <a:endParaRPr lang="en-US" sz="2200" kern="1200" dirty="0">
            <a:solidFill>
              <a:schemeClr val="bg1"/>
            </a:solidFill>
          </a:endParaRPr>
        </a:p>
      </dsp:txBody>
      <dsp:txXfrm>
        <a:off x="427268" y="1625238"/>
        <a:ext cx="2264045" cy="1014624"/>
      </dsp:txXfrm>
    </dsp:sp>
    <dsp:sp modelId="{9CDE4745-A4F0-45B3-9277-C7A68B6678BC}">
      <dsp:nvSpPr>
        <dsp:cNvPr id="0" name=""/>
        <dsp:cNvSpPr/>
      </dsp:nvSpPr>
      <dsp:spPr>
        <a:xfrm rot="14112741">
          <a:off x="3628420" y="1736059"/>
          <a:ext cx="1219173" cy="611183"/>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DB3505-C152-49B1-8A0C-9E7C30027EF8}">
      <dsp:nvSpPr>
        <dsp:cNvPr id="0" name=""/>
        <dsp:cNvSpPr/>
      </dsp:nvSpPr>
      <dsp:spPr>
        <a:xfrm>
          <a:off x="1862320" y="153551"/>
          <a:ext cx="2504163" cy="120092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bg1"/>
              </a:solidFill>
              <a:latin typeface="NikoshBAN" panose="02000000000000000000" pitchFamily="2" charset="0"/>
              <a:cs typeface="NikoshBAN" panose="02000000000000000000" pitchFamily="2" charset="0"/>
            </a:rPr>
            <a:t>উল্লেখযোগ্য গান- ‘মাগো ভাবনা কেনো’ ‘আমরা সবাই বাঙ্গালি’ ‘পথের ক্লান্তি ভুলে’। </a:t>
          </a:r>
          <a:endParaRPr lang="en-US" sz="2000" b="1" kern="1200" dirty="0">
            <a:solidFill>
              <a:schemeClr val="bg1"/>
            </a:solidFill>
            <a:latin typeface="NikoshBAN" panose="02000000000000000000" pitchFamily="2" charset="0"/>
            <a:cs typeface="NikoshBAN" panose="02000000000000000000" pitchFamily="2" charset="0"/>
          </a:endParaRPr>
        </a:p>
      </dsp:txBody>
      <dsp:txXfrm>
        <a:off x="1897494" y="188725"/>
        <a:ext cx="2433815" cy="1130574"/>
      </dsp:txXfrm>
    </dsp:sp>
    <dsp:sp modelId="{335EB99B-F8EA-4F62-8162-02581A5FF36F}">
      <dsp:nvSpPr>
        <dsp:cNvPr id="0" name=""/>
        <dsp:cNvSpPr/>
      </dsp:nvSpPr>
      <dsp:spPr>
        <a:xfrm rot="10618779">
          <a:off x="2588292" y="3347321"/>
          <a:ext cx="1155890" cy="61118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68BD70-8563-40A3-9FEB-8EE7A744E053}">
      <dsp:nvSpPr>
        <dsp:cNvPr id="0" name=""/>
        <dsp:cNvSpPr/>
      </dsp:nvSpPr>
      <dsp:spPr>
        <a:xfrm>
          <a:off x="124208" y="3068531"/>
          <a:ext cx="2356735" cy="1200922"/>
        </a:xfrm>
        <a:prstGeom prst="flowChartAlternateProcess">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bn-BD" sz="2200" b="1" kern="1200" dirty="0" smtClean="0">
              <a:latin typeface="NikoshBAN" panose="02000000000000000000" pitchFamily="2" charset="0"/>
              <a:cs typeface="NikoshBAN" panose="02000000000000000000" pitchFamily="2" charset="0"/>
            </a:rPr>
            <a:t>১৯৮৬ সালে পরলোক গমন করেন ।</a:t>
          </a:r>
          <a:endParaRPr lang="en-US" sz="2200" b="1" kern="1200" dirty="0">
            <a:latin typeface="NikoshBAN" panose="02000000000000000000" pitchFamily="2" charset="0"/>
            <a:cs typeface="NikoshBAN" panose="02000000000000000000" pitchFamily="2" charset="0"/>
          </a:endParaRPr>
        </a:p>
      </dsp:txBody>
      <dsp:txXfrm>
        <a:off x="182831" y="3127154"/>
        <a:ext cx="2239489" cy="10836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C3552-CD3C-415E-84A2-5F867DB0C157}" type="datetimeFigureOut">
              <a:rPr lang="en-US" smtClean="0"/>
              <a:t>16-Apr-20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CD0-D65E-4C9E-B173-2A442319F0AF}" type="slidenum">
              <a:rPr lang="en-US" smtClean="0"/>
              <a:t>‹#›</a:t>
            </a:fld>
            <a:endParaRPr lang="en-US"/>
          </a:p>
        </p:txBody>
      </p:sp>
    </p:spTree>
    <p:extLst>
      <p:ext uri="{BB962C8B-B14F-4D97-AF65-F5344CB8AC3E}">
        <p14:creationId xmlns:p14="http://schemas.microsoft.com/office/powerpoint/2010/main" val="177231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428F74-9B91-4698-81E5-25CF8D6591CF}" type="datetimeFigureOut">
              <a:rPr lang="en-US" smtClean="0"/>
              <a:t>16-Apr-20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781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28F74-9B91-4698-81E5-25CF8D6591CF}" type="datetimeFigureOut">
              <a:rPr lang="en-US" smtClean="0"/>
              <a:t>16-Apr-20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21964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28F74-9B91-4698-81E5-25CF8D6591CF}" type="datetimeFigureOut">
              <a:rPr lang="en-US" smtClean="0"/>
              <a:t>16-Apr-20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32211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28F74-9B91-4698-81E5-25CF8D6591CF}" type="datetimeFigureOut">
              <a:rPr lang="en-US" smtClean="0"/>
              <a:t>16-Apr-20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110241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428F74-9B91-4698-81E5-25CF8D6591CF}" type="datetimeFigureOut">
              <a:rPr lang="en-US" smtClean="0"/>
              <a:t>16-Apr-20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406031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428F74-9B91-4698-81E5-25CF8D6591CF}" type="datetimeFigureOut">
              <a:rPr lang="en-US" smtClean="0"/>
              <a:t>16-Apr-20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415970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428F74-9B91-4698-81E5-25CF8D6591CF}" type="datetimeFigureOut">
              <a:rPr lang="en-US" smtClean="0"/>
              <a:t>16-Apr-20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312182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428F74-9B91-4698-81E5-25CF8D6591CF}" type="datetimeFigureOut">
              <a:rPr lang="en-US" smtClean="0"/>
              <a:t>16-Apr-20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3682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8F74-9B91-4698-81E5-25CF8D6591CF}" type="datetimeFigureOut">
              <a:rPr lang="en-US" smtClean="0"/>
              <a:t>16-Apr-20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27635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428F74-9B91-4698-81E5-25CF8D6591CF}" type="datetimeFigureOut">
              <a:rPr lang="en-US" smtClean="0"/>
              <a:t>16-Apr-20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65787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428F74-9B91-4698-81E5-25CF8D6591CF}" type="datetimeFigureOut">
              <a:rPr lang="en-US" smtClean="0"/>
              <a:t>16-Apr-20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218163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16-Apr-20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
        <p:nvSpPr>
          <p:cNvPr id="7" name="TextBox 6"/>
          <p:cNvSpPr txBox="1"/>
          <p:nvPr userDrawn="1"/>
        </p:nvSpPr>
        <p:spPr>
          <a:xfrm>
            <a:off x="2794716" y="6413679"/>
            <a:ext cx="6980350" cy="338554"/>
          </a:xfrm>
          <a:prstGeom prst="rect">
            <a:avLst/>
          </a:prstGeom>
          <a:noFill/>
        </p:spPr>
        <p:txBody>
          <a:bodyPr wrap="square" rtlCol="0">
            <a:spAutoFit/>
          </a:bodyPr>
          <a:lstStyle/>
          <a:p>
            <a:r>
              <a:rPr lang="en-US" sz="1600" dirty="0" err="1" smtClean="0">
                <a:solidFill>
                  <a:schemeClr val="bg1">
                    <a:lumMod val="50000"/>
                  </a:schemeClr>
                </a:solidFill>
                <a:latin typeface="NikoshBAN" panose="02000000000000000000" pitchFamily="2" charset="0"/>
                <a:cs typeface="NikoshBAN" panose="02000000000000000000" pitchFamily="2" charset="0"/>
              </a:rPr>
              <a:t>বিশ্ব</a:t>
            </a:r>
            <a:r>
              <a:rPr lang="en-US" sz="1600" dirty="0" smtClean="0">
                <a:solidFill>
                  <a:schemeClr val="bg1">
                    <a:lumMod val="50000"/>
                  </a:schemeClr>
                </a:solidFill>
                <a:latin typeface="NikoshBAN" panose="02000000000000000000" pitchFamily="2" charset="0"/>
                <a:cs typeface="NikoshBAN" panose="02000000000000000000" pitchFamily="2" charset="0"/>
              </a:rPr>
              <a:t> </a:t>
            </a:r>
            <a:r>
              <a:rPr lang="en-US" sz="1600" dirty="0" err="1" smtClean="0">
                <a:solidFill>
                  <a:schemeClr val="bg1">
                    <a:lumMod val="50000"/>
                  </a:schemeClr>
                </a:solidFill>
                <a:latin typeface="NikoshBAN" panose="02000000000000000000" pitchFamily="2" charset="0"/>
                <a:cs typeface="NikoshBAN" panose="02000000000000000000" pitchFamily="2" charset="0"/>
              </a:rPr>
              <a:t>নাথ</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দাস</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সহকারী</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শিক্ষক</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আইসিটি</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মগড়া</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উচ্চ</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বালিকা</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বিদ্যালয়</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মগড়া</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টাংগাইল</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সদর</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টাংগাইল</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endParaRPr lang="en-US" sz="1600" dirty="0">
              <a:solidFill>
                <a:schemeClr val="bg1">
                  <a:lumMod val="50000"/>
                </a:schemeClr>
              </a:solidFill>
              <a:latin typeface="NikoshBAN" panose="02000000000000000000" pitchFamily="2" charset="0"/>
              <a:cs typeface="NikoshBAN" panose="02000000000000000000" pitchFamily="2" charset="0"/>
            </a:endParaRPr>
          </a:p>
        </p:txBody>
      </p:sp>
      <p:sp>
        <p:nvSpPr>
          <p:cNvPr id="8" name="TextBox 7"/>
          <p:cNvSpPr txBox="1"/>
          <p:nvPr userDrawn="1"/>
        </p:nvSpPr>
        <p:spPr>
          <a:xfrm>
            <a:off x="0" y="26126"/>
            <a:ext cx="12200708" cy="6831874"/>
          </a:xfrm>
          <a:prstGeom prst="rect">
            <a:avLst/>
          </a:prstGeom>
          <a:noFill/>
          <a:ln w="161925" cap="sq" cmpd="sng">
            <a:gradFill flip="none" rotWithShape="1">
              <a:gsLst>
                <a:gs pos="0">
                  <a:schemeClr val="accent5">
                    <a:lumMod val="40000"/>
                    <a:lumOff val="60000"/>
                  </a:schemeClr>
                </a:gs>
                <a:gs pos="60000">
                  <a:srgbClr val="218739"/>
                </a:gs>
                <a:gs pos="32000">
                  <a:srgbClr val="00B050"/>
                </a:gs>
                <a:gs pos="100000">
                  <a:srgbClr val="92D050"/>
                </a:gs>
              </a:gsLst>
              <a:path path="circle">
                <a:fillToRect l="50000" t="130000" r="50000" b="-30000"/>
              </a:path>
              <a:tileRect/>
            </a:gradFill>
            <a:prstDash val="sysDash"/>
            <a:round/>
          </a:ln>
        </p:spPr>
        <p:txBody>
          <a:bodyPr wrap="square" rtlCol="0">
            <a:spAutoFit/>
          </a:bodyPr>
          <a:lstStyle/>
          <a:p>
            <a:endParaRPr lang="en-US" dirty="0"/>
          </a:p>
        </p:txBody>
      </p:sp>
    </p:spTree>
    <p:extLst>
      <p:ext uri="{BB962C8B-B14F-4D97-AF65-F5344CB8AC3E}">
        <p14:creationId xmlns:p14="http://schemas.microsoft.com/office/powerpoint/2010/main" val="1731401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6000" t="-2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8038804" y="1292611"/>
            <a:ext cx="3211088" cy="4154984"/>
          </a:xfrm>
          <a:prstGeom prst="rect">
            <a:avLst/>
          </a:prstGeom>
          <a:noFill/>
          <a:ln>
            <a:noFill/>
          </a:ln>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 </a:t>
            </a:r>
            <a:r>
              <a:rPr lang="en-US" sz="6600" b="1" dirty="0" err="1" smtClean="0">
                <a:solidFill>
                  <a:srgbClr val="7030A0"/>
                </a:solidFill>
                <a:latin typeface="NikoshBAN" panose="02000000000000000000" pitchFamily="2" charset="0"/>
                <a:cs typeface="NikoshBAN" panose="02000000000000000000" pitchFamily="2" charset="0"/>
              </a:rPr>
              <a:t>আজকের</a:t>
            </a:r>
            <a:r>
              <a:rPr lang="en-US" sz="6600" b="1" dirty="0" smtClean="0">
                <a:solidFill>
                  <a:srgbClr val="7030A0"/>
                </a:solidFill>
                <a:latin typeface="NikoshBAN" panose="02000000000000000000" pitchFamily="2" charset="0"/>
                <a:cs typeface="NikoshBAN" panose="02000000000000000000" pitchFamily="2" charset="0"/>
              </a:rPr>
              <a:t> </a:t>
            </a:r>
            <a:r>
              <a:rPr lang="en-US" sz="6600" b="1" dirty="0" err="1" smtClean="0">
                <a:solidFill>
                  <a:srgbClr val="7030A0"/>
                </a:solidFill>
                <a:latin typeface="NikoshBAN" panose="02000000000000000000" pitchFamily="2" charset="0"/>
                <a:cs typeface="NikoshBAN" panose="02000000000000000000" pitchFamily="2" charset="0"/>
              </a:rPr>
              <a:t>শ্রে</a:t>
            </a:r>
            <a:r>
              <a:rPr lang="bn-BD" sz="6600" b="1" dirty="0" smtClean="0">
                <a:solidFill>
                  <a:srgbClr val="7030A0"/>
                </a:solidFill>
                <a:latin typeface="NikoshBAN" panose="02000000000000000000" pitchFamily="2" charset="0"/>
                <a:cs typeface="NikoshBAN" panose="02000000000000000000" pitchFamily="2" charset="0"/>
              </a:rPr>
              <a:t>ণি</a:t>
            </a:r>
            <a:r>
              <a:rPr lang="en-US" sz="6600" b="1" dirty="0" err="1" smtClean="0">
                <a:solidFill>
                  <a:srgbClr val="7030A0"/>
                </a:solidFill>
                <a:latin typeface="NikoshBAN" panose="02000000000000000000" pitchFamily="2" charset="0"/>
                <a:cs typeface="NikoshBAN" panose="02000000000000000000" pitchFamily="2" charset="0"/>
              </a:rPr>
              <a:t>তে</a:t>
            </a:r>
            <a:r>
              <a:rPr lang="en-US" sz="6600" b="1" dirty="0">
                <a:solidFill>
                  <a:srgbClr val="7030A0"/>
                </a:solidFill>
                <a:latin typeface="NikoshBAN" panose="02000000000000000000" pitchFamily="2" charset="0"/>
                <a:cs typeface="NikoshBAN" panose="02000000000000000000" pitchFamily="2" charset="0"/>
              </a:rPr>
              <a:t> </a:t>
            </a:r>
            <a:r>
              <a:rPr lang="en-US" sz="6600" b="1" dirty="0" err="1" smtClean="0">
                <a:solidFill>
                  <a:srgbClr val="7030A0"/>
                </a:solidFill>
                <a:latin typeface="NikoshBAN" panose="02000000000000000000" pitchFamily="2" charset="0"/>
                <a:cs typeface="NikoshBAN" panose="02000000000000000000" pitchFamily="2" charset="0"/>
              </a:rPr>
              <a:t>সবাইকে</a:t>
            </a:r>
            <a:r>
              <a:rPr lang="en-US" sz="6600" b="1" dirty="0" smtClean="0">
                <a:solidFill>
                  <a:srgbClr val="7030A0"/>
                </a:solidFill>
                <a:latin typeface="NikoshBAN" panose="02000000000000000000" pitchFamily="2" charset="0"/>
                <a:cs typeface="NikoshBAN" panose="02000000000000000000" pitchFamily="2" charset="0"/>
              </a:rPr>
              <a:t>                                                     </a:t>
            </a:r>
            <a:r>
              <a:rPr lang="en-US" sz="6600" b="1" dirty="0" err="1" smtClean="0">
                <a:solidFill>
                  <a:srgbClr val="7030A0"/>
                </a:solidFill>
                <a:latin typeface="NikoshBAN" panose="02000000000000000000" pitchFamily="2" charset="0"/>
                <a:cs typeface="NikoshBAN" panose="02000000000000000000" pitchFamily="2" charset="0"/>
              </a:rPr>
              <a:t>স্বাগত</a:t>
            </a:r>
            <a:r>
              <a:rPr lang="bn-BD" sz="6600" b="1" dirty="0" smtClean="0">
                <a:solidFill>
                  <a:srgbClr val="7030A0"/>
                </a:solidFill>
                <a:latin typeface="NikoshBAN" panose="02000000000000000000" pitchFamily="2" charset="0"/>
                <a:cs typeface="NikoshBAN" panose="02000000000000000000" pitchFamily="2" charset="0"/>
              </a:rPr>
              <a:t> </a:t>
            </a:r>
            <a:endParaRPr lang="en-US" sz="2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4765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1131" y="3696789"/>
            <a:ext cx="7027818" cy="2308324"/>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শোন একটি মুজিবরের থেকে</a:t>
            </a:r>
          </a:p>
          <a:p>
            <a:pPr algn="ctr"/>
            <a:r>
              <a:rPr lang="bn-BD" sz="3600" b="1" dirty="0" smtClean="0">
                <a:latin typeface="NikoshBAN" panose="02000000000000000000" pitchFamily="2" charset="0"/>
                <a:cs typeface="NikoshBAN" panose="02000000000000000000" pitchFamily="2" charset="0"/>
              </a:rPr>
              <a:t>লক্ষ মুজিবরের কন্ঠস্বরের ধ্বনি-প্রতিধ্বনি </a:t>
            </a:r>
          </a:p>
          <a:p>
            <a:pPr algn="ctr"/>
            <a:r>
              <a:rPr lang="bn-BD" sz="3600" b="1" dirty="0" smtClean="0">
                <a:latin typeface="NikoshBAN" panose="02000000000000000000" pitchFamily="2" charset="0"/>
                <a:cs typeface="NikoshBAN" panose="02000000000000000000" pitchFamily="2" charset="0"/>
              </a:rPr>
              <a:t>আকাশে বাতাসে ওঠে রণি</a:t>
            </a:r>
          </a:p>
          <a:p>
            <a:pPr algn="ctr"/>
            <a:r>
              <a:rPr lang="bn-BD" sz="3600" b="1" dirty="0" smtClean="0">
                <a:latin typeface="NikoshBAN" panose="02000000000000000000" pitchFamily="2" charset="0"/>
                <a:cs typeface="NikoshBAN" panose="02000000000000000000" pitchFamily="2" charset="0"/>
              </a:rPr>
              <a:t>বাংলাদেশ,আমার বাংলাদেশ ।।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8" y="472303"/>
            <a:ext cx="2800350" cy="3172233"/>
          </a:xfrm>
          <a:prstGeom prst="ellipse">
            <a:avLst/>
          </a:prstGeom>
          <a:ln>
            <a:no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357" y="1005840"/>
            <a:ext cx="2109923" cy="2272937"/>
          </a:xfrm>
          <a:prstGeom prst="ellipse">
            <a:avLst/>
          </a:prstGeom>
          <a:ln>
            <a:no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729" y="1306286"/>
            <a:ext cx="2109923" cy="1567543"/>
          </a:xfrm>
          <a:prstGeom prst="ellipse">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344" y="309972"/>
            <a:ext cx="3583576" cy="3452131"/>
          </a:xfrm>
          <a:prstGeom prst="ellipse">
            <a:avLst/>
          </a:prstGeom>
          <a:ln>
            <a:noFill/>
          </a:ln>
          <a:effectLst>
            <a:softEdge rad="112500"/>
          </a:effectLst>
        </p:spPr>
      </p:pic>
    </p:spTree>
    <p:extLst>
      <p:ext uri="{BB962C8B-B14F-4D97-AF65-F5344CB8AC3E}">
        <p14:creationId xmlns:p14="http://schemas.microsoft.com/office/powerpoint/2010/main" val="3270055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Effect transition="in" filter="fade">
                                      <p:cBhvr>
                                        <p:cTn id="49" dur="1000"/>
                                        <p:tgtEl>
                                          <p:spTgt spid="2">
                                            <p:txEl>
                                              <p:pRg st="3" end="3"/>
                                            </p:txEl>
                                          </p:spTgt>
                                        </p:tgtEl>
                                      </p:cBhvr>
                                    </p:animEffect>
                                    <p:anim calcmode="lin" valueType="num">
                                      <p:cBhvr>
                                        <p:cTn id="5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508068" y="3526971"/>
            <a:ext cx="7419703" cy="2862322"/>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সেই সবুজের বুক চেরা মেঠোপথে</a:t>
            </a:r>
          </a:p>
          <a:p>
            <a:pPr algn="ctr"/>
            <a:r>
              <a:rPr lang="bn-BD" sz="3600" b="1" dirty="0" smtClean="0">
                <a:latin typeface="NikoshBAN" panose="02000000000000000000" pitchFamily="2" charset="0"/>
                <a:cs typeface="NikoshBAN" panose="02000000000000000000" pitchFamily="2" charset="0"/>
              </a:rPr>
              <a:t>আবার যে যাব ফিরে,আমার</a:t>
            </a:r>
          </a:p>
          <a:p>
            <a:pPr algn="ctr"/>
            <a:r>
              <a:rPr lang="bn-BD" sz="3600" b="1" dirty="0" smtClean="0">
                <a:latin typeface="NikoshBAN" panose="02000000000000000000" pitchFamily="2" charset="0"/>
                <a:cs typeface="NikoshBAN" panose="02000000000000000000" pitchFamily="2" charset="0"/>
              </a:rPr>
              <a:t>হারানো বাংলাকে আবার তো ফিরে পাব</a:t>
            </a:r>
          </a:p>
          <a:p>
            <a:pPr algn="ctr"/>
            <a:r>
              <a:rPr lang="bn-BD" sz="3600" b="1" dirty="0" smtClean="0">
                <a:latin typeface="NikoshBAN" panose="02000000000000000000" pitchFamily="2" charset="0"/>
                <a:cs typeface="NikoshBAN" panose="02000000000000000000" pitchFamily="2" charset="0"/>
              </a:rPr>
              <a:t>শিল্পে কাব্যে কোথায় আছে</a:t>
            </a:r>
          </a:p>
          <a:p>
            <a:pPr algn="ctr"/>
            <a:r>
              <a:rPr lang="bn-BD" sz="3600" b="1" dirty="0" smtClean="0">
                <a:latin typeface="NikoshBAN" panose="02000000000000000000" pitchFamily="2" charset="0"/>
                <a:cs typeface="NikoshBAN" panose="02000000000000000000" pitchFamily="2" charset="0"/>
              </a:rPr>
              <a:t>হায়রে এমন সোনার খনি ।।  </a:t>
            </a:r>
            <a:endParaRPr lang="en-US" sz="3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06" y="248194"/>
            <a:ext cx="3531326" cy="301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030" y="288606"/>
            <a:ext cx="3677874" cy="2977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970" y="287382"/>
            <a:ext cx="3814355" cy="2965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186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fade">
                                      <p:cBhvr>
                                        <p:cTn id="56" dur="1000"/>
                                        <p:tgtEl>
                                          <p:spTgt spid="2">
                                            <p:txEl>
                                              <p:pRg st="4" end="4"/>
                                            </p:txEl>
                                          </p:spTgt>
                                        </p:tgtEl>
                                      </p:cBhvr>
                                    </p:animEffect>
                                    <p:anim calcmode="lin" valueType="num">
                                      <p:cBhvr>
                                        <p:cTn id="5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4376" y="4036423"/>
            <a:ext cx="7419703" cy="2308324"/>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বিশ্বকবির ‘সোনার বাংলা’</a:t>
            </a:r>
          </a:p>
          <a:p>
            <a:pPr algn="ctr"/>
            <a:r>
              <a:rPr lang="bn-BD" sz="3600" b="1" dirty="0" smtClean="0">
                <a:latin typeface="NikoshBAN" panose="02000000000000000000" pitchFamily="2" charset="0"/>
                <a:cs typeface="NikoshBAN" panose="02000000000000000000" pitchFamily="2" charset="0"/>
              </a:rPr>
              <a:t>নজরুলের ‘বাংলাদেশ’</a:t>
            </a:r>
          </a:p>
          <a:p>
            <a:pPr algn="ctr"/>
            <a:r>
              <a:rPr lang="bn-BD" sz="3600" b="1" dirty="0" smtClean="0">
                <a:latin typeface="NikoshBAN" panose="02000000000000000000" pitchFamily="2" charset="0"/>
                <a:cs typeface="NikoshBAN" panose="02000000000000000000" pitchFamily="2" charset="0"/>
              </a:rPr>
              <a:t>জীবনানন্দের ‘রুপসী বাংলা’</a:t>
            </a:r>
          </a:p>
          <a:p>
            <a:pPr algn="ctr"/>
            <a:r>
              <a:rPr lang="bn-BD" sz="3600" b="1" dirty="0" smtClean="0">
                <a:latin typeface="NikoshBAN" panose="02000000000000000000" pitchFamily="2" charset="0"/>
                <a:cs typeface="NikoshBAN" panose="02000000000000000000" pitchFamily="2" charset="0"/>
              </a:rPr>
              <a:t>রুপের যে তার নেই </a:t>
            </a:r>
            <a:r>
              <a:rPr lang="bn-BD" sz="3600" b="1" smtClean="0">
                <a:latin typeface="NikoshBAN" panose="02000000000000000000" pitchFamily="2" charset="0"/>
                <a:cs typeface="NikoshBAN" panose="02000000000000000000" pitchFamily="2" charset="0"/>
              </a:rPr>
              <a:t>কো শেষ,বাংলাদেশ। </a:t>
            </a:r>
            <a:endParaRPr lang="en-US" sz="3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10" y="457200"/>
            <a:ext cx="3135084" cy="2952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137" y="544423"/>
            <a:ext cx="3138759" cy="2930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1487" y="522514"/>
            <a:ext cx="2795450" cy="2886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0268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Effect transition="in" filter="fade">
                                      <p:cBhvr>
                                        <p:cTn id="49" dur="1000"/>
                                        <p:tgtEl>
                                          <p:spTgt spid="2">
                                            <p:txEl>
                                              <p:pRg st="3" end="3"/>
                                            </p:txEl>
                                          </p:spTgt>
                                        </p:tgtEl>
                                      </p:cBhvr>
                                    </p:animEffect>
                                    <p:anim calcmode="lin" valueType="num">
                                      <p:cBhvr>
                                        <p:cTn id="5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351314" y="3526970"/>
            <a:ext cx="7419703" cy="2862322"/>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জয় বাংলা’বলতে মনরে আমার </a:t>
            </a:r>
          </a:p>
          <a:p>
            <a:pPr algn="ctr"/>
            <a:r>
              <a:rPr lang="bn-BD" sz="3600" b="1" dirty="0" smtClean="0">
                <a:latin typeface="NikoshBAN" panose="02000000000000000000" pitchFamily="2" charset="0"/>
                <a:cs typeface="NikoshBAN" panose="02000000000000000000" pitchFamily="2" charset="0"/>
              </a:rPr>
              <a:t>এখনো কেনো ভাব,আমার</a:t>
            </a:r>
          </a:p>
          <a:p>
            <a:pPr algn="ctr"/>
            <a:r>
              <a:rPr lang="bn-BD" sz="3600" b="1" dirty="0" smtClean="0">
                <a:latin typeface="NikoshBAN" panose="02000000000000000000" pitchFamily="2" charset="0"/>
                <a:cs typeface="NikoshBAN" panose="02000000000000000000" pitchFamily="2" charset="0"/>
              </a:rPr>
              <a:t>হারনো বাংলাকে আবার তো ফিরে পাব</a:t>
            </a:r>
          </a:p>
          <a:p>
            <a:pPr algn="ctr"/>
            <a:r>
              <a:rPr lang="bn-BD" sz="3600" b="1" dirty="0" smtClean="0">
                <a:latin typeface="NikoshBAN" panose="02000000000000000000" pitchFamily="2" charset="0"/>
                <a:cs typeface="NikoshBAN" panose="02000000000000000000" pitchFamily="2" charset="0"/>
              </a:rPr>
              <a:t>অন্ধকারে পুব আকাশে</a:t>
            </a:r>
          </a:p>
          <a:p>
            <a:pPr algn="ctr"/>
            <a:r>
              <a:rPr lang="bn-BD" sz="3600" b="1" dirty="0" smtClean="0">
                <a:latin typeface="NikoshBAN" panose="02000000000000000000" pitchFamily="2" charset="0"/>
                <a:cs typeface="NikoshBAN" panose="02000000000000000000" pitchFamily="2" charset="0"/>
              </a:rPr>
              <a:t>উঠবে আবার দিনমনি ।।</a:t>
            </a:r>
            <a:endParaRPr lang="en-US" sz="36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80" y="326570"/>
            <a:ext cx="9000308" cy="32164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983" y="470263"/>
            <a:ext cx="1724298" cy="1368334"/>
          </a:xfrm>
          <a:prstGeom prst="ellipse">
            <a:avLst/>
          </a:prstGeom>
          <a:ln>
            <a:noFill/>
          </a:ln>
          <a:effectLst>
            <a:softEdge rad="112500"/>
          </a:effectLst>
        </p:spPr>
      </p:pic>
    </p:spTree>
    <p:extLst>
      <p:ext uri="{BB962C8B-B14F-4D97-AF65-F5344CB8AC3E}">
        <p14:creationId xmlns:p14="http://schemas.microsoft.com/office/powerpoint/2010/main" val="1242632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8547" y="390734"/>
            <a:ext cx="376709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5400" b="1" dirty="0" smtClean="0">
                <a:latin typeface="NikoshBAN" panose="02000000000000000000" pitchFamily="2" charset="0"/>
                <a:cs typeface="NikoshBAN" panose="02000000000000000000" pitchFamily="2" charset="0"/>
              </a:rPr>
              <a:t>দলগত কাজ  </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1380308" y="4741817"/>
            <a:ext cx="9039497"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বাঙ্গালি জাতির আশা-ভরসার একক আশ্রয়স্থল বলতে কি বুঝানো হয়েছে ? তা  দলে আলোচনা কর।    </a:t>
            </a:r>
            <a:endParaRPr lang="en-US" sz="40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7297"/>
          <a:stretch/>
        </p:blipFill>
        <p:spPr>
          <a:xfrm>
            <a:off x="3565289" y="1371164"/>
            <a:ext cx="4669536" cy="3200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9909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2664"/>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chemeClr val="tx1"/>
              </a:solidFill>
            </a:endParaRPr>
          </a:p>
        </p:txBody>
      </p:sp>
      <p:sp>
        <p:nvSpPr>
          <p:cNvPr id="8" name="TextBox 7"/>
          <p:cNvSpPr txBox="1"/>
          <p:nvPr/>
        </p:nvSpPr>
        <p:spPr>
          <a:xfrm>
            <a:off x="1045028" y="3278778"/>
            <a:ext cx="10515600" cy="286232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3600" b="1" dirty="0" smtClean="0">
                <a:latin typeface="NikoshBAN" panose="02000000000000000000" pitchFamily="2" charset="0"/>
                <a:cs typeface="NikoshBAN" panose="02000000000000000000" pitchFamily="2" charset="0"/>
              </a:rPr>
              <a:t>১৯৭১ সালের ২৫শে মার্চের কালরাতে বাঙ্গালি জনগনের উপর পাকিস্তানি সেনাবাহিনী হত্যাযজ্ঞের সূচনা করে। ২৬শে মার্চের প্রথম প্রহরেই বঙ্গবন্ধু শেখ মুজিবর রহমান স্বাধিনতার ঘোষনা দেন। ৭ই মার্চের ঐতিহাসিক ভাষণে তিনি বলেছিলেন ‘এবারের সংগ্রাম,স্বাধীনতার সংগ্রাম’।আমাদের জীবনের সকল স্তরে বঙ্গবন্ধু শেখ মুজিবর রহমান মিশে রয়েছেন জাতির পিতা হয় ।   </a:t>
            </a:r>
            <a:endParaRPr lang="en-US" sz="3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784" y="600891"/>
            <a:ext cx="4950822" cy="2390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6689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extBox 3"/>
          <p:cNvSpPr txBox="1"/>
          <p:nvPr/>
        </p:nvSpPr>
        <p:spPr>
          <a:xfrm>
            <a:off x="4357848" y="835934"/>
            <a:ext cx="2922061" cy="1107996"/>
          </a:xfrm>
          <a:prstGeom prst="rect">
            <a:avLst/>
          </a:prstGeom>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6600" b="1" dirty="0" smtClean="0">
                <a:latin typeface="NikoshBAN" panose="02000000000000000000" pitchFamily="2" charset="0"/>
                <a:cs typeface="NikoshBAN" panose="02000000000000000000" pitchFamily="2" charset="0"/>
              </a:rPr>
              <a:t>মূল্যায়ন</a:t>
            </a:r>
            <a:r>
              <a:rPr lang="bn-BD"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
        <p:nvSpPr>
          <p:cNvPr id="3" name="Frame 2"/>
          <p:cNvSpPr/>
          <p:nvPr/>
        </p:nvSpPr>
        <p:spPr>
          <a:xfrm>
            <a:off x="0" y="0"/>
            <a:ext cx="12192000" cy="6858000"/>
          </a:xfrm>
          <a:prstGeom prst="frame">
            <a:avLst>
              <a:gd name="adj1" fmla="val 2664"/>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chemeClr val="tx1"/>
              </a:solidFill>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296107557"/>
              </p:ext>
            </p:extLst>
          </p:nvPr>
        </p:nvGraphicFramePr>
        <p:xfrm>
          <a:off x="3827417" y="2716361"/>
          <a:ext cx="4140925" cy="2195273"/>
        </p:xfrm>
        <a:graphic>
          <a:graphicData uri="http://schemas.openxmlformats.org/presentationml/2006/ole">
            <mc:AlternateContent xmlns:mc="http://schemas.openxmlformats.org/markup-compatibility/2006">
              <mc:Choice xmlns:v="urn:schemas-microsoft-com:vml" Requires="v">
                <p:oleObj spid="_x0000_s2061" name="Packager Shell Object" showAsIcon="1" r:id="rId3" imgW="643680" imgH="488520" progId="Package">
                  <p:embed/>
                </p:oleObj>
              </mc:Choice>
              <mc:Fallback>
                <p:oleObj name="Packager Shell Object" showAsIcon="1" r:id="rId3" imgW="643680" imgH="488520" progId="Package">
                  <p:embed/>
                  <p:pic>
                    <p:nvPicPr>
                      <p:cNvPr id="0" name=""/>
                      <p:cNvPicPr/>
                      <p:nvPr/>
                    </p:nvPicPr>
                    <p:blipFill>
                      <a:blip r:embed="rId4"/>
                      <a:stretch>
                        <a:fillRect/>
                      </a:stretch>
                    </p:blipFill>
                    <p:spPr>
                      <a:xfrm>
                        <a:off x="3827417" y="2716361"/>
                        <a:ext cx="4140925" cy="2195273"/>
                      </a:xfrm>
                      <a:prstGeom prst="rect">
                        <a:avLst/>
                      </a:prstGeom>
                    </p:spPr>
                  </p:pic>
                </p:oleObj>
              </mc:Fallback>
            </mc:AlternateContent>
          </a:graphicData>
        </a:graphic>
      </p:graphicFrame>
    </p:spTree>
    <p:extLst>
      <p:ext uri="{BB962C8B-B14F-4D97-AF65-F5344CB8AC3E}">
        <p14:creationId xmlns:p14="http://schemas.microsoft.com/office/powerpoint/2010/main" val="12874467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219303" y="415708"/>
            <a:ext cx="3069771"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5400" b="1" dirty="0" smtClean="0">
                <a:latin typeface="NikoshBAN" panose="02000000000000000000" pitchFamily="2" charset="0"/>
                <a:cs typeface="NikoshBAN" panose="02000000000000000000" pitchFamily="2" charset="0"/>
              </a:rPr>
              <a:t>বাড়ীর কাজ  </a:t>
            </a:r>
            <a:endParaRPr lang="en-US" sz="5400" b="1" dirty="0">
              <a:latin typeface="NikoshBAN" panose="02000000000000000000" pitchFamily="2" charset="0"/>
              <a:cs typeface="NikoshBAN" panose="02000000000000000000" pitchFamily="2" charset="0"/>
            </a:endParaRPr>
          </a:p>
        </p:txBody>
      </p:sp>
      <p:sp>
        <p:nvSpPr>
          <p:cNvPr id="2" name="TextBox 1"/>
          <p:cNvSpPr txBox="1"/>
          <p:nvPr/>
        </p:nvSpPr>
        <p:spPr>
          <a:xfrm>
            <a:off x="1449976" y="4689566"/>
            <a:ext cx="9509760" cy="144655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400" b="1" dirty="0" smtClean="0">
                <a:latin typeface="NikoshBAN" panose="02000000000000000000" pitchFamily="2" charset="0"/>
                <a:cs typeface="NikoshBAN" panose="02000000000000000000" pitchFamily="2" charset="0"/>
              </a:rPr>
              <a:t>‘বঙ্গবন্ধু ও বাংলাদেশ এক সূতোয় গাঁথা’ এর আলোকে দশ লাইনের অণুচ্ছেদ লিখে আনবে।     </a:t>
            </a:r>
            <a:endParaRPr lang="en-US" sz="44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9243"/>
          <a:stretch/>
        </p:blipFill>
        <p:spPr>
          <a:xfrm>
            <a:off x="2846978" y="1470509"/>
            <a:ext cx="6362336" cy="3153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1576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2000" b="-82000"/>
          </a:stretch>
        </a:blipFill>
        <a:effectLst/>
      </p:bgPr>
    </p:bg>
    <p:spTree>
      <p:nvGrpSpPr>
        <p:cNvPr id="1" name=""/>
        <p:cNvGrpSpPr/>
        <p:nvPr/>
      </p:nvGrpSpPr>
      <p:grpSpPr>
        <a:xfrm>
          <a:off x="0" y="0"/>
          <a:ext cx="0" cy="0"/>
          <a:chOff x="0" y="0"/>
          <a:chExt cx="0" cy="0"/>
        </a:xfrm>
      </p:grpSpPr>
      <p:sp>
        <p:nvSpPr>
          <p:cNvPr id="2" name="TextBox 1"/>
          <p:cNvSpPr txBox="1"/>
          <p:nvPr/>
        </p:nvSpPr>
        <p:spPr>
          <a:xfrm>
            <a:off x="5081451" y="2549296"/>
            <a:ext cx="6362405" cy="1446550"/>
          </a:xfrm>
          <a:prstGeom prst="rect">
            <a:avLst/>
          </a:prstGeom>
          <a:noFill/>
        </p:spPr>
        <p:txBody>
          <a:bodyPr wrap="square" rtlCol="0">
            <a:spAutoFit/>
          </a:bodyPr>
          <a:lstStyle/>
          <a:p>
            <a:pPr algn="ctr"/>
            <a:r>
              <a:rPr lang="bn-BD" sz="8800" b="1" dirty="0" smtClean="0">
                <a:latin typeface="NikoshBAN" panose="02000000000000000000" pitchFamily="2" charset="0"/>
                <a:cs typeface="NikoshBAN" panose="02000000000000000000" pitchFamily="2" charset="0"/>
              </a:rPr>
              <a:t>সবাইকে ধন্যবাদ।  </a:t>
            </a:r>
            <a:endParaRPr lang="en-US" sz="8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021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324" t="5394" r="7115" b="7054"/>
          <a:stretch/>
        </p:blipFill>
        <p:spPr>
          <a:xfrm>
            <a:off x="1476104" y="836022"/>
            <a:ext cx="2534193" cy="2899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6453052" y="4271554"/>
            <a:ext cx="4637314" cy="1938992"/>
          </a:xfrm>
          <a:prstGeom prst="rect">
            <a:avLst/>
          </a:prstGeom>
          <a:noFill/>
          <a:ln w="53975" cap="sq" cmpd="dbl">
            <a:solidFill>
              <a:schemeClr val="accent6"/>
            </a:solidFill>
            <a:prstDash val="sysDash"/>
            <a:round/>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শ্রেণি</a:t>
            </a:r>
            <a:r>
              <a:rPr lang="en-US" sz="3600" b="1" dirty="0" smtClean="0">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সপ্তম   </a:t>
            </a:r>
            <a:r>
              <a:rPr lang="en-US" sz="3600" b="1" dirty="0" smtClean="0">
                <a:latin typeface="NikoshBAN" panose="02000000000000000000" pitchFamily="2" charset="0"/>
                <a:cs typeface="NikoshBAN" panose="02000000000000000000" pitchFamily="2" charset="0"/>
              </a:rPr>
              <a:t>  </a:t>
            </a:r>
          </a:p>
          <a:p>
            <a:pPr algn="ctr"/>
            <a:r>
              <a:rPr lang="bn-BD" sz="2800" b="1" dirty="0" smtClean="0">
                <a:latin typeface="NikoshBAN" panose="02000000000000000000" pitchFamily="2" charset="0"/>
                <a:cs typeface="NikoshBAN" panose="02000000000000000000" pitchFamily="2" charset="0"/>
              </a:rPr>
              <a:t>বিষয়</a:t>
            </a:r>
            <a:r>
              <a:rPr lang="en-US" sz="2800" b="1" dirty="0" smtClean="0">
                <a:latin typeface="NikoshBAN" panose="02000000000000000000" pitchFamily="2" charset="0"/>
                <a:cs typeface="NikoshBAN" panose="02000000000000000000" pitchFamily="2" charset="0"/>
              </a:rPr>
              <a:t>:</a:t>
            </a:r>
            <a:r>
              <a:rPr lang="bn-BD" sz="2800" b="1" dirty="0" smtClean="0">
                <a:latin typeface="NikoshBAN" panose="02000000000000000000" pitchFamily="2" charset="0"/>
                <a:cs typeface="NikoshBAN" panose="02000000000000000000" pitchFamily="2" charset="0"/>
              </a:rPr>
              <a:t>বাংলা (কবিতা)  </a:t>
            </a:r>
            <a:endParaRPr lang="en-US" sz="2800" b="1" dirty="0">
              <a:latin typeface="NikoshBAN" panose="02000000000000000000" pitchFamily="2" charset="0"/>
              <a:cs typeface="NikoshBAN" panose="02000000000000000000" pitchFamily="2" charset="0"/>
            </a:endParaRPr>
          </a:p>
          <a:p>
            <a:pPr algn="ctr"/>
            <a:r>
              <a:rPr lang="bn-BD" sz="2800" b="1" dirty="0" smtClean="0">
                <a:latin typeface="NikoshBAN" panose="02000000000000000000" pitchFamily="2" charset="0"/>
                <a:cs typeface="NikoshBAN" panose="02000000000000000000" pitchFamily="2" charset="0"/>
              </a:rPr>
              <a:t>সময়-৫০মিনিট </a:t>
            </a:r>
            <a:endParaRPr lang="en-US" sz="2800" b="1" dirty="0" smtClean="0">
              <a:latin typeface="NikoshBAN" panose="02000000000000000000" pitchFamily="2" charset="0"/>
              <a:cs typeface="NikoshBAN" panose="02000000000000000000" pitchFamily="2" charset="0"/>
            </a:endParaRPr>
          </a:p>
          <a:p>
            <a:pPr algn="ctr"/>
            <a:r>
              <a:rPr lang="bn-BD" sz="2800" b="1" dirty="0" smtClean="0">
                <a:latin typeface="NikoshBAN" panose="02000000000000000000" pitchFamily="2" charset="0"/>
                <a:cs typeface="NikoshBAN" panose="02000000000000000000" pitchFamily="2" charset="0"/>
              </a:rPr>
              <a:t>তারিখ-</a:t>
            </a:r>
            <a:r>
              <a:rPr lang="en-US" sz="2800" b="1" smtClean="0">
                <a:latin typeface="NikoshBAN" panose="02000000000000000000" pitchFamily="2" charset="0"/>
                <a:cs typeface="NikoshBAN" panose="02000000000000000000" pitchFamily="2" charset="0"/>
              </a:rPr>
              <a:t>17</a:t>
            </a:r>
            <a:r>
              <a:rPr lang="bn-BD" sz="2800" b="1" smtClean="0">
                <a:latin typeface="NikoshBAN" panose="02000000000000000000" pitchFamily="2" charset="0"/>
                <a:cs typeface="NikoshBAN" panose="02000000000000000000" pitchFamily="2" charset="0"/>
              </a:rPr>
              <a:t>/</a:t>
            </a:r>
            <a:r>
              <a:rPr lang="en-US" sz="2800" b="1" dirty="0" smtClean="0">
                <a:latin typeface="NikoshBAN" panose="02000000000000000000" pitchFamily="2" charset="0"/>
                <a:cs typeface="NikoshBAN" panose="02000000000000000000" pitchFamily="2" charset="0"/>
              </a:rPr>
              <a:t>04</a:t>
            </a:r>
            <a:r>
              <a:rPr lang="bn-BD" sz="2800" b="1" dirty="0" smtClean="0">
                <a:latin typeface="NikoshBAN" panose="02000000000000000000" pitchFamily="2" charset="0"/>
                <a:cs typeface="NikoshBAN" panose="02000000000000000000" pitchFamily="2" charset="0"/>
              </a:rPr>
              <a:t>/২০</a:t>
            </a:r>
            <a:r>
              <a:rPr lang="en-US" sz="2800" b="1" dirty="0" smtClean="0">
                <a:latin typeface="NikoshBAN" panose="02000000000000000000" pitchFamily="2" charset="0"/>
                <a:cs typeface="NikoshBAN" panose="02000000000000000000" pitchFamily="2" charset="0"/>
              </a:rPr>
              <a:t>20</a:t>
            </a:r>
            <a:r>
              <a:rPr lang="bn-BD" sz="2800" b="1" dirty="0" smtClean="0">
                <a:latin typeface="NikoshBAN" panose="02000000000000000000" pitchFamily="2" charset="0"/>
                <a:cs typeface="NikoshBAN" panose="02000000000000000000" pitchFamily="2" charset="0"/>
              </a:rPr>
              <a:t>খ্রি</a:t>
            </a:r>
            <a:r>
              <a:rPr lang="en-US" sz="2800" b="1" dirty="0" smtClean="0">
                <a:latin typeface="NikoshBAN" panose="02000000000000000000" pitchFamily="2" charset="0"/>
                <a:cs typeface="NikoshBAN" panose="02000000000000000000" pitchFamily="2" charset="0"/>
              </a:rPr>
              <a:t>.</a:t>
            </a:r>
            <a:r>
              <a:rPr lang="bn-BD" sz="2800" b="1"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757646" y="4232365"/>
            <a:ext cx="4637314" cy="2031325"/>
          </a:xfrm>
          <a:prstGeom prst="rect">
            <a:avLst/>
          </a:prstGeom>
          <a:noFill/>
          <a:ln w="60325" cap="rnd" cmpd="dbl">
            <a:prstDash val="sysDash"/>
            <a:beve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বিশ্ব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নাথ</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দাস</a:t>
            </a:r>
            <a:r>
              <a:rPr lang="en-US" sz="3600" b="1" dirty="0" smtClean="0">
                <a:latin typeface="NikoshBAN" panose="02000000000000000000" pitchFamily="2" charset="0"/>
                <a:cs typeface="NikoshBAN" panose="02000000000000000000" pitchFamily="2" charset="0"/>
              </a:rPr>
              <a:t> </a:t>
            </a:r>
          </a:p>
          <a:p>
            <a:pPr algn="ctr"/>
            <a:r>
              <a:rPr lang="en-US" sz="2400" b="1" dirty="0" err="1" smtClean="0">
                <a:latin typeface="NikoshBAN" panose="02000000000000000000" pitchFamily="2" charset="0"/>
                <a:cs typeface="NikoshBAN" panose="02000000000000000000" pitchFamily="2" charset="0"/>
              </a:rPr>
              <a:t>সহকারী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শিক্ষক</a:t>
            </a:r>
            <a:r>
              <a:rPr lang="en-US" sz="2400" b="1" dirty="0" smtClean="0">
                <a:latin typeface="NikoshBAN" panose="02000000000000000000" pitchFamily="2" charset="0"/>
                <a:cs typeface="NikoshBAN" panose="02000000000000000000" pitchFamily="2" charset="0"/>
              </a:rPr>
              <a:t>(</a:t>
            </a:r>
            <a:r>
              <a:rPr lang="en-US" sz="2400" b="1" dirty="0" err="1" smtClean="0">
                <a:latin typeface="NikoshBAN" panose="02000000000000000000" pitchFamily="2" charset="0"/>
                <a:cs typeface="NikoshBAN" panose="02000000000000000000" pitchFamily="2" charset="0"/>
              </a:rPr>
              <a:t>আইসিটি</a:t>
            </a:r>
            <a:r>
              <a:rPr lang="en-US" sz="2400" b="1" dirty="0" smtClean="0">
                <a:latin typeface="NikoshBAN" panose="02000000000000000000" pitchFamily="2" charset="0"/>
                <a:cs typeface="NikoshBAN" panose="02000000000000000000" pitchFamily="2" charset="0"/>
              </a:rPr>
              <a:t> )</a:t>
            </a:r>
            <a:r>
              <a:rPr lang="bn-BD" sz="2400" b="1" dirty="0" smtClean="0">
                <a:latin typeface="NikoshBAN" panose="02000000000000000000" pitchFamily="2" charset="0"/>
                <a:cs typeface="NikoshBAN" panose="02000000000000000000" pitchFamily="2" charset="0"/>
              </a:rPr>
              <a:t> </a:t>
            </a:r>
            <a:endParaRPr lang="en-US" sz="2400" b="1" dirty="0" smtClean="0">
              <a:latin typeface="NikoshBAN" panose="02000000000000000000" pitchFamily="2" charset="0"/>
              <a:cs typeface="NikoshBAN" panose="02000000000000000000" pitchFamily="2" charset="0"/>
            </a:endParaRPr>
          </a:p>
          <a:p>
            <a:pPr algn="ctr"/>
            <a:r>
              <a:rPr lang="en-US" sz="2400" b="1" dirty="0" err="1" smtClean="0">
                <a:latin typeface="NikoshBAN" panose="02000000000000000000" pitchFamily="2" charset="0"/>
                <a:cs typeface="NikoshBAN" panose="02000000000000000000" pitchFamily="2" charset="0"/>
              </a:rPr>
              <a:t>মগড়া</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উচ্চ</a:t>
            </a:r>
            <a:r>
              <a:rPr lang="en-US" sz="2400" b="1" dirty="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বালিকা</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বিদ্যালয়</a:t>
            </a:r>
            <a:endParaRPr lang="en-US" sz="2400" b="1" dirty="0" smtClean="0">
              <a:latin typeface="NikoshBAN" panose="02000000000000000000" pitchFamily="2" charset="0"/>
              <a:cs typeface="NikoshBAN" panose="02000000000000000000" pitchFamily="2" charset="0"/>
            </a:endParaRPr>
          </a:p>
          <a:p>
            <a:pPr algn="ctr"/>
            <a:r>
              <a:rPr lang="en-US" sz="2400" b="1" dirty="0" err="1" smtClean="0">
                <a:latin typeface="NikoshBAN" panose="02000000000000000000" pitchFamily="2" charset="0"/>
                <a:cs typeface="NikoshBAN" panose="02000000000000000000" pitchFamily="2" charset="0"/>
              </a:rPr>
              <a:t>টাংগাইল</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সদর,টাংগাইল</a:t>
            </a:r>
            <a:r>
              <a:rPr lang="en-US" sz="2400" b="1" dirty="0" smtClean="0">
                <a:latin typeface="NikoshBAN" panose="02000000000000000000" pitchFamily="2" charset="0"/>
                <a:cs typeface="NikoshBAN" panose="02000000000000000000" pitchFamily="2" charset="0"/>
              </a:rPr>
              <a:t>।</a:t>
            </a:r>
          </a:p>
          <a:p>
            <a:pPr algn="ctr"/>
            <a:r>
              <a:rPr lang="en-US" b="1" dirty="0" smtClean="0">
                <a:latin typeface="NikoshBAN" panose="02000000000000000000" pitchFamily="2" charset="0"/>
                <a:cs typeface="NikoshBAN" panose="02000000000000000000" pitchFamily="2" charset="0"/>
              </a:rPr>
              <a:t>Email-bishwanathdas07@gmail.com</a:t>
            </a:r>
            <a:endParaRPr lang="en-US" b="1" dirty="0">
              <a:latin typeface="NikoshBAN" panose="02000000000000000000" pitchFamily="2" charset="0"/>
              <a:cs typeface="NikoshBAN" panose="02000000000000000000" pitchFamily="2" charset="0"/>
            </a:endParaRPr>
          </a:p>
        </p:txBody>
      </p:sp>
      <p:sp>
        <p:nvSpPr>
          <p:cNvPr id="4" name="TextBox 3"/>
          <p:cNvSpPr txBox="1"/>
          <p:nvPr/>
        </p:nvSpPr>
        <p:spPr>
          <a:xfrm>
            <a:off x="4611188" y="574765"/>
            <a:ext cx="2442755"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6000" b="1" dirty="0" err="1" smtClean="0">
                <a:latin typeface="NikoshBAN" panose="02000000000000000000" pitchFamily="2" charset="0"/>
                <a:cs typeface="NikoshBAN" panose="02000000000000000000" pitchFamily="2" charset="0"/>
              </a:rPr>
              <a:t>পরিচিতি</a:t>
            </a:r>
            <a:r>
              <a:rPr lang="en-US" sz="3200" dirty="0" smtClean="0"/>
              <a:t> </a:t>
            </a:r>
            <a:endParaRPr lang="en-US" sz="3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76" t="5853" r="11088" b="9549"/>
          <a:stretch/>
        </p:blipFill>
        <p:spPr>
          <a:xfrm>
            <a:off x="7393577" y="757646"/>
            <a:ext cx="2782389" cy="2991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1532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378925" y="914400"/>
            <a:ext cx="543415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4400" b="1" dirty="0" smtClean="0">
                <a:latin typeface="NikoshBAN" panose="02000000000000000000" pitchFamily="2" charset="0"/>
                <a:cs typeface="NikoshBAN" panose="02000000000000000000" pitchFamily="2" charset="0"/>
              </a:rPr>
              <a:t>এসো সবাই মিলে ভিডিও দেখি</a:t>
            </a:r>
            <a:r>
              <a:rPr lang="bn-BD"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432438916"/>
              </p:ext>
            </p:extLst>
          </p:nvPr>
        </p:nvGraphicFramePr>
        <p:xfrm>
          <a:off x="4214813" y="3182937"/>
          <a:ext cx="3762375" cy="2264273"/>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3" imgW="3762360" imgH="488520" progId="Package">
                  <p:embed/>
                </p:oleObj>
              </mc:Choice>
              <mc:Fallback>
                <p:oleObj name="Packager Shell Object" showAsIcon="1" r:id="rId3" imgW="3762360" imgH="488520" progId="Package">
                  <p:embed/>
                  <p:pic>
                    <p:nvPicPr>
                      <p:cNvPr id="0" name=""/>
                      <p:cNvPicPr/>
                      <p:nvPr/>
                    </p:nvPicPr>
                    <p:blipFill>
                      <a:blip r:embed="rId4"/>
                      <a:stretch>
                        <a:fillRect/>
                      </a:stretch>
                    </p:blipFill>
                    <p:spPr>
                      <a:xfrm>
                        <a:off x="4214813" y="3182937"/>
                        <a:ext cx="3762375" cy="2264273"/>
                      </a:xfrm>
                      <a:prstGeom prst="rect">
                        <a:avLst/>
                      </a:prstGeom>
                    </p:spPr>
                  </p:pic>
                </p:oleObj>
              </mc:Fallback>
            </mc:AlternateContent>
          </a:graphicData>
        </a:graphic>
      </p:graphicFrame>
    </p:spTree>
    <p:extLst>
      <p:ext uri="{BB962C8B-B14F-4D97-AF65-F5344CB8AC3E}">
        <p14:creationId xmlns:p14="http://schemas.microsoft.com/office/powerpoint/2010/main" val="1972399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375868" y="1585629"/>
            <a:ext cx="5643153" cy="923330"/>
          </a:xfrm>
          <a:prstGeom prst="rect">
            <a:avLst/>
          </a:prstGeom>
          <a:ln>
            <a:noFill/>
          </a:ln>
        </p:spPr>
        <p:style>
          <a:lnRef idx="2">
            <a:schemeClr val="accent6"/>
          </a:lnRef>
          <a:fillRef idx="1003">
            <a:schemeClr val="lt1"/>
          </a:fillRef>
          <a:effectRef idx="0">
            <a:schemeClr val="accent6"/>
          </a:effectRef>
          <a:fontRef idx="minor">
            <a:schemeClr val="dk1"/>
          </a:fontRef>
        </p:style>
        <p:txBody>
          <a:bodyPr wrap="square" rtlCol="0">
            <a:spAutoFit/>
          </a:bodyPr>
          <a:lstStyle/>
          <a:p>
            <a:pPr algn="ctr"/>
            <a:r>
              <a:rPr lang="en-US" sz="5400" b="1" dirty="0" err="1" smtClean="0">
                <a:latin typeface="NikoshBAN" panose="02000000000000000000" pitchFamily="2" charset="0"/>
                <a:cs typeface="NikoshBAN" panose="02000000000000000000" pitchFamily="2" charset="0"/>
              </a:rPr>
              <a:t>আজকের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পাঠের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বিষয়</a:t>
            </a:r>
            <a:r>
              <a:rPr lang="en-US" sz="5400" b="1" dirty="0" smtClean="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
        <p:nvSpPr>
          <p:cNvPr id="2" name="TextBox 1"/>
          <p:cNvSpPr txBox="1"/>
          <p:nvPr/>
        </p:nvSpPr>
        <p:spPr>
          <a:xfrm>
            <a:off x="5212081" y="3104942"/>
            <a:ext cx="6131504" cy="1323439"/>
          </a:xfrm>
          <a:prstGeom prst="rect">
            <a:avLst/>
          </a:prstGeom>
        </p:spPr>
        <p:style>
          <a:lnRef idx="2">
            <a:schemeClr val="dk1"/>
          </a:lnRef>
          <a:fillRef idx="1003">
            <a:schemeClr val="lt1"/>
          </a:fillRef>
          <a:effectRef idx="0">
            <a:schemeClr val="dk1"/>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শোন একটি মুজিবরের থেকে</a:t>
            </a:r>
            <a:r>
              <a:rPr lang="bn-BD" sz="4400" b="1" dirty="0" smtClean="0">
                <a:latin typeface="NikoshBAN" panose="02000000000000000000" pitchFamily="2" charset="0"/>
                <a:cs typeface="NikoshBAN" panose="02000000000000000000" pitchFamily="2" charset="0"/>
              </a:rPr>
              <a:t> </a:t>
            </a:r>
            <a:r>
              <a:rPr lang="bn-BD" sz="4800" b="1" dirty="0" smtClean="0">
                <a:latin typeface="NikoshBAN" panose="02000000000000000000" pitchFamily="2" charset="0"/>
                <a:cs typeface="NikoshBAN" panose="02000000000000000000" pitchFamily="2" charset="0"/>
              </a:rPr>
              <a:t> </a:t>
            </a:r>
            <a:endParaRPr lang="bn-BD" sz="4400" b="1" dirty="0" smtClean="0">
              <a:latin typeface="NikoshBAN" panose="02000000000000000000" pitchFamily="2" charset="0"/>
              <a:cs typeface="NikoshBAN" panose="02000000000000000000" pitchFamily="2" charset="0"/>
            </a:endParaRPr>
          </a:p>
          <a:p>
            <a:pPr algn="ctr"/>
            <a:r>
              <a:rPr lang="bn-BD" sz="2800" b="1" dirty="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      কবি-গৌরীপ্রসন্ন মজুমদার      </a:t>
            </a:r>
            <a:endParaRPr lang="en-US" sz="28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19" y="592893"/>
            <a:ext cx="3477110" cy="54109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61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049486" y="365759"/>
            <a:ext cx="2664822"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6000" b="1" dirty="0" smtClean="0">
                <a:latin typeface="NikoshBAN" panose="02000000000000000000" pitchFamily="2" charset="0"/>
                <a:cs typeface="NikoshBAN" panose="02000000000000000000" pitchFamily="2" charset="0"/>
              </a:rPr>
              <a:t>শিখনফল</a:t>
            </a:r>
            <a:r>
              <a:rPr lang="bn-BD"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2" name="TextBox 1"/>
          <p:cNvSpPr txBox="1"/>
          <p:nvPr/>
        </p:nvSpPr>
        <p:spPr>
          <a:xfrm>
            <a:off x="2370909" y="1647458"/>
            <a:ext cx="6146074" cy="707886"/>
          </a:xfrm>
          <a:prstGeom prst="rect">
            <a:avLst/>
          </a:prstGeom>
          <a:noFill/>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  এই পাঠ শেষে শিক্ষার্থীরা -------- </a:t>
            </a:r>
            <a:endParaRPr lang="en-US" sz="4000" b="1" dirty="0">
              <a:latin typeface="NikoshBAN" panose="02000000000000000000" pitchFamily="2" charset="0"/>
              <a:cs typeface="NikoshBAN" panose="02000000000000000000" pitchFamily="2" charset="0"/>
            </a:endParaRPr>
          </a:p>
        </p:txBody>
      </p:sp>
      <p:sp>
        <p:nvSpPr>
          <p:cNvPr id="13" name="TextBox 12"/>
          <p:cNvSpPr txBox="1"/>
          <p:nvPr/>
        </p:nvSpPr>
        <p:spPr>
          <a:xfrm>
            <a:off x="2926080" y="3866606"/>
            <a:ext cx="8072846" cy="613954"/>
          </a:xfrm>
          <a:prstGeom prst="rect">
            <a:avLst/>
          </a:prstGeom>
          <a:noFill/>
        </p:spPr>
        <p:txBody>
          <a:bodyPr wrap="square" rtlCol="0">
            <a:spAutoFit/>
          </a:bodyPr>
          <a:lstStyle/>
          <a:p>
            <a:endParaRPr lang="en-US" dirty="0"/>
          </a:p>
        </p:txBody>
      </p:sp>
      <p:sp>
        <p:nvSpPr>
          <p:cNvPr id="15" name="TextBox 14"/>
          <p:cNvSpPr txBox="1"/>
          <p:nvPr/>
        </p:nvSpPr>
        <p:spPr>
          <a:xfrm>
            <a:off x="1606732" y="3788229"/>
            <a:ext cx="4898571" cy="613954"/>
          </a:xfrm>
          <a:prstGeom prst="rect">
            <a:avLst/>
          </a:prstGeom>
          <a:noFill/>
        </p:spPr>
        <p:txBody>
          <a:bodyPr wrap="square" rtlCol="0">
            <a:spAutoFit/>
          </a:bodyPr>
          <a:lstStyle/>
          <a:p>
            <a:endParaRPr lang="en-US" dirty="0"/>
          </a:p>
        </p:txBody>
      </p:sp>
      <p:grpSp>
        <p:nvGrpSpPr>
          <p:cNvPr id="6" name="Group 5"/>
          <p:cNvGrpSpPr/>
          <p:nvPr/>
        </p:nvGrpSpPr>
        <p:grpSpPr>
          <a:xfrm>
            <a:off x="1045030" y="2441987"/>
            <a:ext cx="8939605" cy="646331"/>
            <a:chOff x="836024" y="3069003"/>
            <a:chExt cx="8939605" cy="646331"/>
          </a:xfrm>
        </p:grpSpPr>
        <p:sp>
          <p:nvSpPr>
            <p:cNvPr id="16" name="TextBox 15"/>
            <p:cNvSpPr txBox="1"/>
            <p:nvPr/>
          </p:nvSpPr>
          <p:spPr>
            <a:xfrm>
              <a:off x="1585217" y="3069003"/>
              <a:ext cx="8190412" cy="646331"/>
            </a:xfrm>
            <a:prstGeom prst="rect">
              <a:avLst/>
            </a:prstGeom>
            <a:noFill/>
          </p:spPr>
          <p:txBody>
            <a:bodyPr wrap="square" rtlCol="0">
              <a:spAutoFit/>
            </a:bodyPr>
            <a:lstStyle/>
            <a:p>
              <a:r>
                <a:rPr lang="bn-BD" sz="3600" b="1" dirty="0" smtClean="0">
                  <a:latin typeface="NikoshBAN" panose="02000000000000000000" pitchFamily="2" charset="0"/>
                  <a:cs typeface="NikoshBAN" panose="02000000000000000000" pitchFamily="2" charset="0"/>
                </a:rPr>
                <a:t>কবি পরিচিতি বলতে পারবে;  </a:t>
              </a:r>
              <a:endParaRPr lang="en-US" sz="3600" b="1" dirty="0">
                <a:latin typeface="NikoshBAN" panose="02000000000000000000" pitchFamily="2" charset="0"/>
                <a:cs typeface="NikoshBAN" panose="02000000000000000000" pitchFamily="2" charset="0"/>
              </a:endParaRPr>
            </a:p>
          </p:txBody>
        </p:sp>
        <p:sp>
          <p:nvSpPr>
            <p:cNvPr id="3" name="Cube 2"/>
            <p:cNvSpPr/>
            <p:nvPr/>
          </p:nvSpPr>
          <p:spPr>
            <a:xfrm>
              <a:off x="836024" y="3187337"/>
              <a:ext cx="496388" cy="261257"/>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992778" y="3252653"/>
            <a:ext cx="6439987" cy="646331"/>
            <a:chOff x="953589" y="3187338"/>
            <a:chExt cx="6439987" cy="646331"/>
          </a:xfrm>
        </p:grpSpPr>
        <p:sp>
          <p:nvSpPr>
            <p:cNvPr id="17" name="Cube 16"/>
            <p:cNvSpPr/>
            <p:nvPr/>
          </p:nvSpPr>
          <p:spPr>
            <a:xfrm>
              <a:off x="953589" y="3383281"/>
              <a:ext cx="506560" cy="261257"/>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8138" y="3187338"/>
              <a:ext cx="5865438" cy="646331"/>
            </a:xfrm>
            <a:prstGeom prst="rect">
              <a:avLst/>
            </a:prstGeom>
            <a:noFill/>
          </p:spPr>
          <p:txBody>
            <a:bodyPr wrap="square" rtlCol="0">
              <a:spAutoFit/>
            </a:bodyPr>
            <a:lstStyle/>
            <a:p>
              <a:r>
                <a:rPr lang="en-US"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কবিতাটি শুদ্ধ উচ্চারনে পড়তে পারবে; </a:t>
              </a:r>
              <a:endParaRPr lang="en-US" sz="3600" b="1" dirty="0">
                <a:latin typeface="NikoshBAN" panose="02000000000000000000" pitchFamily="2" charset="0"/>
                <a:cs typeface="NikoshBAN" panose="02000000000000000000" pitchFamily="2" charset="0"/>
              </a:endParaRPr>
            </a:p>
          </p:txBody>
        </p:sp>
      </p:grpSp>
      <p:grpSp>
        <p:nvGrpSpPr>
          <p:cNvPr id="20" name="Group 19"/>
          <p:cNvGrpSpPr/>
          <p:nvPr/>
        </p:nvGrpSpPr>
        <p:grpSpPr>
          <a:xfrm>
            <a:off x="1013640" y="4063319"/>
            <a:ext cx="10119785" cy="646331"/>
            <a:chOff x="894423" y="4246200"/>
            <a:chExt cx="9763545" cy="646331"/>
          </a:xfrm>
        </p:grpSpPr>
        <p:sp>
          <p:nvSpPr>
            <p:cNvPr id="21" name="TextBox 20"/>
            <p:cNvSpPr txBox="1"/>
            <p:nvPr/>
          </p:nvSpPr>
          <p:spPr>
            <a:xfrm>
              <a:off x="1508895" y="4246200"/>
              <a:ext cx="9149073" cy="646331"/>
            </a:xfrm>
            <a:prstGeom prst="rect">
              <a:avLst/>
            </a:prstGeom>
            <a:noFill/>
          </p:spPr>
          <p:txBody>
            <a:bodyPr wrap="square" rtlCol="0">
              <a:spAutoFit/>
            </a:bodyPr>
            <a:lstStyle/>
            <a:p>
              <a:r>
                <a:rPr lang="bn-BD" sz="3600" b="1" dirty="0" smtClean="0">
                  <a:latin typeface="NikoshBAN" panose="02000000000000000000" pitchFamily="2" charset="0"/>
                  <a:cs typeface="NikoshBAN" panose="02000000000000000000" pitchFamily="2" charset="0"/>
                </a:rPr>
                <a:t>জাতির জনক ‘বঙ্গবন্ধু শেখ মুজিবরের’ আদর্শ বর্ণনা করতে পারবে।   </a:t>
              </a:r>
              <a:endParaRPr lang="en-US" sz="3600" b="1" dirty="0">
                <a:latin typeface="NikoshBAN" panose="02000000000000000000" pitchFamily="2" charset="0"/>
                <a:cs typeface="NikoshBAN" panose="02000000000000000000" pitchFamily="2" charset="0"/>
              </a:endParaRPr>
            </a:p>
          </p:txBody>
        </p:sp>
        <p:sp>
          <p:nvSpPr>
            <p:cNvPr id="22" name="Cube 21"/>
            <p:cNvSpPr/>
            <p:nvPr/>
          </p:nvSpPr>
          <p:spPr>
            <a:xfrm>
              <a:off x="894423" y="4389123"/>
              <a:ext cx="496388" cy="261257"/>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0665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15832917"/>
              </p:ext>
            </p:extLst>
          </p:nvPr>
        </p:nvGraphicFramePr>
        <p:xfrm>
          <a:off x="1117599" y="1240971"/>
          <a:ext cx="10103395"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58491" y="470262"/>
            <a:ext cx="3683726" cy="83099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কবি-পরিচিতি </a:t>
            </a:r>
            <a:endParaRPr lang="en-US" sz="4800" b="1" dirty="0">
              <a:latin typeface="NikoshBAN" panose="02000000000000000000" pitchFamily="2" charset="0"/>
              <a:cs typeface="NikoshBAN" panose="02000000000000000000" pitchFamily="2" charset="0"/>
            </a:endParaRPr>
          </a:p>
        </p:txBody>
      </p:sp>
      <p:sp>
        <p:nvSpPr>
          <p:cNvPr id="2" name="TextBox 1"/>
          <p:cNvSpPr txBox="1"/>
          <p:nvPr/>
        </p:nvSpPr>
        <p:spPr>
          <a:xfrm>
            <a:off x="4637315" y="5786845"/>
            <a:ext cx="2795452"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8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গৌরীপ্রসন্ন মজুমদার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10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E348F02A-31A0-4CB9-A179-28467F22D64C}"/>
                                            </p:graphicEl>
                                          </p:spTgt>
                                        </p:tgtEl>
                                        <p:attrNameLst>
                                          <p:attrName>style.visibility</p:attrName>
                                        </p:attrNameLst>
                                      </p:cBhvr>
                                      <p:to>
                                        <p:strVal val="visible"/>
                                      </p:to>
                                    </p:set>
                                    <p:animEffect transition="in" filter="fade">
                                      <p:cBhvr>
                                        <p:cTn id="14" dur="1000"/>
                                        <p:tgtEl>
                                          <p:spTgt spid="4">
                                            <p:graphicEl>
                                              <a:dgm id="{E348F02A-31A0-4CB9-A179-28467F22D64C}"/>
                                            </p:graphicEl>
                                          </p:spTgt>
                                        </p:tgtEl>
                                      </p:cBhvr>
                                    </p:animEffect>
                                    <p:anim calcmode="lin" valueType="num">
                                      <p:cBhvr>
                                        <p:cTn id="15" dur="1000" fill="hold"/>
                                        <p:tgtEl>
                                          <p:spTgt spid="4">
                                            <p:graphicEl>
                                              <a:dgm id="{E348F02A-31A0-4CB9-A179-28467F22D64C}"/>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E348F02A-31A0-4CB9-A179-28467F22D64C}"/>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643FC64B-E729-4AEF-B087-91B48FE8CB60}"/>
                                            </p:graphicEl>
                                          </p:spTgt>
                                        </p:tgtEl>
                                        <p:attrNameLst>
                                          <p:attrName>style.visibility</p:attrName>
                                        </p:attrNameLst>
                                      </p:cBhvr>
                                      <p:to>
                                        <p:strVal val="visible"/>
                                      </p:to>
                                    </p:set>
                                    <p:animEffect transition="in" filter="fade">
                                      <p:cBhvr>
                                        <p:cTn id="28" dur="1000"/>
                                        <p:tgtEl>
                                          <p:spTgt spid="4">
                                            <p:graphicEl>
                                              <a:dgm id="{643FC64B-E729-4AEF-B087-91B48FE8CB60}"/>
                                            </p:graphicEl>
                                          </p:spTgt>
                                        </p:tgtEl>
                                      </p:cBhvr>
                                    </p:animEffect>
                                    <p:anim calcmode="lin" valueType="num">
                                      <p:cBhvr>
                                        <p:cTn id="29" dur="1000" fill="hold"/>
                                        <p:tgtEl>
                                          <p:spTgt spid="4">
                                            <p:graphicEl>
                                              <a:dgm id="{643FC64B-E729-4AEF-B087-91B48FE8CB60}"/>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643FC64B-E729-4AEF-B087-91B48FE8CB60}"/>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graphicEl>
                                              <a:dgm id="{D6F1E8A3-7D5A-4754-B7A3-89FB4100284E}"/>
                                            </p:graphicEl>
                                          </p:spTgt>
                                        </p:tgtEl>
                                        <p:attrNameLst>
                                          <p:attrName>style.visibility</p:attrName>
                                        </p:attrNameLst>
                                      </p:cBhvr>
                                      <p:to>
                                        <p:strVal val="visible"/>
                                      </p:to>
                                    </p:set>
                                    <p:animEffect transition="in" filter="fade">
                                      <p:cBhvr>
                                        <p:cTn id="33" dur="1000"/>
                                        <p:tgtEl>
                                          <p:spTgt spid="4">
                                            <p:graphicEl>
                                              <a:dgm id="{D6F1E8A3-7D5A-4754-B7A3-89FB4100284E}"/>
                                            </p:graphicEl>
                                          </p:spTgt>
                                        </p:tgtEl>
                                      </p:cBhvr>
                                    </p:animEffect>
                                    <p:anim calcmode="lin" valueType="num">
                                      <p:cBhvr>
                                        <p:cTn id="34" dur="1000" fill="hold"/>
                                        <p:tgtEl>
                                          <p:spTgt spid="4">
                                            <p:graphicEl>
                                              <a:dgm id="{D6F1E8A3-7D5A-4754-B7A3-89FB4100284E}"/>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D6F1E8A3-7D5A-4754-B7A3-89FB4100284E}"/>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graphicEl>
                                              <a:dgm id="{4E966CAB-5E8E-4BE3-9065-808D9B207BA9}"/>
                                            </p:graphicEl>
                                          </p:spTgt>
                                        </p:tgtEl>
                                        <p:attrNameLst>
                                          <p:attrName>style.visibility</p:attrName>
                                        </p:attrNameLst>
                                      </p:cBhvr>
                                      <p:to>
                                        <p:strVal val="visible"/>
                                      </p:to>
                                    </p:set>
                                    <p:animEffect transition="in" filter="fade">
                                      <p:cBhvr>
                                        <p:cTn id="40" dur="1000"/>
                                        <p:tgtEl>
                                          <p:spTgt spid="4">
                                            <p:graphicEl>
                                              <a:dgm id="{4E966CAB-5E8E-4BE3-9065-808D9B207BA9}"/>
                                            </p:graphicEl>
                                          </p:spTgt>
                                        </p:tgtEl>
                                      </p:cBhvr>
                                    </p:animEffect>
                                    <p:anim calcmode="lin" valueType="num">
                                      <p:cBhvr>
                                        <p:cTn id="41" dur="1000" fill="hold"/>
                                        <p:tgtEl>
                                          <p:spTgt spid="4">
                                            <p:graphicEl>
                                              <a:dgm id="{4E966CAB-5E8E-4BE3-9065-808D9B207BA9}"/>
                                            </p:graphicEl>
                                          </p:spTgt>
                                        </p:tgtEl>
                                        <p:attrNameLst>
                                          <p:attrName>ppt_x</p:attrName>
                                        </p:attrNameLst>
                                      </p:cBhvr>
                                      <p:tavLst>
                                        <p:tav tm="0">
                                          <p:val>
                                            <p:strVal val="#ppt_x"/>
                                          </p:val>
                                        </p:tav>
                                        <p:tav tm="100000">
                                          <p:val>
                                            <p:strVal val="#ppt_x"/>
                                          </p:val>
                                        </p:tav>
                                      </p:tavLst>
                                    </p:anim>
                                    <p:anim calcmode="lin" valueType="num">
                                      <p:cBhvr>
                                        <p:cTn id="42" dur="1000" fill="hold"/>
                                        <p:tgtEl>
                                          <p:spTgt spid="4">
                                            <p:graphicEl>
                                              <a:dgm id="{4E966CAB-5E8E-4BE3-9065-808D9B207BA9}"/>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graphicEl>
                                              <a:dgm id="{6076707B-5DBB-4F8D-83C8-F09568300204}"/>
                                            </p:graphicEl>
                                          </p:spTgt>
                                        </p:tgtEl>
                                        <p:attrNameLst>
                                          <p:attrName>style.visibility</p:attrName>
                                        </p:attrNameLst>
                                      </p:cBhvr>
                                      <p:to>
                                        <p:strVal val="visible"/>
                                      </p:to>
                                    </p:set>
                                    <p:animEffect transition="in" filter="fade">
                                      <p:cBhvr>
                                        <p:cTn id="45" dur="1000"/>
                                        <p:tgtEl>
                                          <p:spTgt spid="4">
                                            <p:graphicEl>
                                              <a:dgm id="{6076707B-5DBB-4F8D-83C8-F09568300204}"/>
                                            </p:graphicEl>
                                          </p:spTgt>
                                        </p:tgtEl>
                                      </p:cBhvr>
                                    </p:animEffect>
                                    <p:anim calcmode="lin" valueType="num">
                                      <p:cBhvr>
                                        <p:cTn id="46" dur="1000" fill="hold"/>
                                        <p:tgtEl>
                                          <p:spTgt spid="4">
                                            <p:graphicEl>
                                              <a:dgm id="{6076707B-5DBB-4F8D-83C8-F09568300204}"/>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6076707B-5DBB-4F8D-83C8-F09568300204}"/>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graphicEl>
                                              <a:dgm id="{E2460193-1A0F-4BAA-80A2-9B43D1BE0593}"/>
                                            </p:graphicEl>
                                          </p:spTgt>
                                        </p:tgtEl>
                                        <p:attrNameLst>
                                          <p:attrName>style.visibility</p:attrName>
                                        </p:attrNameLst>
                                      </p:cBhvr>
                                      <p:to>
                                        <p:strVal val="visible"/>
                                      </p:to>
                                    </p:set>
                                    <p:animEffect transition="in" filter="fade">
                                      <p:cBhvr>
                                        <p:cTn id="52" dur="1000"/>
                                        <p:tgtEl>
                                          <p:spTgt spid="4">
                                            <p:graphicEl>
                                              <a:dgm id="{E2460193-1A0F-4BAA-80A2-9B43D1BE0593}"/>
                                            </p:graphicEl>
                                          </p:spTgt>
                                        </p:tgtEl>
                                      </p:cBhvr>
                                    </p:animEffect>
                                    <p:anim calcmode="lin" valueType="num">
                                      <p:cBhvr>
                                        <p:cTn id="53" dur="1000" fill="hold"/>
                                        <p:tgtEl>
                                          <p:spTgt spid="4">
                                            <p:graphicEl>
                                              <a:dgm id="{E2460193-1A0F-4BAA-80A2-9B43D1BE0593}"/>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E2460193-1A0F-4BAA-80A2-9B43D1BE0593}"/>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graphicEl>
                                              <a:dgm id="{C2F1F454-323A-4D84-9E71-452EC4F19003}"/>
                                            </p:graphicEl>
                                          </p:spTgt>
                                        </p:tgtEl>
                                        <p:attrNameLst>
                                          <p:attrName>style.visibility</p:attrName>
                                        </p:attrNameLst>
                                      </p:cBhvr>
                                      <p:to>
                                        <p:strVal val="visible"/>
                                      </p:to>
                                    </p:set>
                                    <p:animEffect transition="in" filter="fade">
                                      <p:cBhvr>
                                        <p:cTn id="57" dur="1000"/>
                                        <p:tgtEl>
                                          <p:spTgt spid="4">
                                            <p:graphicEl>
                                              <a:dgm id="{C2F1F454-323A-4D84-9E71-452EC4F19003}"/>
                                            </p:graphicEl>
                                          </p:spTgt>
                                        </p:tgtEl>
                                      </p:cBhvr>
                                    </p:animEffect>
                                    <p:anim calcmode="lin" valueType="num">
                                      <p:cBhvr>
                                        <p:cTn id="58" dur="1000" fill="hold"/>
                                        <p:tgtEl>
                                          <p:spTgt spid="4">
                                            <p:graphicEl>
                                              <a:dgm id="{C2F1F454-323A-4D84-9E71-452EC4F19003}"/>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C2F1F454-323A-4D84-9E71-452EC4F19003}"/>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graphicEl>
                                              <a:dgm id="{D16887E7-3BCA-43AF-97D8-365AEC255029}"/>
                                            </p:graphicEl>
                                          </p:spTgt>
                                        </p:tgtEl>
                                        <p:attrNameLst>
                                          <p:attrName>style.visibility</p:attrName>
                                        </p:attrNameLst>
                                      </p:cBhvr>
                                      <p:to>
                                        <p:strVal val="visible"/>
                                      </p:to>
                                    </p:set>
                                    <p:animEffect transition="in" filter="fade">
                                      <p:cBhvr>
                                        <p:cTn id="64" dur="1000"/>
                                        <p:tgtEl>
                                          <p:spTgt spid="4">
                                            <p:graphicEl>
                                              <a:dgm id="{D16887E7-3BCA-43AF-97D8-365AEC255029}"/>
                                            </p:graphicEl>
                                          </p:spTgt>
                                        </p:tgtEl>
                                      </p:cBhvr>
                                    </p:animEffect>
                                    <p:anim calcmode="lin" valueType="num">
                                      <p:cBhvr>
                                        <p:cTn id="65" dur="1000" fill="hold"/>
                                        <p:tgtEl>
                                          <p:spTgt spid="4">
                                            <p:graphicEl>
                                              <a:dgm id="{D16887E7-3BCA-43AF-97D8-365AEC255029}"/>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D16887E7-3BCA-43AF-97D8-365AEC255029}"/>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
                                            <p:graphicEl>
                                              <a:dgm id="{0EEC6B6C-7752-4E6F-B511-E10D9449DED3}"/>
                                            </p:graphicEl>
                                          </p:spTgt>
                                        </p:tgtEl>
                                        <p:attrNameLst>
                                          <p:attrName>style.visibility</p:attrName>
                                        </p:attrNameLst>
                                      </p:cBhvr>
                                      <p:to>
                                        <p:strVal val="visible"/>
                                      </p:to>
                                    </p:set>
                                    <p:animEffect transition="in" filter="fade">
                                      <p:cBhvr>
                                        <p:cTn id="69" dur="1000"/>
                                        <p:tgtEl>
                                          <p:spTgt spid="4">
                                            <p:graphicEl>
                                              <a:dgm id="{0EEC6B6C-7752-4E6F-B511-E10D9449DED3}"/>
                                            </p:graphicEl>
                                          </p:spTgt>
                                        </p:tgtEl>
                                      </p:cBhvr>
                                    </p:animEffect>
                                    <p:anim calcmode="lin" valueType="num">
                                      <p:cBhvr>
                                        <p:cTn id="70" dur="1000" fill="hold"/>
                                        <p:tgtEl>
                                          <p:spTgt spid="4">
                                            <p:graphicEl>
                                              <a:dgm id="{0EEC6B6C-7752-4E6F-B511-E10D9449DED3}"/>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EEC6B6C-7752-4E6F-B511-E10D9449DED3}"/>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
                                            <p:graphicEl>
                                              <a:dgm id="{9CDE4745-A4F0-45B3-9277-C7A68B6678BC}"/>
                                            </p:graphicEl>
                                          </p:spTgt>
                                        </p:tgtEl>
                                        <p:attrNameLst>
                                          <p:attrName>style.visibility</p:attrName>
                                        </p:attrNameLst>
                                      </p:cBhvr>
                                      <p:to>
                                        <p:strVal val="visible"/>
                                      </p:to>
                                    </p:set>
                                    <p:animEffect transition="in" filter="fade">
                                      <p:cBhvr>
                                        <p:cTn id="76" dur="1000"/>
                                        <p:tgtEl>
                                          <p:spTgt spid="4">
                                            <p:graphicEl>
                                              <a:dgm id="{9CDE4745-A4F0-45B3-9277-C7A68B6678BC}"/>
                                            </p:graphicEl>
                                          </p:spTgt>
                                        </p:tgtEl>
                                      </p:cBhvr>
                                    </p:animEffect>
                                    <p:anim calcmode="lin" valueType="num">
                                      <p:cBhvr>
                                        <p:cTn id="77" dur="1000" fill="hold"/>
                                        <p:tgtEl>
                                          <p:spTgt spid="4">
                                            <p:graphicEl>
                                              <a:dgm id="{9CDE4745-A4F0-45B3-9277-C7A68B6678BC}"/>
                                            </p:graphicEl>
                                          </p:spTgt>
                                        </p:tgtEl>
                                        <p:attrNameLst>
                                          <p:attrName>ppt_x</p:attrName>
                                        </p:attrNameLst>
                                      </p:cBhvr>
                                      <p:tavLst>
                                        <p:tav tm="0">
                                          <p:val>
                                            <p:strVal val="#ppt_x"/>
                                          </p:val>
                                        </p:tav>
                                        <p:tav tm="100000">
                                          <p:val>
                                            <p:strVal val="#ppt_x"/>
                                          </p:val>
                                        </p:tav>
                                      </p:tavLst>
                                    </p:anim>
                                    <p:anim calcmode="lin" valueType="num">
                                      <p:cBhvr>
                                        <p:cTn id="78" dur="1000" fill="hold"/>
                                        <p:tgtEl>
                                          <p:spTgt spid="4">
                                            <p:graphicEl>
                                              <a:dgm id="{9CDE4745-A4F0-45B3-9277-C7A68B6678BC}"/>
                                            </p:graphic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
                                            <p:graphicEl>
                                              <a:dgm id="{DEDB3505-C152-49B1-8A0C-9E7C30027EF8}"/>
                                            </p:graphicEl>
                                          </p:spTgt>
                                        </p:tgtEl>
                                        <p:attrNameLst>
                                          <p:attrName>style.visibility</p:attrName>
                                        </p:attrNameLst>
                                      </p:cBhvr>
                                      <p:to>
                                        <p:strVal val="visible"/>
                                      </p:to>
                                    </p:set>
                                    <p:animEffect transition="in" filter="fade">
                                      <p:cBhvr>
                                        <p:cTn id="81" dur="1000"/>
                                        <p:tgtEl>
                                          <p:spTgt spid="4">
                                            <p:graphicEl>
                                              <a:dgm id="{DEDB3505-C152-49B1-8A0C-9E7C30027EF8}"/>
                                            </p:graphicEl>
                                          </p:spTgt>
                                        </p:tgtEl>
                                      </p:cBhvr>
                                    </p:animEffect>
                                    <p:anim calcmode="lin" valueType="num">
                                      <p:cBhvr>
                                        <p:cTn id="82" dur="1000" fill="hold"/>
                                        <p:tgtEl>
                                          <p:spTgt spid="4">
                                            <p:graphicEl>
                                              <a:dgm id="{DEDB3505-C152-49B1-8A0C-9E7C30027EF8}"/>
                                            </p:graphicEl>
                                          </p:spTgt>
                                        </p:tgtEl>
                                        <p:attrNameLst>
                                          <p:attrName>ppt_x</p:attrName>
                                        </p:attrNameLst>
                                      </p:cBhvr>
                                      <p:tavLst>
                                        <p:tav tm="0">
                                          <p:val>
                                            <p:strVal val="#ppt_x"/>
                                          </p:val>
                                        </p:tav>
                                        <p:tav tm="100000">
                                          <p:val>
                                            <p:strVal val="#ppt_x"/>
                                          </p:val>
                                        </p:tav>
                                      </p:tavLst>
                                    </p:anim>
                                    <p:anim calcmode="lin" valueType="num">
                                      <p:cBhvr>
                                        <p:cTn id="83" dur="1000" fill="hold"/>
                                        <p:tgtEl>
                                          <p:spTgt spid="4">
                                            <p:graphicEl>
                                              <a:dgm id="{DEDB3505-C152-49B1-8A0C-9E7C30027EF8}"/>
                                            </p:graphic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4">
                                            <p:graphicEl>
                                              <a:dgm id="{335EB99B-F8EA-4F62-8162-02581A5FF36F}"/>
                                            </p:graphicEl>
                                          </p:spTgt>
                                        </p:tgtEl>
                                        <p:attrNameLst>
                                          <p:attrName>style.visibility</p:attrName>
                                        </p:attrNameLst>
                                      </p:cBhvr>
                                      <p:to>
                                        <p:strVal val="visible"/>
                                      </p:to>
                                    </p:set>
                                    <p:animEffect transition="in" filter="fade">
                                      <p:cBhvr>
                                        <p:cTn id="88" dur="1000"/>
                                        <p:tgtEl>
                                          <p:spTgt spid="4">
                                            <p:graphicEl>
                                              <a:dgm id="{335EB99B-F8EA-4F62-8162-02581A5FF36F}"/>
                                            </p:graphicEl>
                                          </p:spTgt>
                                        </p:tgtEl>
                                      </p:cBhvr>
                                    </p:animEffect>
                                    <p:anim calcmode="lin" valueType="num">
                                      <p:cBhvr>
                                        <p:cTn id="89" dur="1000" fill="hold"/>
                                        <p:tgtEl>
                                          <p:spTgt spid="4">
                                            <p:graphicEl>
                                              <a:dgm id="{335EB99B-F8EA-4F62-8162-02581A5FF36F}"/>
                                            </p:graphicEl>
                                          </p:spTgt>
                                        </p:tgtEl>
                                        <p:attrNameLst>
                                          <p:attrName>ppt_x</p:attrName>
                                        </p:attrNameLst>
                                      </p:cBhvr>
                                      <p:tavLst>
                                        <p:tav tm="0">
                                          <p:val>
                                            <p:strVal val="#ppt_x"/>
                                          </p:val>
                                        </p:tav>
                                        <p:tav tm="100000">
                                          <p:val>
                                            <p:strVal val="#ppt_x"/>
                                          </p:val>
                                        </p:tav>
                                      </p:tavLst>
                                    </p:anim>
                                    <p:anim calcmode="lin" valueType="num">
                                      <p:cBhvr>
                                        <p:cTn id="90" dur="1000" fill="hold"/>
                                        <p:tgtEl>
                                          <p:spTgt spid="4">
                                            <p:graphicEl>
                                              <a:dgm id="{335EB99B-F8EA-4F62-8162-02581A5FF36F}"/>
                                            </p:graphic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
                                            <p:graphicEl>
                                              <a:dgm id="{9868BD70-8563-40A3-9FEB-8EE7A744E053}"/>
                                            </p:graphicEl>
                                          </p:spTgt>
                                        </p:tgtEl>
                                        <p:attrNameLst>
                                          <p:attrName>style.visibility</p:attrName>
                                        </p:attrNameLst>
                                      </p:cBhvr>
                                      <p:to>
                                        <p:strVal val="visible"/>
                                      </p:to>
                                    </p:set>
                                    <p:animEffect transition="in" filter="fade">
                                      <p:cBhvr>
                                        <p:cTn id="93" dur="1000"/>
                                        <p:tgtEl>
                                          <p:spTgt spid="4">
                                            <p:graphicEl>
                                              <a:dgm id="{9868BD70-8563-40A3-9FEB-8EE7A744E053}"/>
                                            </p:graphicEl>
                                          </p:spTgt>
                                        </p:tgtEl>
                                      </p:cBhvr>
                                    </p:animEffect>
                                    <p:anim calcmode="lin" valueType="num">
                                      <p:cBhvr>
                                        <p:cTn id="94" dur="1000" fill="hold"/>
                                        <p:tgtEl>
                                          <p:spTgt spid="4">
                                            <p:graphicEl>
                                              <a:dgm id="{9868BD70-8563-40A3-9FEB-8EE7A744E053}"/>
                                            </p:graphicEl>
                                          </p:spTgt>
                                        </p:tgtEl>
                                        <p:attrNameLst>
                                          <p:attrName>ppt_x</p:attrName>
                                        </p:attrNameLst>
                                      </p:cBhvr>
                                      <p:tavLst>
                                        <p:tav tm="0">
                                          <p:val>
                                            <p:strVal val="#ppt_x"/>
                                          </p:val>
                                        </p:tav>
                                        <p:tav tm="100000">
                                          <p:val>
                                            <p:strVal val="#ppt_x"/>
                                          </p:val>
                                        </p:tav>
                                      </p:tavLst>
                                    </p:anim>
                                    <p:anim calcmode="lin" valueType="num">
                                      <p:cBhvr>
                                        <p:cTn id="95" dur="1000" fill="hold"/>
                                        <p:tgtEl>
                                          <p:spTgt spid="4">
                                            <p:graphicEl>
                                              <a:dgm id="{9868BD70-8563-40A3-9FEB-8EE7A744E05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281602" y="1024725"/>
            <a:ext cx="36868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7200" b="1" dirty="0" smtClean="0">
                <a:latin typeface="NikoshBAN" panose="02000000000000000000" pitchFamily="2" charset="0"/>
                <a:cs typeface="NikoshBAN" panose="02000000000000000000" pitchFamily="2" charset="0"/>
              </a:rPr>
              <a:t>একক কাজ</a:t>
            </a:r>
            <a:endParaRPr lang="en-US" sz="7200" b="1" dirty="0">
              <a:latin typeface="NikoshBAN" panose="02000000000000000000" pitchFamily="2" charset="0"/>
              <a:cs typeface="NikoshBAN" panose="02000000000000000000" pitchFamily="2" charset="0"/>
            </a:endParaRPr>
          </a:p>
        </p:txBody>
      </p:sp>
      <p:sp>
        <p:nvSpPr>
          <p:cNvPr id="5" name="Right Arrow 4"/>
          <p:cNvSpPr/>
          <p:nvPr/>
        </p:nvSpPr>
        <p:spPr>
          <a:xfrm>
            <a:off x="2056011" y="3326449"/>
            <a:ext cx="578223" cy="484094"/>
          </a:xfrm>
          <a:prstGeom prst="rightArrow">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3278775" y="3252651"/>
            <a:ext cx="783771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3600" b="1" dirty="0" smtClean="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কবি </a:t>
            </a:r>
            <a:r>
              <a:rPr lang="bn-BD" sz="3600" b="1" dirty="0" smtClean="0">
                <a:latin typeface="NikoshBAN" panose="02000000000000000000" pitchFamily="2" charset="0"/>
                <a:cs typeface="NikoshBAN" panose="02000000000000000000" pitchFamily="2" charset="0"/>
              </a:rPr>
              <a:t>গৌরীপ্রসন্ন মজুমদারের </a:t>
            </a:r>
            <a:r>
              <a:rPr lang="bn-BD" sz="3600" b="1" dirty="0">
                <a:latin typeface="NikoshBAN" panose="02000000000000000000" pitchFamily="2" charset="0"/>
                <a:cs typeface="NikoshBAN" panose="02000000000000000000" pitchFamily="2" charset="0"/>
              </a:rPr>
              <a:t>সংক্ষিপ্ত পরিচয় দাও ?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2259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172430" y="441833"/>
            <a:ext cx="3181958" cy="9233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5400" b="1" dirty="0" smtClean="0">
                <a:latin typeface="NikoshBAN" panose="02000000000000000000" pitchFamily="2" charset="0"/>
                <a:cs typeface="NikoshBAN" panose="02000000000000000000" pitchFamily="2" charset="0"/>
              </a:rPr>
              <a:t>আদর্শ পাঠ </a:t>
            </a:r>
            <a:endParaRPr lang="en-US" sz="54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328" y="1600199"/>
            <a:ext cx="8834719" cy="4558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354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199" y="338098"/>
            <a:ext cx="3004456" cy="9233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5400" b="1" dirty="0" smtClean="0">
                <a:latin typeface="NikoshBAN" panose="02000000000000000000" pitchFamily="2" charset="0"/>
                <a:cs typeface="NikoshBAN" panose="02000000000000000000" pitchFamily="2" charset="0"/>
              </a:rPr>
              <a:t>সরব পাঠ </a:t>
            </a:r>
            <a:endParaRPr lang="en-US" sz="54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6" y="1532965"/>
            <a:ext cx="9439835" cy="4598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4335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2461</TotalTime>
  <Words>336</Words>
  <Application>Microsoft Office PowerPoint</Application>
  <PresentationFormat>Widescreen</PresentationFormat>
  <Paragraphs>57</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bishwa nath das</dc:creator>
  <cp:lastModifiedBy>user</cp:lastModifiedBy>
  <cp:revision>978</cp:revision>
  <dcterms:created xsi:type="dcterms:W3CDTF">2019-08-25T17:16:05Z</dcterms:created>
  <dcterms:modified xsi:type="dcterms:W3CDTF">2020-04-16T10:48:57Z</dcterms:modified>
</cp:coreProperties>
</file>