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4" r:id="rId9"/>
    <p:sldId id="275" r:id="rId10"/>
    <p:sldId id="27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60A27-FDE8-46D6-8E9F-F94E51702F22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4716F-2740-4EAB-8C52-2830B2ADE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F6A046-69F7-4C81-A044-809576D9E0F6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89A6A-6A85-4A59-8E9A-4F8626B379A5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651A78C-D117-44AF-B1F6-304BAAE55835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7A687-8DE7-4D18-B719-3CD5514BCC16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41D4DC-1268-41E1-BC56-52E01CA1286D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865F7-01AC-4DDC-A55F-426A4215C51C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8B198-015E-4711-9CD9-FF2F35091878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B678F-D0C0-459C-A0A6-62C94DC01CCA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1EC67F-6B6A-4CFA-A3AA-EDE7DBA59A56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C9777-5A89-456E-B6FB-06156690695E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06CAA-2D10-4FE8-AF87-6205567CA1E0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A3A17F3-579D-419D-9ECA-EA89D1FA07CE}" type="datetime1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001000" cy="1143000"/>
          </a:xfrm>
        </p:spPr>
        <p:txBody>
          <a:bodyPr>
            <a:normAutofit/>
          </a:bodyPr>
          <a:lstStyle/>
          <a:p>
            <a:r>
              <a:rPr lang="bn-IN" sz="3600" dirty="0" smtClean="0">
                <a:solidFill>
                  <a:schemeClr val="tx2"/>
                </a:solidFill>
              </a:rPr>
              <a:t>সবাইকে একগুচ্ছ ফুলের শুভেচ্ছা 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gola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676400"/>
            <a:ext cx="2819400" cy="4572000"/>
          </a:xfrm>
        </p:spPr>
      </p:pic>
      <p:pic>
        <p:nvPicPr>
          <p:cNvPr id="5" name="Picture 4" descr="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6400"/>
            <a:ext cx="2466975" cy="4572000"/>
          </a:xfrm>
          <a:prstGeom prst="rect">
            <a:avLst/>
          </a:prstGeom>
        </p:spPr>
      </p:pic>
      <p:pic>
        <p:nvPicPr>
          <p:cNvPr id="6" name="Picture 5" descr="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676400"/>
            <a:ext cx="2667000" cy="45720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আর্থ সামাজিক উন্নয়ন ও পরিবেশ রক্ষায় -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00B050"/>
                </a:solidFill>
              </a:rPr>
              <a:t> বৃক্ষ রোপণঃ-  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0"/>
            <a:ext cx="8153400" cy="39623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7787"/>
            <a:ext cx="8077199" cy="55102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00B050"/>
                </a:solidFill>
              </a:rPr>
              <a:t> কৃষিকাজ এর ক্ষেত্রে ঃ 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7924800" cy="472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6858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/>
              <a:t> মাংসের চাহিদা পূরন- </a:t>
            </a:r>
            <a:endParaRPr lang="en-US" sz="3600" b="1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28800"/>
            <a:ext cx="78486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33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00B050"/>
                </a:solidFill>
              </a:rPr>
              <a:t>অক্সিজেন পুরনে- 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774"/>
            <a:ext cx="8077200" cy="52292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685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/>
              <a:t>ঔষধ তৈরির জন্য- </a:t>
            </a:r>
            <a:endParaRPr lang="en-US" sz="3600" b="1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8077200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33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chemeClr val="bg2">
                    <a:lumMod val="10000"/>
                  </a:schemeClr>
                </a:solidFill>
              </a:rPr>
              <a:t>বৃষ্টিপাত হওয়ার ক্ষেত্রে- </a:t>
            </a:r>
            <a:endParaRPr lang="en-US" sz="36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00B0F0"/>
                </a:solidFill>
              </a:rPr>
              <a:t>সবজি বা তরকারি - </a:t>
            </a:r>
            <a:endParaRPr lang="en-US" sz="3600" b="1" i="1" dirty="0">
              <a:solidFill>
                <a:srgbClr val="00B0F0"/>
              </a:solidFill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4937"/>
            <a:ext cx="8153400" cy="545306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8153400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81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chemeClr val="accent6">
                    <a:lumMod val="50000"/>
                  </a:schemeClr>
                </a:solidFill>
              </a:rPr>
              <a:t>ফল উৎপাদন- </a:t>
            </a:r>
            <a:endParaRPr lang="en-US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হাদিসের শিক্ষা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bn-IN" b="1" i="1" dirty="0" smtClean="0">
                <a:solidFill>
                  <a:srgbClr val="0070C0"/>
                </a:solidFill>
              </a:rPr>
              <a:t>বৃক্ষ রোপন পুন্যের কাজ। </a:t>
            </a:r>
          </a:p>
          <a:p>
            <a:pPr>
              <a:buFont typeface="Wingdings" pitchFamily="2" charset="2"/>
              <a:buChar char="q"/>
            </a:pPr>
            <a:r>
              <a:rPr lang="bn-IN" b="1" i="1" dirty="0" smtClean="0">
                <a:solidFill>
                  <a:srgbClr val="0070C0"/>
                </a:solidFill>
              </a:rPr>
              <a:t>বৃক্ষ রোপণের দ্বারা মানুষ আর্থিকভাবে লাভবান হয়। পরিবেশ সরক্ষিত থাকে। পাশাপাশি আখিরাতে ও প্রতিদান পাওয়া যায়। </a:t>
            </a:r>
          </a:p>
          <a:p>
            <a:pPr>
              <a:buFont typeface="Wingdings" pitchFamily="2" charset="2"/>
              <a:buChar char="q"/>
            </a:pPr>
            <a:r>
              <a:rPr lang="bn-IN" b="1" i="1" dirty="0" smtClean="0">
                <a:solidFill>
                  <a:srgbClr val="0070C0"/>
                </a:solidFill>
              </a:rPr>
              <a:t>মহানবি (স) আমাদের বৃক্ষরোপণের  প্রতি উৎসাহ প্রদান করেছেন।</a:t>
            </a:r>
          </a:p>
          <a:p>
            <a:pPr>
              <a:buFont typeface="Wingdings" pitchFamily="2" charset="2"/>
              <a:buChar char="q"/>
            </a:pPr>
            <a:r>
              <a:rPr lang="bn-IN" b="1" i="1" dirty="0" smtClean="0">
                <a:solidFill>
                  <a:srgbClr val="0070C0"/>
                </a:solidFill>
              </a:rPr>
              <a:t>মানুষের উৎপাদিত ফল, ফসলে পশু-পাখি ও অন্য মানুষের ও হক রয়েছে।</a:t>
            </a:r>
          </a:p>
          <a:p>
            <a:pPr>
              <a:buFont typeface="Wingdings" pitchFamily="2" charset="2"/>
              <a:buChar char="q"/>
            </a:pPr>
            <a:r>
              <a:rPr lang="bn-IN" b="1" i="1" dirty="0" smtClean="0">
                <a:solidFill>
                  <a:srgbClr val="0070C0"/>
                </a:solidFill>
              </a:rPr>
              <a:t>উৎপাদিত ফল, ফসল থেকে কোনো প্রানী কিছু ভক্ষণ করলে তা বিনষ্ট হয় না ।বরং তা সদকা হিসেবে আবাদকারীর আমলনামায় লেখা হয়।  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000" dirty="0" smtClean="0"/>
              <a:t>দলীয় কাজ-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sz="4800" b="1" i="1" dirty="0" smtClean="0">
                <a:solidFill>
                  <a:srgbClr val="00B050"/>
                </a:solidFill>
              </a:rPr>
              <a:t>আর্থ – সামাজিক উন্নয়ন ও পরিবেশ রক্ষায় উক্ত হাদিসের গুরুত্ব বর্ণনা কর ।</a:t>
            </a:r>
            <a:endParaRPr lang="en-US" sz="4800" b="1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শিক্ষক পরিচিতি </a:t>
            </a:r>
            <a:endParaRPr lang="en-US" dirty="0"/>
          </a:p>
        </p:txBody>
      </p:sp>
      <p:pic>
        <p:nvPicPr>
          <p:cNvPr id="5" name="Content Placeholder 4" descr="jp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26286"/>
            <a:ext cx="3521075" cy="34737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n-IN" dirty="0" smtClean="0"/>
              <a:t>মোঃ তাজুল ইসলাম ভুঁইয়া </a:t>
            </a:r>
          </a:p>
          <a:p>
            <a:r>
              <a:rPr lang="bn-IN" dirty="0" smtClean="0"/>
              <a:t>সহকারি শিক্ষক </a:t>
            </a:r>
          </a:p>
          <a:p>
            <a:r>
              <a:rPr lang="bn-IN" dirty="0" smtClean="0"/>
              <a:t>লাইম পাশা উচ্চ বিদ্যালয় </a:t>
            </a:r>
          </a:p>
          <a:p>
            <a:r>
              <a:rPr lang="bn-IN" dirty="0" smtClean="0"/>
              <a:t>ইটনা,  কিশোরগঞ্জ </a:t>
            </a:r>
          </a:p>
          <a:p>
            <a:r>
              <a:rPr lang="bn-IN" dirty="0" smtClean="0"/>
              <a:t>মোবাইল নং- ০১৯১৩-৩১৫০০৯ </a:t>
            </a:r>
          </a:p>
          <a:p>
            <a:r>
              <a:rPr lang="bn-IN" dirty="0" smtClean="0"/>
              <a:t>ই-মেইল </a:t>
            </a:r>
            <a:r>
              <a:rPr lang="en-US" dirty="0" smtClean="0"/>
              <a:t>–tajulict019@gmail.com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800" i="1" dirty="0" smtClean="0">
                <a:solidFill>
                  <a:srgbClr val="FF0000"/>
                </a:solidFill>
              </a:rPr>
              <a:t> মূল্যায়ন </a:t>
            </a:r>
            <a:endParaRPr lang="en-US" sz="48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124384"/>
          </a:xfrm>
        </p:spPr>
        <p:txBody>
          <a:bodyPr>
            <a:normAutofit/>
          </a:bodyPr>
          <a:lstStyle/>
          <a:p>
            <a:r>
              <a:rPr lang="bn-IN" dirty="0" smtClean="0"/>
              <a:t>১। বৃক্ষ এর আরবি প্রতিশব্দ কোনটি ?</a:t>
            </a:r>
          </a:p>
          <a:p>
            <a:r>
              <a:rPr lang="bn-IN" dirty="0" smtClean="0"/>
              <a:t>(ক) জারআন  (খ) গারসান   (গ) তাইরান   (ঘ)  ইয়াগরিসু </a:t>
            </a:r>
          </a:p>
          <a:p>
            <a:endParaRPr lang="bn-IN" dirty="0" smtClean="0"/>
          </a:p>
          <a:p>
            <a:endParaRPr lang="b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629400" y="2971800"/>
            <a:ext cx="990600" cy="685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 খ </a:t>
            </a:r>
            <a:endParaRPr lang="en-US" sz="3600" dirty="0"/>
          </a:p>
        </p:txBody>
      </p:sp>
      <p:sp>
        <p:nvSpPr>
          <p:cNvPr id="6" name="Flowchart: Connector 5"/>
          <p:cNvSpPr/>
          <p:nvPr/>
        </p:nvSpPr>
        <p:spPr>
          <a:xfrm>
            <a:off x="6858000" y="5181600"/>
            <a:ext cx="1219200" cy="5334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i="1" dirty="0" smtClean="0"/>
              <a:t> গ </a:t>
            </a:r>
            <a:endParaRPr lang="en-US" sz="3600" b="1" i="1" dirty="0"/>
          </a:p>
        </p:txBody>
      </p:sp>
      <p:sp>
        <p:nvSpPr>
          <p:cNvPr id="7" name="Rectangle 6"/>
          <p:cNvSpPr/>
          <p:nvPr/>
        </p:nvSpPr>
        <p:spPr>
          <a:xfrm>
            <a:off x="304800" y="3810000"/>
            <a:ext cx="6629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/>
              <a:t>২। মানুষের উৎপাদিত ফল , ফসলে  কাদের হক রয়েছে।</a:t>
            </a:r>
          </a:p>
          <a:p>
            <a:r>
              <a:rPr lang="bn-IN" sz="2800" dirty="0" smtClean="0"/>
              <a:t>(ক) মুসলমানদের    (খ) হিন্দুদের (গ) পশু ও অন্য মানুষদের   (ঘ)  চাষিদের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000" i="1" dirty="0" smtClean="0">
                <a:solidFill>
                  <a:srgbClr val="FF0000"/>
                </a:solidFill>
              </a:rPr>
              <a:t>বাড়ির কাজ </a:t>
            </a:r>
            <a:endParaRPr lang="en-US" sz="6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4400" b="1" i="1" dirty="0" smtClean="0">
                <a:solidFill>
                  <a:srgbClr val="00B050"/>
                </a:solidFill>
              </a:rPr>
              <a:t>নিজ নিজ বাড়িতে একটি করে গাছ লাগাবে এবং শিক্ষককে তা জানাবে। </a:t>
            </a:r>
            <a:endParaRPr lang="en-US" sz="4400" b="1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8000" i="1" dirty="0" smtClean="0">
                <a:solidFill>
                  <a:schemeClr val="accent6">
                    <a:lumMod val="50000"/>
                  </a:schemeClr>
                </a:solidFill>
              </a:rPr>
              <a:t>ধন্যবাদ </a:t>
            </a:r>
            <a:endParaRPr lang="en-US" sz="8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8153400" cy="487679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পাঠ পরিচিতি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 smtClean="0"/>
              <a:t>ইসলাম ও নৈতিক শিক্ষা </a:t>
            </a:r>
          </a:p>
          <a:p>
            <a:r>
              <a:rPr lang="bn-IN" dirty="0" smtClean="0"/>
              <a:t>নবম- দশম শ্রেণি </a:t>
            </a:r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r>
              <a:rPr lang="bn-IN" dirty="0" smtClean="0"/>
              <a:t>জাতীয় শিক্ষাক্রম ও পাঠ্যপুস্তক বোর্ড , ঢাকা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bn-IN" dirty="0" smtClean="0"/>
              <a:t>অধ্যায় – দ্বিতীয় </a:t>
            </a:r>
          </a:p>
          <a:p>
            <a:r>
              <a:rPr lang="bn-IN" dirty="0" smtClean="0"/>
              <a:t>শরীয়তের উৎস </a:t>
            </a:r>
          </a:p>
          <a:p>
            <a:r>
              <a:rPr lang="bn-IN" dirty="0" smtClean="0"/>
              <a:t>হাদিস নং- ০৪ </a:t>
            </a:r>
          </a:p>
          <a:p>
            <a:r>
              <a:rPr lang="bn-IN" dirty="0" smtClean="0"/>
              <a:t>বৃক্ষ রোপণ </a:t>
            </a:r>
          </a:p>
          <a:p>
            <a:r>
              <a:rPr lang="bn-IN" dirty="0" smtClean="0"/>
              <a:t>সময়- ৫০ মিনিট </a:t>
            </a:r>
          </a:p>
          <a:p>
            <a:r>
              <a:rPr lang="bn-IN" dirty="0" smtClean="0"/>
              <a:t>তারিখ- </a:t>
            </a:r>
            <a:r>
              <a:rPr lang="bn-IN" dirty="0" smtClean="0"/>
              <a:t>১৮-০৪-২০২০ ইং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3025"/>
            <a:ext cx="8077200" cy="41719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002060"/>
                </a:solidFill>
              </a:rPr>
              <a:t>এখানে কি করছে? 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60198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00B050"/>
                </a:solidFill>
              </a:rPr>
              <a:t> বৃক্ষ রোপণ করছে।  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i="1" dirty="0" smtClean="0">
                <a:solidFill>
                  <a:schemeClr val="accent6">
                    <a:lumMod val="75000"/>
                  </a:schemeClr>
                </a:solidFill>
              </a:rPr>
              <a:t>আজ পড়বো - 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8000" b="1" i="1" dirty="0" smtClean="0">
                <a:solidFill>
                  <a:srgbClr val="00B050"/>
                </a:solidFill>
              </a:rPr>
              <a:t>বৃক্ষ রোপণ সম্পর্কিত হাদিস </a:t>
            </a:r>
            <a:endParaRPr lang="en-US" sz="8000" b="1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i="1" dirty="0" smtClean="0">
                <a:solidFill>
                  <a:srgbClr val="00B050"/>
                </a:solidFill>
              </a:rPr>
              <a:t>পাঠ শেষে বলতে ও লিখতে পারবে 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sz="3600" b="1" i="1" dirty="0" smtClean="0">
                <a:solidFill>
                  <a:srgbClr val="002060"/>
                </a:solidFill>
              </a:rPr>
              <a:t>বৃক্ষ রোপণে মানুষকে উদ্বুদ্ধ করতে পারবে।</a:t>
            </a:r>
          </a:p>
          <a:p>
            <a:r>
              <a:rPr lang="bn-IN" sz="3600" b="1" i="1" dirty="0" smtClean="0">
                <a:solidFill>
                  <a:srgbClr val="002060"/>
                </a:solidFill>
              </a:rPr>
              <a:t>বৃক্ষ রোপণ করলে আর্থিক লাভ হয় ব্যাখ্যা করতে পারবে।</a:t>
            </a:r>
          </a:p>
          <a:p>
            <a:r>
              <a:rPr lang="bn-IN" sz="3600" b="1" i="1" dirty="0" smtClean="0">
                <a:solidFill>
                  <a:srgbClr val="002060"/>
                </a:solidFill>
              </a:rPr>
              <a:t>মানুষের উৎপাদিত ফল ও ফসলে পাখি ও মানুষের হক রয়েছে বলতে পারবে।</a:t>
            </a:r>
          </a:p>
          <a:p>
            <a:r>
              <a:rPr lang="bn-IN" sz="3600" b="1" i="1" dirty="0" smtClean="0">
                <a:solidFill>
                  <a:srgbClr val="002060"/>
                </a:solidFill>
              </a:rPr>
              <a:t>বৃক্ষ রোপণ পুন্যের কাজ বলতে পারবে। 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21837"/>
            <a:ext cx="8153400" cy="3731363"/>
          </a:xfrm>
        </p:spPr>
        <p:txBody>
          <a:bodyPr>
            <a:noAutofit/>
          </a:bodyPr>
          <a:lstStyle/>
          <a:p>
            <a:pPr algn="ctr"/>
            <a:r>
              <a:rPr lang="bn-IN" sz="3600" i="1" dirty="0" smtClean="0">
                <a:solidFill>
                  <a:srgbClr val="00B050"/>
                </a:solidFill>
              </a:rPr>
              <a:t> অর্থ ঃ কোনো </a:t>
            </a:r>
            <a:r>
              <a:rPr lang="bn-IN" sz="3600" i="1" dirty="0" smtClean="0">
                <a:solidFill>
                  <a:srgbClr val="00B050"/>
                </a:solidFill>
              </a:rPr>
              <a:t>মুসলমান </a:t>
            </a:r>
            <a:r>
              <a:rPr lang="bn-IN" sz="3600" i="1" dirty="0" smtClean="0">
                <a:solidFill>
                  <a:srgbClr val="00B050"/>
                </a:solidFill>
              </a:rPr>
              <a:t> </a:t>
            </a:r>
            <a:r>
              <a:rPr lang="bn-IN" sz="3600" i="1" dirty="0" smtClean="0">
                <a:solidFill>
                  <a:srgbClr val="00B050"/>
                </a:solidFill>
              </a:rPr>
              <a:t>যদি বৃক্ষ রোপণ করে কিংবা কোনো ফসল আবাদ করে , এরপর তা থেকে কোনো পাখি মানুষ বা চতুস্পদ জন্তু ভক্ষন করে তবে  তা তার জন্য সদকা হিসাবে গণ্য হবে।  </a:t>
            </a:r>
            <a:endParaRPr lang="en-US" sz="3600" i="1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0"/>
            <a:ext cx="7696200" cy="2648507"/>
          </a:xfrm>
        </p:spPr>
        <p:txBody>
          <a:bodyPr>
            <a:noAutofit/>
          </a:bodyPr>
          <a:lstStyle/>
          <a:p>
            <a:pPr algn="l"/>
            <a:r>
              <a:rPr lang="bn-IN" sz="3200" b="1" i="1" dirty="0" smtClean="0">
                <a:solidFill>
                  <a:schemeClr val="accent6">
                    <a:lumMod val="75000"/>
                  </a:schemeClr>
                </a:solidFill>
              </a:rPr>
              <a:t> মা মিন মুসলিমিন  ইয়াগরিসু গারসান আও ইয়াজরাউ  জারআন ফাইয়াকুলু  মিনহু তায়রান আও ইন্সানুন আউ বাহিমাতুন ইল্লা কানা লাহু বিহি সাদাকাতুন।   আল- হাদিস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867688934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201346" y="-524947"/>
            <a:ext cx="4741307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33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002060"/>
                </a:solidFill>
              </a:rPr>
              <a:t>এসো আমরা কিছু আরবি শব্দের সঙ্গে পরিচিত হই- 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i="1" dirty="0" smtClean="0">
                <a:solidFill>
                  <a:srgbClr val="002060"/>
                </a:solidFill>
              </a:rPr>
              <a:t>একক কাজ-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6000" b="1" i="1" dirty="0" smtClean="0">
                <a:solidFill>
                  <a:srgbClr val="00B050"/>
                </a:solidFill>
              </a:rPr>
              <a:t> বৃক্ষ রোপণ সম্পর্কিত হাদিসটির অনুবাদ লিখ । </a:t>
            </a:r>
            <a:endParaRPr lang="en-US" sz="6000" b="1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ূতাজুল</a:t>
            </a:r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198</TotalTime>
  <Words>412</Words>
  <Application>Microsoft Office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সবাইকে একগুচ্ছ ফুলের শুভেচ্ছা </vt:lpstr>
      <vt:lpstr>শিক্ষক পরিচিতি </vt:lpstr>
      <vt:lpstr>পাঠ পরিচিতি </vt:lpstr>
      <vt:lpstr>Slide 4</vt:lpstr>
      <vt:lpstr>আজ পড়বো - </vt:lpstr>
      <vt:lpstr>পাঠ শেষে বলতে ও লিখতে পারবে </vt:lpstr>
      <vt:lpstr> অর্থ ঃ কোনো মুসলমান  যদি বৃক্ষ রোপণ করে কিংবা কোনো ফসল আবাদ করে , এরপর তা থেকে কোনো পাখি মানুষ বা চতুস্পদ জন্তু ভক্ষন করে তবে  তা তার জন্য সদকা হিসাবে গণ্য হবে।  </vt:lpstr>
      <vt:lpstr>Slide 8</vt:lpstr>
      <vt:lpstr>একক কাজ-</vt:lpstr>
      <vt:lpstr>আর্থ সামাজিক উন্নয়ন ও পরিবেশ রক্ষায় -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হাদিসের শিক্ষা </vt:lpstr>
      <vt:lpstr>দলীয় কাজ-</vt:lpstr>
      <vt:lpstr> মূল্যায়ন 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একগুচ্ছ ফুলের শুভেচ্ছা </dc:title>
  <dc:creator>habib rahman</dc:creator>
  <cp:lastModifiedBy>habib rahman</cp:lastModifiedBy>
  <cp:revision>33</cp:revision>
  <dcterms:created xsi:type="dcterms:W3CDTF">2006-08-16T00:00:00Z</dcterms:created>
  <dcterms:modified xsi:type="dcterms:W3CDTF">2020-04-18T13:43:02Z</dcterms:modified>
</cp:coreProperties>
</file>