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70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2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A9CAC-0377-42C3-A13B-ED95E7564ABC}" type="doc">
      <dgm:prSet loTypeId="urn:diagrams.loki3.com/TabbedArc+Icon" loCatId="officeonline" qsTypeId="urn:microsoft.com/office/officeart/2005/8/quickstyle/simple1" qsCatId="simple" csTypeId="urn:microsoft.com/office/officeart/2005/8/colors/accent1_2" csCatId="accent1" phldr="1"/>
      <dgm:spPr/>
    </dgm:pt>
    <dgm:pt modelId="{AE467E10-6946-44D5-B7D2-8A87F1DF403F}">
      <dgm:prSet phldrT="[Text]"/>
      <dgm:spPr>
        <a:solidFill>
          <a:srgbClr val="00B05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সাধারণ পদ্ধতি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9A6840-BADE-4461-870C-A0D9D64F50C3}" type="parTrans" cxnId="{6E7E8CAA-2B35-4A65-BB79-6378DC312023}">
      <dgm:prSet/>
      <dgm:spPr/>
      <dgm:t>
        <a:bodyPr/>
        <a:lstStyle/>
        <a:p>
          <a:endParaRPr lang="en-US"/>
        </a:p>
      </dgm:t>
    </dgm:pt>
    <dgm:pt modelId="{CC4E37D0-8AE6-4D43-9D68-71A31D97DFE7}" type="sibTrans" cxnId="{6E7E8CAA-2B35-4A65-BB79-6378DC312023}">
      <dgm:prSet/>
      <dgm:spPr/>
      <dgm:t>
        <a:bodyPr/>
        <a:lstStyle/>
        <a:p>
          <a:endParaRPr lang="en-US"/>
        </a:p>
      </dgm:t>
    </dgm:pt>
    <dgm:pt modelId="{E754FA44-6E67-4A8F-8FA8-84E71CD695EC}">
      <dgm:prSet phldrT="[Text]"/>
      <dgm:spPr>
        <a:solidFill>
          <a:srgbClr val="7030A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শূন্যের গুণ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F667BA-0E00-4C95-9799-4D88257C547B}" type="parTrans" cxnId="{0A8DA044-B79C-47F0-972D-81125EF3A214}">
      <dgm:prSet/>
      <dgm:spPr/>
      <dgm:t>
        <a:bodyPr/>
        <a:lstStyle/>
        <a:p>
          <a:endParaRPr lang="en-US"/>
        </a:p>
      </dgm:t>
    </dgm:pt>
    <dgm:pt modelId="{57652324-9325-465D-8C15-AE4ABF524C26}" type="sibTrans" cxnId="{0A8DA044-B79C-47F0-972D-81125EF3A214}">
      <dgm:prSet/>
      <dgm:spPr/>
      <dgm:t>
        <a:bodyPr/>
        <a:lstStyle/>
        <a:p>
          <a:endParaRPr lang="en-US"/>
        </a:p>
      </dgm:t>
    </dgm:pt>
    <dgm:pt modelId="{646ACBA9-E720-407A-975E-1C41806A3490}">
      <dgm:prSet phldrT="[Text]"/>
      <dgm:spPr>
        <a:solidFill>
          <a:srgbClr val="00206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সহজ পদ্ধতি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099B52-489A-40A9-A5FB-3057F4B6DF1F}" type="parTrans" cxnId="{78827306-A048-4DBB-AA29-7CD44E51AE48}">
      <dgm:prSet/>
      <dgm:spPr/>
      <dgm:t>
        <a:bodyPr/>
        <a:lstStyle/>
        <a:p>
          <a:endParaRPr lang="en-US"/>
        </a:p>
      </dgm:t>
    </dgm:pt>
    <dgm:pt modelId="{0B170614-6E74-4795-B24F-C2A9AD02A6FF}" type="sibTrans" cxnId="{78827306-A048-4DBB-AA29-7CD44E51AE48}">
      <dgm:prSet/>
      <dgm:spPr/>
      <dgm:t>
        <a:bodyPr/>
        <a:lstStyle/>
        <a:p>
          <a:endParaRPr lang="en-US"/>
        </a:p>
      </dgm:t>
    </dgm:pt>
    <dgm:pt modelId="{BBE0B65E-087D-42D4-8875-8CA20B20B7D3}" type="pres">
      <dgm:prSet presAssocID="{60CA9CAC-0377-42C3-A13B-ED95E7564ABC}" presName="Name0" presStyleCnt="0">
        <dgm:presLayoutVars>
          <dgm:dir/>
          <dgm:resizeHandles val="exact"/>
        </dgm:presLayoutVars>
      </dgm:prSet>
      <dgm:spPr/>
    </dgm:pt>
    <dgm:pt modelId="{58871B7C-FFCF-47B3-B7C9-8C0674B45493}" type="pres">
      <dgm:prSet presAssocID="{AE467E10-6946-44D5-B7D2-8A87F1DF403F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203F6-1453-46A0-8891-C49541F0D521}" type="pres">
      <dgm:prSet presAssocID="{E754FA44-6E67-4A8F-8FA8-84E71CD695EC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3C494-F445-4D59-9ED9-764713EFD044}" type="pres">
      <dgm:prSet presAssocID="{646ACBA9-E720-407A-975E-1C41806A3490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7E8CAA-2B35-4A65-BB79-6378DC312023}" srcId="{60CA9CAC-0377-42C3-A13B-ED95E7564ABC}" destId="{AE467E10-6946-44D5-B7D2-8A87F1DF403F}" srcOrd="0" destOrd="0" parTransId="{029A6840-BADE-4461-870C-A0D9D64F50C3}" sibTransId="{CC4E37D0-8AE6-4D43-9D68-71A31D97DFE7}"/>
    <dgm:cxn modelId="{AD4368C3-FCDD-4E7A-AD59-CD11347711F3}" type="presOf" srcId="{AE467E10-6946-44D5-B7D2-8A87F1DF403F}" destId="{58871B7C-FFCF-47B3-B7C9-8C0674B45493}" srcOrd="0" destOrd="0" presId="urn:diagrams.loki3.com/TabbedArc+Icon"/>
    <dgm:cxn modelId="{B609B9E1-A639-4765-B130-007E90C62F04}" type="presOf" srcId="{646ACBA9-E720-407A-975E-1C41806A3490}" destId="{AD43C494-F445-4D59-9ED9-764713EFD044}" srcOrd="0" destOrd="0" presId="urn:diagrams.loki3.com/TabbedArc+Icon"/>
    <dgm:cxn modelId="{9EA59E44-CF2A-4536-B983-641289C0D601}" type="presOf" srcId="{E754FA44-6E67-4A8F-8FA8-84E71CD695EC}" destId="{0AA203F6-1453-46A0-8891-C49541F0D521}" srcOrd="0" destOrd="0" presId="urn:diagrams.loki3.com/TabbedArc+Icon"/>
    <dgm:cxn modelId="{0A8DA044-B79C-47F0-972D-81125EF3A214}" srcId="{60CA9CAC-0377-42C3-A13B-ED95E7564ABC}" destId="{E754FA44-6E67-4A8F-8FA8-84E71CD695EC}" srcOrd="1" destOrd="0" parTransId="{55F667BA-0E00-4C95-9799-4D88257C547B}" sibTransId="{57652324-9325-465D-8C15-AE4ABF524C26}"/>
    <dgm:cxn modelId="{78827306-A048-4DBB-AA29-7CD44E51AE48}" srcId="{60CA9CAC-0377-42C3-A13B-ED95E7564ABC}" destId="{646ACBA9-E720-407A-975E-1C41806A3490}" srcOrd="2" destOrd="0" parTransId="{46099B52-489A-40A9-A5FB-3057F4B6DF1F}" sibTransId="{0B170614-6E74-4795-B24F-C2A9AD02A6FF}"/>
    <dgm:cxn modelId="{905785F8-7C72-464B-88F4-85FD54B08A14}" type="presOf" srcId="{60CA9CAC-0377-42C3-A13B-ED95E7564ABC}" destId="{BBE0B65E-087D-42D4-8875-8CA20B20B7D3}" srcOrd="0" destOrd="0" presId="urn:diagrams.loki3.com/TabbedArc+Icon"/>
    <dgm:cxn modelId="{1B8C436F-AC94-4FCF-9808-30964C030059}" type="presParOf" srcId="{BBE0B65E-087D-42D4-8875-8CA20B20B7D3}" destId="{58871B7C-FFCF-47B3-B7C9-8C0674B45493}" srcOrd="0" destOrd="0" presId="urn:diagrams.loki3.com/TabbedArc+Icon"/>
    <dgm:cxn modelId="{2B6DE9D6-3A37-49A8-BA42-4F976E6E61DC}" type="presParOf" srcId="{BBE0B65E-087D-42D4-8875-8CA20B20B7D3}" destId="{0AA203F6-1453-46A0-8891-C49541F0D521}" srcOrd="1" destOrd="0" presId="urn:diagrams.loki3.com/TabbedArc+Icon"/>
    <dgm:cxn modelId="{00C0EE6D-2C53-4AE6-B4FF-727034B5839F}" type="presParOf" srcId="{BBE0B65E-087D-42D4-8875-8CA20B20B7D3}" destId="{AD43C494-F445-4D59-9ED9-764713EFD044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71B7C-FFCF-47B3-B7C9-8C0674B45493}">
      <dsp:nvSpPr>
        <dsp:cNvPr id="0" name=""/>
        <dsp:cNvSpPr/>
      </dsp:nvSpPr>
      <dsp:spPr>
        <a:xfrm rot="19200000">
          <a:off x="1873" y="2054504"/>
          <a:ext cx="2419126" cy="1572432"/>
        </a:xfrm>
        <a:prstGeom prst="round2Same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63500" rIns="190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সাধারণ পদ্ধতি</a:t>
          </a:r>
          <a:endParaRPr lang="en-US" sz="5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3303" y="2122285"/>
        <a:ext cx="2265606" cy="1495672"/>
      </dsp:txXfrm>
    </dsp:sp>
    <dsp:sp modelId="{0AA203F6-1453-46A0-8891-C49541F0D521}">
      <dsp:nvSpPr>
        <dsp:cNvPr id="0" name=""/>
        <dsp:cNvSpPr/>
      </dsp:nvSpPr>
      <dsp:spPr>
        <a:xfrm>
          <a:off x="2741291" y="1057438"/>
          <a:ext cx="2419126" cy="1572432"/>
        </a:xfrm>
        <a:prstGeom prst="round2Same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63500" rIns="190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শূন্যের গুণ</a:t>
          </a:r>
          <a:endParaRPr lang="en-US" sz="5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18051" y="1134198"/>
        <a:ext cx="2265606" cy="1495672"/>
      </dsp:txXfrm>
    </dsp:sp>
    <dsp:sp modelId="{AD43C494-F445-4D59-9ED9-764713EFD044}">
      <dsp:nvSpPr>
        <dsp:cNvPr id="0" name=""/>
        <dsp:cNvSpPr/>
      </dsp:nvSpPr>
      <dsp:spPr>
        <a:xfrm rot="2400000">
          <a:off x="5480708" y="2054504"/>
          <a:ext cx="2419126" cy="1572432"/>
        </a:xfrm>
        <a:prstGeom prst="round2Same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63500" rIns="190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সহজ পদ্ধতি</a:t>
          </a:r>
          <a:endParaRPr lang="en-US" sz="5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32798" y="2122285"/>
        <a:ext cx="2265606" cy="1495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5B801A-1304-4943-A82D-0E148727226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724F50-7CB7-4CAB-B106-0B676561AAA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21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801A-1304-4943-A82D-0E148727226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50-7CB7-4CAB-B106-0B676561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7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801A-1304-4943-A82D-0E148727226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50-7CB7-4CAB-B106-0B676561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801A-1304-4943-A82D-0E148727226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50-7CB7-4CAB-B106-0B676561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4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801A-1304-4943-A82D-0E148727226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50-7CB7-4CAB-B106-0B676561AAA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9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801A-1304-4943-A82D-0E148727226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50-7CB7-4CAB-B106-0B676561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0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801A-1304-4943-A82D-0E148727226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50-7CB7-4CAB-B106-0B676561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0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801A-1304-4943-A82D-0E148727226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50-7CB7-4CAB-B106-0B676561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0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801A-1304-4943-A82D-0E148727226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50-7CB7-4CAB-B106-0B676561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3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801A-1304-4943-A82D-0E148727226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50-7CB7-4CAB-B106-0B676561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8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801A-1304-4943-A82D-0E148727226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50-7CB7-4CAB-B106-0B676561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B5B801A-1304-4943-A82D-0E148727226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F724F50-7CB7-4CAB-B106-0B676561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9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66" y="126609"/>
            <a:ext cx="11924713" cy="65555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0811" y="1181687"/>
            <a:ext cx="1001385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84405" y="126609"/>
            <a:ext cx="11985674" cy="6594764"/>
          </a:xfrm>
          <a:prstGeom prst="frame">
            <a:avLst>
              <a:gd name="adj1" fmla="val 219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8398" y="264027"/>
            <a:ext cx="3241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7382" y="4184072"/>
            <a:ext cx="4932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গুণ কী?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6545" y="5091545"/>
            <a:ext cx="605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গুণ করার পদ্ধতি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7913" y="1233055"/>
            <a:ext cx="1541262" cy="2327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2813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99986" y="453223"/>
            <a:ext cx="3212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সাধারণ পদ্ধতির গুণ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9950" y="2112819"/>
            <a:ext cx="4605811" cy="707886"/>
          </a:xfrm>
          <a:prstGeom prst="rect">
            <a:avLst/>
          </a:prstGeom>
          <a:noFill/>
          <a:ln>
            <a:noFill/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৬৫৪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×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২৩৪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১৫৩০৩৬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68341" y="1745673"/>
            <a:ext cx="2225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৬৫৪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২৩৪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২৬১৬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১৯৬২০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১৩০৮০০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19953" y="2957946"/>
            <a:ext cx="1722359" cy="138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319954" y="4716926"/>
            <a:ext cx="1722359" cy="138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509521" y="4775307"/>
            <a:ext cx="1532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১৫৩০৩৬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5809" y="3962009"/>
            <a:ext cx="858982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0427" y="3980696"/>
            <a:ext cx="1066800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3326" y="3962009"/>
            <a:ext cx="1287366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গুনফল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785300" y="2931545"/>
            <a:ext cx="0" cy="8923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168815" y="2956470"/>
            <a:ext cx="0" cy="8923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620425" y="2956470"/>
            <a:ext cx="0" cy="8923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3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11" grpId="0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6927" y="457201"/>
            <a:ext cx="455814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শূন্যের গুণ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81746" y="1622288"/>
                <a:ext cx="66501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১৫০০</a:t>
                </a:r>
                <a14:m>
                  <m:oMath xmlns:m="http://schemas.openxmlformats.org/officeDocument/2006/math">
                    <m:r>
                      <a:rPr lang="bn-I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৪৫০</m:t>
                    </m:r>
                    <m:r>
                      <a:rPr lang="bn-IN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IN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৬৭৫০০০</m:t>
                    </m:r>
                  </m:oMath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746" y="1622288"/>
                <a:ext cx="6650182" cy="707886"/>
              </a:xfrm>
              <a:prstGeom prst="rect">
                <a:avLst/>
              </a:prstGeom>
              <a:blipFill>
                <a:blip r:embed="rId2"/>
                <a:stretch>
                  <a:fillRect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6622473" y="2775888"/>
            <a:ext cx="0" cy="32092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987637" y="3926560"/>
            <a:ext cx="2632364" cy="69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779818" y="5052809"/>
            <a:ext cx="3006437" cy="75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891645" y="2675529"/>
            <a:ext cx="1440873" cy="725039"/>
            <a:chOff x="5891645" y="2675529"/>
            <a:chExt cx="1440873" cy="725039"/>
          </a:xfrm>
        </p:grpSpPr>
        <p:sp>
          <p:nvSpPr>
            <p:cNvPr id="6" name="TextBox 5"/>
            <p:cNvSpPr txBox="1"/>
            <p:nvPr/>
          </p:nvSpPr>
          <p:spPr>
            <a:xfrm>
              <a:off x="5891645" y="2692682"/>
              <a:ext cx="9351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15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67500" y="2675529"/>
              <a:ext cx="6650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00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70865" y="3184975"/>
            <a:ext cx="1208808" cy="778717"/>
            <a:chOff x="5870865" y="3184975"/>
            <a:chExt cx="1174172" cy="778717"/>
          </a:xfrm>
        </p:grpSpPr>
        <p:sp>
          <p:nvSpPr>
            <p:cNvPr id="9" name="TextBox 8"/>
            <p:cNvSpPr txBox="1"/>
            <p:nvPr/>
          </p:nvSpPr>
          <p:spPr>
            <a:xfrm>
              <a:off x="5870865" y="3184975"/>
              <a:ext cx="8936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45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84819" y="3255806"/>
              <a:ext cx="3602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0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36228" y="3926560"/>
            <a:ext cx="682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75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4946" y="4414036"/>
            <a:ext cx="928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600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4946" y="5069962"/>
            <a:ext cx="1049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675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4429" y="5052809"/>
            <a:ext cx="99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000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04142" y="3336824"/>
                <a:ext cx="4732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142" y="3336824"/>
                <a:ext cx="47320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0" idx="2"/>
          </p:cNvCxnSpPr>
          <p:nvPr/>
        </p:nvCxnSpPr>
        <p:spPr>
          <a:xfrm>
            <a:off x="6894251" y="3963692"/>
            <a:ext cx="185422" cy="11582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12869" y="2787375"/>
            <a:ext cx="149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অর্থাৎ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005454" y="1440873"/>
            <a:ext cx="2549237" cy="1040397"/>
            <a:chOff x="9005454" y="1440873"/>
            <a:chExt cx="2549237" cy="1040397"/>
          </a:xfrm>
        </p:grpSpPr>
        <p:sp>
          <p:nvSpPr>
            <p:cNvPr id="26" name="Oval Callout 25"/>
            <p:cNvSpPr/>
            <p:nvPr/>
          </p:nvSpPr>
          <p:spPr>
            <a:xfrm>
              <a:off x="9130145" y="1440873"/>
              <a:ext cx="2424546" cy="1040397"/>
            </a:xfrm>
            <a:prstGeom prst="wedgeEllipseCallout">
              <a:avLst>
                <a:gd name="adj1" fmla="val -75119"/>
                <a:gd name="adj2" fmla="val 4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005454" y="1693707"/>
              <a:ext cx="2549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পাশাপাশি গুণ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501495" y="2938472"/>
            <a:ext cx="2798619" cy="1475564"/>
            <a:chOff x="8501495" y="2938472"/>
            <a:chExt cx="2798619" cy="1475564"/>
          </a:xfrm>
        </p:grpSpPr>
        <p:sp>
          <p:nvSpPr>
            <p:cNvPr id="28" name="Left Arrow 27"/>
            <p:cNvSpPr/>
            <p:nvPr/>
          </p:nvSpPr>
          <p:spPr>
            <a:xfrm>
              <a:off x="8501495" y="2938472"/>
              <a:ext cx="2798619" cy="147556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824289" y="3400568"/>
              <a:ext cx="23414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 নিচে গুণ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2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  <p:bldP spid="17" grpId="0"/>
      <p:bldP spid="1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56364" y="1127861"/>
            <a:ext cx="5410201" cy="661258"/>
            <a:chOff x="3997036" y="1093527"/>
            <a:chExt cx="6497782" cy="6612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997036" y="1108454"/>
                  <a:ext cx="649778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১৯৯</a:t>
                  </a:r>
                  <a14:m>
                    <m:oMath xmlns:m="http://schemas.openxmlformats.org/officeDocument/2006/math">
                      <m:r>
                        <a:rPr lang="bn-I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২৫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a14:m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7036" y="1108454"/>
                  <a:ext cx="6497782" cy="646331"/>
                </a:xfrm>
                <a:prstGeom prst="rect">
                  <a:avLst/>
                </a:prstGeom>
                <a:blipFill>
                  <a:blip r:embed="rId2"/>
                  <a:stretch>
                    <a:fillRect l="-3495" t="-12264" b="-367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/>
            <p:cNvSpPr txBox="1"/>
            <p:nvPr/>
          </p:nvSpPr>
          <p:spPr>
            <a:xfrm>
              <a:off x="6546273" y="1093527"/>
              <a:ext cx="969818" cy="64633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48546" y="254213"/>
            <a:ext cx="3796146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সহজ পদ্ধতিতে গুণ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94364" y="2951018"/>
                <a:ext cx="63038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১৯৯</a:t>
                </a:r>
                <a14:m>
                  <m:oMath xmlns:m="http://schemas.openxmlformats.org/officeDocument/2006/math">
                    <m:r>
                      <a:rPr lang="bn-I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২৫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ctrlP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২০০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I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e>
                    </m:d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২৫</m:t>
                    </m:r>
                  </m:oMath>
                </a14:m>
                <a:endParaRPr lang="bn-IN" sz="36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364" y="2951018"/>
                <a:ext cx="6303818" cy="646331"/>
              </a:xfrm>
              <a:prstGeom prst="rect">
                <a:avLst/>
              </a:prstGeom>
              <a:blipFill>
                <a:blip r:embed="rId3"/>
                <a:stretch>
                  <a:fillRect l="-2998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23854" y="4444893"/>
                <a:ext cx="4821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৫০০০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২৫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854" y="4444893"/>
                <a:ext cx="482138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56364" y="5162912"/>
                <a:ext cx="30895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৪৯৭৫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4" y="5162912"/>
                <a:ext cx="308956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18364" y="3726874"/>
                <a:ext cx="49045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২০০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২৫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)−(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২৫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364" y="3726874"/>
                <a:ext cx="4904509" cy="646331"/>
              </a:xfrm>
              <a:prstGeom prst="rect">
                <a:avLst/>
              </a:prstGeom>
              <a:blipFill>
                <a:blip r:embed="rId6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453745" y="1026538"/>
            <a:ext cx="4488873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সমস্যাটি সহজ পদ্ধতিতে নিচে সমাধান দেখানো হলো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12" y="3597349"/>
            <a:ext cx="3408741" cy="221189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6774873" y="3491345"/>
            <a:ext cx="1080654" cy="3879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75325" y="3461060"/>
            <a:ext cx="517862" cy="4182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42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1" y="360218"/>
            <a:ext cx="3491344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543" y="999171"/>
            <a:ext cx="1907063" cy="15196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543" y="2866558"/>
            <a:ext cx="1907063" cy="15517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543" y="4654278"/>
            <a:ext cx="1835400" cy="1702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707943" y="1435849"/>
            <a:ext cx="354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পদ্ধতিতে গুণ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543" y="3285943"/>
            <a:ext cx="250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শূন্যের গুণ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127" y="5191634"/>
            <a:ext cx="296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সহজ পদ্ধতিতে গুণ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65818" y="1435849"/>
                <a:ext cx="3532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924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৩৪৫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কত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18" y="1435849"/>
                <a:ext cx="3532911" cy="646331"/>
              </a:xfrm>
              <a:prstGeom prst="rect">
                <a:avLst/>
              </a:prstGeom>
              <a:blipFill>
                <a:blip r:embed="rId5"/>
                <a:stretch>
                  <a:fillRect l="-5172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68835" y="3285942"/>
                <a:ext cx="39485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৬৭০০</a:t>
                </a:r>
                <a14:m>
                  <m:oMath xmlns:m="http://schemas.openxmlformats.org/officeDocument/2006/math">
                    <m:r>
                      <a:rPr lang="bn-I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২৩০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কত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835" y="3285942"/>
                <a:ext cx="3948545" cy="646331"/>
              </a:xfrm>
              <a:prstGeom prst="rect">
                <a:avLst/>
              </a:prstGeom>
              <a:blipFill>
                <a:blip r:embed="rId6"/>
                <a:stretch>
                  <a:fillRect l="-4630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65818" y="5191634"/>
                <a:ext cx="3532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৮৯৯</a:t>
                </a:r>
                <a14:m>
                  <m:oMath xmlns:m="http://schemas.openxmlformats.org/officeDocument/2006/math">
                    <m:r>
                      <a:rPr lang="bn-I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৫১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কত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18" y="5191634"/>
                <a:ext cx="3532911" cy="646331"/>
              </a:xfrm>
              <a:prstGeom prst="rect">
                <a:avLst/>
              </a:prstGeom>
              <a:blipFill>
                <a:blip r:embed="rId7"/>
                <a:stretch>
                  <a:fillRect l="-5172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76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4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138692"/>
            <a:ext cx="8255311" cy="43765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599" y="294672"/>
            <a:ext cx="4876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652" y="2051985"/>
            <a:ext cx="1993181" cy="2468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6617" y="5782242"/>
            <a:ext cx="845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পাঠ্যবইয়ের ৩ ও ৪ পৃষ্টা মনোযোগ দিয়ে দেখ।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833" y="2024408"/>
            <a:ext cx="1762371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6690" y="457200"/>
            <a:ext cx="279861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9455" y="2040807"/>
            <a:ext cx="644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যোগের সংক্ষিপ্ত রুপকে কী বলে?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9455" y="3015458"/>
            <a:ext cx="663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গুণফল নির্ণয়ের সূত্রট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09455" y="3985276"/>
                <a:ext cx="69411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৩) ৯৯</a:t>
                </a:r>
                <a14:m>
                  <m:oMath xmlns:m="http://schemas.openxmlformats.org/officeDocument/2006/math">
                    <m:r>
                      <a:rPr lang="bn-I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২৫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কে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সহজ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পদ্ধতিতে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গুণ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কর।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55" y="3985276"/>
                <a:ext cx="6941127" cy="646331"/>
              </a:xfrm>
              <a:prstGeom prst="rect">
                <a:avLst/>
              </a:prstGeom>
              <a:blipFill>
                <a:blip r:embed="rId2"/>
                <a:stretch>
                  <a:fillRect l="-2634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6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450" y="325804"/>
            <a:ext cx="6295228" cy="39234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0218" y="1260764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29052" y="5273668"/>
                <a:ext cx="5453495" cy="64633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১) ৯২০০</a:t>
                </a:r>
                <a14:m>
                  <m:oMath xmlns:m="http://schemas.openxmlformats.org/officeDocument/2006/math">
                    <m:r>
                      <a:rPr lang="bn-I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১২০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কত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052" y="5273668"/>
                <a:ext cx="5453495" cy="646331"/>
              </a:xfrm>
              <a:prstGeom prst="rect">
                <a:avLst/>
              </a:prstGeom>
              <a:blipFill>
                <a:blip r:embed="rId3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29051" y="5919999"/>
                <a:ext cx="5453495" cy="64633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২) ৯৯৯</a:t>
                </a:r>
                <a14:m>
                  <m:oMath xmlns:m="http://schemas.openxmlformats.org/officeDocument/2006/math">
                    <m:r>
                      <a:rPr lang="bn-I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৩২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কত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051" y="5919999"/>
                <a:ext cx="5453495" cy="646331"/>
              </a:xfrm>
              <a:prstGeom prst="rect">
                <a:avLst/>
              </a:prstGeom>
              <a:blipFill>
                <a:blip r:embed="rId4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842655" y="4376732"/>
            <a:ext cx="8963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পদ্ধতি অনুসরন করে সমস্যা সমাধান করে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2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79" y="259771"/>
            <a:ext cx="11662929" cy="6417387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905" y="4269873"/>
            <a:ext cx="6777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9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3" y="3796155"/>
            <a:ext cx="5257797" cy="267765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4000" b="1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কালাম</a:t>
            </a:r>
            <a:r>
              <a:rPr lang="bn-BD" sz="4000" b="1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শিক্ষক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শাহাপুর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কারি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থমিক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বিদ্যালয়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বানিয়াচং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Mobile: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0171৮৫০৯১৭১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045" y="451964"/>
            <a:ext cx="2346285" cy="2873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9388" y="3611489"/>
            <a:ext cx="5357812" cy="286232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শ্রেণিঃ পঞ্চম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এক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গুণ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2543" y="771525"/>
            <a:ext cx="2271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625" y="451964"/>
            <a:ext cx="2392751" cy="287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40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4219" y="354803"/>
            <a:ext cx="5643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বিষয় মনোযোগ দিয়ে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4912" y="5367771"/>
            <a:ext cx="822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আমাদের আজকের পাঠ কী হতে পারে?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9800" y="1349596"/>
                <a:ext cx="53062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14:m>
                  <m:oMath xmlns:m="http://schemas.openxmlformats.org/officeDocument/2006/math">
                    <m:r>
                      <a:rPr lang="bn-I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৯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৯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৯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৯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৯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৫৪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349596"/>
                <a:ext cx="5306291" cy="646331"/>
              </a:xfrm>
              <a:prstGeom prst="rect">
                <a:avLst/>
              </a:prstGeom>
              <a:blipFill>
                <a:blip r:embed="rId2"/>
                <a:stretch>
                  <a:fillRect l="-3563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04745" y="2783165"/>
                <a:ext cx="27363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14:m>
                  <m:oMath xmlns:m="http://schemas.openxmlformats.org/officeDocument/2006/math">
                    <m:r>
                      <a:rPr lang="bn-I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৬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৫৪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745" y="2783165"/>
                <a:ext cx="2736381" cy="646331"/>
              </a:xfrm>
              <a:prstGeom prst="rect">
                <a:avLst/>
              </a:prstGeom>
              <a:blipFill>
                <a:blip r:embed="rId3"/>
                <a:stretch>
                  <a:fillRect l="-6682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782791" y="1349596"/>
            <a:ext cx="3688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কী করা হয়েছে?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062" y="2919343"/>
            <a:ext cx="3688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কী করা হয়েছে?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26582" y="1898073"/>
            <a:ext cx="150310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82089" y="2919342"/>
            <a:ext cx="150310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4745" y="4346054"/>
            <a:ext cx="5863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যোগের সংক্ষিপ্ত রুপকে কী বলে?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73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3833" y="682503"/>
            <a:ext cx="6972300" cy="92333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3876" y="2458916"/>
            <a:ext cx="6272213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IN" sz="16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166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11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874" y="2575771"/>
            <a:ext cx="10931236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অঙ্কবিশিষ্ট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অঙ্কবিশিষ্ট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শূণ্য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অঙ্কবিশিষ্ট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৯৯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৯৯৯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5709" y="651163"/>
            <a:ext cx="522316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65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9345" y="3812139"/>
            <a:ext cx="6871855" cy="156966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3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=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5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যা সংক্ষেপেঃ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×৫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=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5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9345" y="2659559"/>
            <a:ext cx="6871855" cy="769441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গুণ হলো যোগের সংক্ষিপ্ত রুপ।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143070" y="258450"/>
            <a:ext cx="5905860" cy="1413164"/>
          </a:xfrm>
          <a:prstGeom prst="wedgeRectCallout">
            <a:avLst>
              <a:gd name="adj1" fmla="val -16142"/>
              <a:gd name="adj2" fmla="val 11936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38946" y="457201"/>
            <a:ext cx="461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 কী?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68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9545" y="709090"/>
            <a:ext cx="353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২৩৪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77836" y="709090"/>
                <a:ext cx="353290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   </m:t>
                      </m:r>
                      <m:r>
                        <a:rPr lang="bn-I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৬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836" y="709090"/>
                <a:ext cx="3532909" cy="1200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560618" y="1909419"/>
            <a:ext cx="30895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29545" y="1909419"/>
            <a:ext cx="98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১৪০৪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Up Arrow 8"/>
          <p:cNvSpPr/>
          <p:nvPr/>
        </p:nvSpPr>
        <p:spPr>
          <a:xfrm rot="5400000">
            <a:off x="5971811" y="50496"/>
            <a:ext cx="520271" cy="1837459"/>
          </a:xfrm>
          <a:prstGeom prst="upArrow">
            <a:avLst>
              <a:gd name="adj1" fmla="val 12332"/>
              <a:gd name="adj2" fmla="val 417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5400000">
            <a:off x="6004121" y="639131"/>
            <a:ext cx="455649" cy="1837459"/>
          </a:xfrm>
          <a:prstGeom prst="upArrow">
            <a:avLst>
              <a:gd name="adj1" fmla="val 12332"/>
              <a:gd name="adj2" fmla="val 43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5400000">
            <a:off x="5958070" y="1264565"/>
            <a:ext cx="547752" cy="1837459"/>
          </a:xfrm>
          <a:prstGeom prst="upArrow">
            <a:avLst>
              <a:gd name="adj1" fmla="val 12332"/>
              <a:gd name="adj2" fmla="val 38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05700" y="662923"/>
            <a:ext cx="96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8971" y="1315248"/>
            <a:ext cx="96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360365" y="4191120"/>
            <a:ext cx="5840713" cy="765618"/>
            <a:chOff x="2574451" y="3927343"/>
            <a:chExt cx="4375336" cy="765618"/>
          </a:xfrm>
        </p:grpSpPr>
        <p:sp>
          <p:nvSpPr>
            <p:cNvPr id="14" name="TextBox 13"/>
            <p:cNvSpPr txBox="1"/>
            <p:nvPr/>
          </p:nvSpPr>
          <p:spPr>
            <a:xfrm>
              <a:off x="4304923" y="3979339"/>
              <a:ext cx="1008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গুণফল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574451" y="3985075"/>
                  <a:ext cx="107593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IN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গুণক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4451" y="3985075"/>
                  <a:ext cx="1075936" cy="7078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3560618" y="3927343"/>
                  <a:ext cx="683200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IN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0618" y="3927343"/>
                  <a:ext cx="683200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342874" y="3927343"/>
                  <a:ext cx="160691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bn-IN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÷</m:t>
                      </m:r>
                      <m:r>
                        <a:rPr lang="bn-IN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</m:oMath>
                  </a14:m>
                  <a:r>
                    <a:rPr lang="bn-IN" sz="40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গুণ্য</a:t>
                  </a:r>
                  <a:endParaRPr lang="en-US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2874" y="3927343"/>
                  <a:ext cx="1606913" cy="707886"/>
                </a:xfrm>
                <a:prstGeom prst="rect">
                  <a:avLst/>
                </a:prstGeom>
                <a:blipFill>
                  <a:blip r:embed="rId5"/>
                  <a:stretch>
                    <a:fillRect t="-13793" b="-379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/>
          <p:cNvSpPr txBox="1"/>
          <p:nvPr/>
        </p:nvSpPr>
        <p:spPr>
          <a:xfrm>
            <a:off x="7390319" y="1989295"/>
            <a:ext cx="127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633080" y="5207895"/>
            <a:ext cx="5295283" cy="780946"/>
            <a:chOff x="2807760" y="4717474"/>
            <a:chExt cx="4300283" cy="780946"/>
          </a:xfrm>
        </p:grpSpPr>
        <p:sp>
          <p:nvSpPr>
            <p:cNvPr id="20" name="TextBox 19"/>
            <p:cNvSpPr txBox="1"/>
            <p:nvPr/>
          </p:nvSpPr>
          <p:spPr>
            <a:xfrm>
              <a:off x="2807760" y="4775206"/>
              <a:ext cx="96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গুণ্য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70443" y="4790534"/>
              <a:ext cx="1273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গুণফল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3571333" y="4717474"/>
                  <a:ext cx="683200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IN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333" y="4717474"/>
                  <a:ext cx="683200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501130" y="4758726"/>
                  <a:ext cx="160691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bn-IN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÷</m:t>
                      </m:r>
                      <m:r>
                        <a:rPr lang="bn-IN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a14:m>
                  <a:r>
                    <a:rPr lang="bn-IN" sz="40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গুণক</a:t>
                  </a:r>
                  <a:endParaRPr lang="en-US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1130" y="4758726"/>
                  <a:ext cx="1606913" cy="707886"/>
                </a:xfrm>
                <a:prstGeom prst="rect">
                  <a:avLst/>
                </a:prstGeom>
                <a:blipFill>
                  <a:blip r:embed="rId7"/>
                  <a:stretch>
                    <a:fillRect t="-13793" b="-379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3484126" y="3120237"/>
            <a:ext cx="5447862" cy="840031"/>
            <a:chOff x="3395336" y="3187015"/>
            <a:chExt cx="4061849" cy="821645"/>
          </a:xfrm>
        </p:grpSpPr>
        <p:sp>
          <p:nvSpPr>
            <p:cNvPr id="27" name="TextBox 26"/>
            <p:cNvSpPr txBox="1"/>
            <p:nvPr/>
          </p:nvSpPr>
          <p:spPr>
            <a:xfrm>
              <a:off x="3395336" y="3256060"/>
              <a:ext cx="1273319" cy="752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গুণফল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5890871" y="3269643"/>
                  <a:ext cx="459564" cy="6321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I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871" y="3269643"/>
                  <a:ext cx="459564" cy="63218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/>
            <p:cNvSpPr txBox="1"/>
            <p:nvPr/>
          </p:nvSpPr>
          <p:spPr>
            <a:xfrm>
              <a:off x="6487367" y="3209435"/>
              <a:ext cx="969818" cy="752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গুণক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4410855" y="3187015"/>
                  <a:ext cx="545242" cy="7526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I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0855" y="3187015"/>
                  <a:ext cx="545242" cy="752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5083193" y="3256060"/>
              <a:ext cx="794491" cy="752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গুণ্য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9437650" y="1785685"/>
            <a:ext cx="2182309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জেনে নিই।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9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9581" y="2199570"/>
            <a:ext cx="906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গুণ্যঃ যে সংখ্যাকে গুণ করা হয় তাকে গুণ্য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1818" y="3429000"/>
            <a:ext cx="906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গুণকঃ যে সংখ্যা দিয়ে গুণ করা হয় তাকে গুণক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1818" y="4595198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গুণফলঃ গুণ শেষে যে ফলাফল পাওয়া যায় তাকে গুণফল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7053" y="678590"/>
            <a:ext cx="724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 গুণ্য, গুণক ও গুণফলের সংজ্ঞা জেনে নিই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0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399" y="570921"/>
            <a:ext cx="6442364" cy="70788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আমরা তিন পদ্ধতিতে গুণ 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18957848"/>
              </p:ext>
            </p:extLst>
          </p:nvPr>
        </p:nvGraphicFramePr>
        <p:xfrm>
          <a:off x="2267527" y="1278807"/>
          <a:ext cx="7901709" cy="46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673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871B7C-FFCF-47B3-B7C9-8C0674B45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8871B7C-FFCF-47B3-B7C9-8C0674B45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8871B7C-FFCF-47B3-B7C9-8C0674B45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A203F6-1453-46A0-8891-C49541F0D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0AA203F6-1453-46A0-8891-C49541F0D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0AA203F6-1453-46A0-8891-C49541F0D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43C494-F445-4D59-9ED9-764713EF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AD43C494-F445-4D59-9ED9-764713EF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AD43C494-F445-4D59-9ED9-764713EF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320</TotalTime>
  <Words>404</Words>
  <Application>Microsoft Office PowerPoint</Application>
  <PresentationFormat>Widescreen</PresentationFormat>
  <Paragraphs>115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Cambria Math</vt:lpstr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bijay</dc:creator>
  <cp:lastModifiedBy>bijay</cp:lastModifiedBy>
  <cp:revision>36</cp:revision>
  <dcterms:created xsi:type="dcterms:W3CDTF">2020-04-15T13:25:15Z</dcterms:created>
  <dcterms:modified xsi:type="dcterms:W3CDTF">2020-04-18T08:14:07Z</dcterms:modified>
</cp:coreProperties>
</file>