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16" autoAdjust="0"/>
    <p:restoredTop sz="94660"/>
  </p:normalViewPr>
  <p:slideViewPr>
    <p:cSldViewPr>
      <p:cViewPr varScale="1">
        <p:scale>
          <a:sx n="64" d="100"/>
          <a:sy n="64" d="100"/>
        </p:scale>
        <p:origin x="-750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5BB-2E89-41E3-8A2C-7EBF880555D2}" type="datetimeFigureOut">
              <a:rPr lang="en-US" smtClean="0"/>
              <a:pPr/>
              <a:t>4/18/2020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855F-7B4C-4ADF-8AFF-435EDE9B5F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5BB-2E89-41E3-8A2C-7EBF880555D2}" type="datetimeFigureOut">
              <a:rPr lang="en-US" smtClean="0"/>
              <a:pPr/>
              <a:t>4/18/2020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855F-7B4C-4ADF-8AFF-435EDE9B5F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5BB-2E89-41E3-8A2C-7EBF880555D2}" type="datetimeFigureOut">
              <a:rPr lang="en-US" smtClean="0"/>
              <a:pPr/>
              <a:t>4/18/2020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855F-7B4C-4ADF-8AFF-435EDE9B5F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5BB-2E89-41E3-8A2C-7EBF880555D2}" type="datetimeFigureOut">
              <a:rPr lang="en-US" smtClean="0"/>
              <a:pPr/>
              <a:t>4/18/2020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855F-7B4C-4ADF-8AFF-435EDE9B5F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5BB-2E89-41E3-8A2C-7EBF880555D2}" type="datetimeFigureOut">
              <a:rPr lang="en-US" smtClean="0"/>
              <a:pPr/>
              <a:t>4/18/2020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855F-7B4C-4ADF-8AFF-435EDE9B5F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5BB-2E89-41E3-8A2C-7EBF880555D2}" type="datetimeFigureOut">
              <a:rPr lang="en-US" smtClean="0"/>
              <a:pPr/>
              <a:t>4/18/2020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855F-7B4C-4ADF-8AFF-435EDE9B5F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5BB-2E89-41E3-8A2C-7EBF880555D2}" type="datetimeFigureOut">
              <a:rPr lang="en-US" smtClean="0"/>
              <a:pPr/>
              <a:t>4/18/2020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855F-7B4C-4ADF-8AFF-435EDE9B5F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5BB-2E89-41E3-8A2C-7EBF880555D2}" type="datetimeFigureOut">
              <a:rPr lang="en-US" smtClean="0"/>
              <a:pPr/>
              <a:t>4/18/2020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855F-7B4C-4ADF-8AFF-435EDE9B5F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5BB-2E89-41E3-8A2C-7EBF880555D2}" type="datetimeFigureOut">
              <a:rPr lang="en-US" smtClean="0"/>
              <a:pPr/>
              <a:t>4/18/2020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855F-7B4C-4ADF-8AFF-435EDE9B5F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5BB-2E89-41E3-8A2C-7EBF880555D2}" type="datetimeFigureOut">
              <a:rPr lang="en-US" smtClean="0"/>
              <a:pPr/>
              <a:t>4/18/2020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855F-7B4C-4ADF-8AFF-435EDE9B5F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5BB-2E89-41E3-8A2C-7EBF880555D2}" type="datetimeFigureOut">
              <a:rPr lang="en-US" smtClean="0"/>
              <a:pPr/>
              <a:t>4/18/2020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9BCC855F-7B4C-4ADF-8AFF-435EDE9B5F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5C85BB-2E89-41E3-8A2C-7EBF880555D2}" type="datetimeFigureOut">
              <a:rPr lang="en-US" smtClean="0"/>
              <a:pPr/>
              <a:t>4/18/2020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CC855F-7B4C-4ADF-8AFF-435EDE9B5FB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557ee99bd7f5869a5bf11bf6cf8242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28800"/>
            <a:ext cx="6705600" cy="4191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685801"/>
            <a:ext cx="876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Welcome to multimedia class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676400"/>
            <a:ext cx="8153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</a:rPr>
              <a:t>An interrogative sentence ends with a question mark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</a:rPr>
              <a:t>or note of interrogation.</a:t>
            </a: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048000"/>
            <a:ext cx="76962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do-you-speak-english-question-vector-22684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988910"/>
            <a:ext cx="7696200" cy="32594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24200" y="381000"/>
            <a:ext cx="48006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Note of interrogation (?)</a:t>
            </a:r>
            <a:endParaRPr lang="en-GB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371600"/>
            <a:ext cx="76962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Times New Roman" pitchFamily="18" charset="0"/>
              </a:rPr>
              <a:t>The exclamation mark is used to express surprise, astonishment, excitement etc.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lass-House-75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6705600" cy="327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791200"/>
            <a:ext cx="4572000" cy="685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</a:rPr>
              <a:t>What a gorgeous house!</a:t>
            </a:r>
            <a:endPara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209800"/>
            <a:ext cx="2514600" cy="335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53200" y="5791200"/>
            <a:ext cx="312420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How beautiful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the flower is!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381000"/>
            <a:ext cx="5257800" cy="8382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Note of exclamation (!)</a:t>
            </a:r>
            <a:endParaRPr lang="en-GB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609600"/>
            <a:ext cx="51816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Comma (,)</a:t>
            </a:r>
            <a:endParaRPr lang="en-GB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676400"/>
            <a:ext cx="7620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is the most useful common punctuation mark in English.</a:t>
            </a:r>
            <a:endParaRPr lang="en-GB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819400"/>
            <a:ext cx="6781800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separate words, phrases and sentences in a series:</a:t>
            </a:r>
          </a:p>
          <a:p>
            <a:pPr algn="just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apples, oranges, guavas, and bananas</a:t>
            </a:r>
          </a:p>
          <a:p>
            <a:pPr algn="just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They ate, they drank, and they danced.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set off the name of a person you are addressing: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Kalam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what are you doing?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use in titles, dates, addresses:</a:t>
            </a:r>
          </a:p>
          <a:p>
            <a:pPr algn="just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Farhan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M.D. April 06, 2020  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Haripur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Joypurhat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use before Noun/ Case in Apposition: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Mr. Khan, the headmaster of this school, is a learned man.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439d1f01dd7fca770b1bb607f39a3bd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514600"/>
            <a:ext cx="3048000" cy="220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angle"/>
          </a:sp3d>
        </p:spPr>
      </p:pic>
      <p:pic>
        <p:nvPicPr>
          <p:cNvPr id="6" name="Picture 5" descr="bangladesh-boy-educ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876800"/>
            <a:ext cx="2895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89154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use before a tag question.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They are ready to go, aren't they?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set off the indirect speech from the direct speech.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told him , “ Have you done the work?”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differentiate subordinate clause from principle clause.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When I was going to school, I met with my friend.</a:t>
            </a:r>
          </a:p>
          <a:p>
            <a:r>
              <a:rPr lang="en-US" dirty="0" smtClean="0"/>
              <a:t>   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438400" y="3581400"/>
            <a:ext cx="5105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Semicolon (;)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4953000"/>
            <a:ext cx="7086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semicolon is  most commonly used to-</a:t>
            </a:r>
          </a:p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separate two sentences joined together without any linking words.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love ice cream; it is my favorite food.</a:t>
            </a:r>
          </a:p>
          <a:p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496742032_Robusto-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657600"/>
            <a:ext cx="2438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93726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separate two sentences joined by the linking words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therefore, however, thus, moreover, yet, but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the linking phrases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example, in fact, in any case, on the other hand.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He had all the qualifications; yet he did not get the job.</a:t>
            </a:r>
            <a:endParaRPr lang="en-GB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8534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57600" y="609600"/>
            <a:ext cx="28194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Colon (:)</a:t>
            </a:r>
            <a:endParaRPr lang="en-GB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09800"/>
            <a:ext cx="62484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colon: means “as follows.” It is used-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 introduce a long list.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dirty="0" smtClean="0">
                <a:solidFill>
                  <a:srgbClr val="C00000"/>
                </a:solidFill>
              </a:rPr>
              <a:t> I want the following items: Butter, Sugar, and Flour.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introduce a final word, phrases, or example that shows the meaning or result of the sentence.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Superheroes always manage to save themselves: all superheroes are immortal.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ugar-butter-flour1164430-pri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905000"/>
            <a:ext cx="4343400" cy="2514600"/>
          </a:xfrm>
          <a:prstGeom prst="rect">
            <a:avLst/>
          </a:prstGeom>
        </p:spPr>
      </p:pic>
      <p:pic>
        <p:nvPicPr>
          <p:cNvPr id="6" name="Picture 5" descr="super-hero-saves-world-vector-83415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14800"/>
            <a:ext cx="6705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33600" y="457200"/>
            <a:ext cx="57150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Quotation Mark/Inverted Commas (‘….’  “…..”)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905000"/>
            <a:ext cx="7162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Quotation mark is used to set off a direct quotation. 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_102514038_davies_thai_kids_illustration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763000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200" y="5943600"/>
            <a:ext cx="6781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said to me, “</a:t>
            </a:r>
            <a:r>
              <a:rPr lang="en-GB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are playing.”</a:t>
            </a:r>
            <a:endParaRPr lang="en-GB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0" y="533400"/>
            <a:ext cx="3048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Hyphen (-)</a:t>
            </a:r>
            <a:endParaRPr lang="en-GB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905000"/>
            <a:ext cx="7924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used-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join some compound words together.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three-month-old baby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separate starting and ending numbers, dates, and scores.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Pages 35-52, 1974-1976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06" y="3733800"/>
            <a:ext cx="840259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762000"/>
            <a:ext cx="464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Apostrophe (’)</a:t>
            </a:r>
            <a:endParaRPr lang="en-GB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676400"/>
            <a:ext cx="80010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Apostrophe is used to-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Show ownership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Zeeshan’s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house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Show contractions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Don’t</a:t>
            </a:r>
            <a:endParaRPr lang="en-GB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etlstd-property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9500"/>
            <a:ext cx="99060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57600" y="838200"/>
            <a:ext cx="2895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Dash (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─)</a:t>
            </a:r>
            <a:endParaRPr lang="en-GB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28800"/>
            <a:ext cx="90678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dash is longer than a hyphen. It is used-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to interrupt a sentence dramatically and to put stress on words you’ve added.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He fired the gun, and then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─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Afterward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─ yes, he was a real criminal.</a:t>
            </a:r>
            <a:endParaRPr lang="en-GB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29000" y="4267200"/>
            <a:ext cx="3581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Parentheses ( )</a:t>
            </a:r>
            <a:endParaRPr lang="en-GB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181600"/>
            <a:ext cx="90678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Parentheses provide a stronger break than commas, but not as strong as break as dashes. It is used to separate  interrupting material.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Mount Robson (12972 feet) is the highest mountain in the Canadian Rockies.  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457200"/>
            <a:ext cx="5181599" cy="707886"/>
          </a:xfrm>
          <a:prstGeom prst="rect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295400"/>
            <a:ext cx="6934200" cy="3962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Md. Arafat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Teacher (English)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Haripur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Joypurhat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Joypurhat-5900.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arifjoy1991@gmail.com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Contact: 01747994114</a:t>
            </a:r>
            <a:endParaRPr lang="en-GB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rsz_2photo.jpg"/>
          <p:cNvPicPr>
            <a:picLocks noChangeAspect="1"/>
          </p:cNvPicPr>
          <p:nvPr/>
        </p:nvPicPr>
        <p:blipFill>
          <a:blip r:embed="rId2">
            <a:lum bright="-4000"/>
          </a:blip>
          <a:stretch>
            <a:fillRect/>
          </a:stretch>
        </p:blipFill>
        <p:spPr>
          <a:xfrm>
            <a:off x="1524000" y="1295400"/>
            <a:ext cx="1828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762000"/>
            <a:ext cx="48768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Brackets [  ]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362200"/>
            <a:ext cx="71628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used-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to add your own words in a quotation.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“ Four Score [that means eighty] and seven years ago……..”</a:t>
            </a:r>
            <a:endParaRPr lang="en-GB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685800"/>
            <a:ext cx="35814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905000"/>
            <a:ext cx="85344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punctuation marks where necessary in the following text.</a:t>
            </a:r>
          </a:p>
          <a:p>
            <a:pPr fontAlgn="base"/>
            <a:endParaRPr lang="en-GB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 name is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Pollob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was born in Bangladesh I have completed my higher education from Dhaka University I love my country most It is a beautiful country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648200"/>
            <a:ext cx="7924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Answer: My name is </a:t>
            </a:r>
            <a:r>
              <a:rPr lang="en-GB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Pollob</a:t>
            </a:r>
            <a:r>
              <a:rPr lang="en-GB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I was born in Bangladesh. I have completed my higher education from Dhaka University. I love my country most. It is a beautiful country.</a:t>
            </a:r>
            <a:endParaRPr lang="en-GB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685800"/>
            <a:ext cx="4038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676400"/>
            <a:ext cx="8610600" cy="3657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you come to my house tomorrow I asked the boy We can discuss the terms and conditions then I said I shall be very happy to meet you at your house Thank you so much he replied</a:t>
            </a:r>
            <a:endParaRPr lang="en-GB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0" y="4885029"/>
            <a:ext cx="9906000" cy="175432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Thank you all for your patience.</a:t>
            </a:r>
            <a:endParaRPr lang="en-GB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9938" name="Picture 2" descr="Goodbye Stock Photos, Royalty Free Goodbye Images |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1756"/>
            <a:ext cx="8229600" cy="3967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750" y="1066800"/>
            <a:ext cx="8750300" cy="464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Class: Nine</a:t>
            </a:r>
          </a:p>
          <a:p>
            <a:pPr algn="just"/>
            <a:r>
              <a:rPr lang="bn-BD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Subject: English 2nd part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English Grammar and Composition)</a:t>
            </a:r>
            <a:endParaRPr lang="bn-BD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n-BD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Time: 5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bn-BD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Minutes</a:t>
            </a:r>
          </a:p>
        </p:txBody>
      </p:sp>
      <p:pic>
        <p:nvPicPr>
          <p:cNvPr id="3" name="Picture 2" descr="class-9-10-english-grammer-and-composition-book-pdf-download-2018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905000"/>
            <a:ext cx="2362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685800"/>
            <a:ext cx="7315200" cy="6096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 at the following pictures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371600"/>
            <a:ext cx="91440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4876800" cy="3276600"/>
          </a:xfrm>
          <a:prstGeom prst="rect">
            <a:avLst/>
          </a:prstGeom>
        </p:spPr>
      </p:pic>
      <p:pic>
        <p:nvPicPr>
          <p:cNvPr id="5" name="Picture 4" descr="wave-pattern-desert-landscape--oman-886145780-5c45542046e0fb00012eba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1" y="1371601"/>
            <a:ext cx="4191000" cy="3276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5400" y="4953000"/>
            <a:ext cx="48006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bn-BD" sz="2800" b="1" i="1" dirty="0" smtClean="0">
                <a:solidFill>
                  <a:srgbClr val="FF0000"/>
                </a:solidFill>
                <a:latin typeface="Times New Roman" pitchFamily="18" charset="0"/>
              </a:rPr>
              <a:t> ther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n-BD" sz="2800" b="1" i="1" dirty="0" smtClean="0">
                <a:solidFill>
                  <a:srgbClr val="FF0000"/>
                </a:solidFill>
                <a:latin typeface="Times New Roman" pitchFamily="18" charset="0"/>
              </a:rPr>
              <a:t> is no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bus stoppage,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Where do you get down?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Where is your destination?</a:t>
            </a:r>
            <a:endParaRPr lang="en-GB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953000"/>
            <a:ext cx="4267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Times New Roman" pitchFamily="18" charset="0"/>
              </a:rPr>
              <a:t>People get on the bus because </a:t>
            </a:r>
            <a:r>
              <a:rPr lang="bn-BD" sz="2400" dirty="0" smtClean="0">
                <a:solidFill>
                  <a:srgbClr val="FF0000"/>
                </a:solidFill>
                <a:latin typeface="Times New Roman" pitchFamily="18" charset="0"/>
              </a:rPr>
              <a:t>ther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bn-BD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Times New Roman" pitchFamily="18" charset="0"/>
              </a:rPr>
              <a:t>is a bus stop.</a:t>
            </a:r>
            <a:endParaRPr lang="en-GB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8686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Times New Roman" pitchFamily="18" charset="0"/>
              </a:rPr>
              <a:t>If there is no bus stop, you will not find any exact place. It will be very difficult for you to get down.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Times New Roman" pitchFamily="18" charset="0"/>
              </a:rPr>
              <a:t>At the same way, if you have no </a:t>
            </a:r>
            <a:r>
              <a:rPr lang="bn-BD" sz="2400" b="1" dirty="0" smtClean="0">
                <a:solidFill>
                  <a:schemeClr val="tx1"/>
                </a:solidFill>
                <a:latin typeface="Times New Roman" pitchFamily="18" charset="0"/>
              </a:rPr>
              <a:t>stop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bn-BD" sz="2400" b="1" dirty="0" smtClean="0">
                <a:solidFill>
                  <a:schemeClr val="tx1"/>
                </a:solidFill>
                <a:latin typeface="Times New Roman" pitchFamily="18" charset="0"/>
              </a:rPr>
              <a:t>age </a:t>
            </a:r>
            <a:r>
              <a:rPr lang="bn-BD" sz="2400" b="1" dirty="0" smtClean="0">
                <a:solidFill>
                  <a:schemeClr val="tx1"/>
                </a:solidFill>
                <a:latin typeface="Times New Roman" pitchFamily="18" charset="0"/>
              </a:rPr>
              <a:t>in a sentence, it will be very difficult for you to understand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 the sentence </a:t>
            </a:r>
            <a:r>
              <a:rPr lang="bn-BD" sz="2400" b="1" dirty="0" smtClean="0">
                <a:solidFill>
                  <a:schemeClr val="tx1"/>
                </a:solidFill>
                <a:latin typeface="Times New Roman" pitchFamily="18" charset="0"/>
              </a:rPr>
              <a:t>appropriately. 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nglish-9-punctuation-mark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19400"/>
            <a:ext cx="7467599" cy="2509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5791200"/>
            <a:ext cx="5943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Times New Roman" pitchFamily="18" charset="0"/>
              </a:rPr>
              <a:t>These are the some stop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s</a:t>
            </a:r>
            <a:r>
              <a:rPr lang="bn-BD" sz="2400" dirty="0" smtClean="0">
                <a:solidFill>
                  <a:schemeClr val="tx1"/>
                </a:solidFill>
                <a:latin typeface="Times New Roman" pitchFamily="18" charset="0"/>
              </a:rPr>
              <a:t> in a sentenec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685800"/>
            <a:ext cx="7543800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Today We are going to discuss about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-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2209800"/>
            <a:ext cx="60960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u="sng" dirty="0" smtClean="0">
                <a:solidFill>
                  <a:schemeClr val="tx1"/>
                </a:solidFill>
                <a:latin typeface="Times New Roman" pitchFamily="18" charset="0"/>
              </a:rPr>
              <a:t>The usage of punctuation marks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GB" sz="36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914400"/>
            <a:ext cx="6019800" cy="114300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Laerning Outcomes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209800"/>
            <a:ext cx="77724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71600" y="2362200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After this lesson, students will be able to: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1. use punctuation marks correctly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2. identify and explain punctuation usage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3. understand sentence meaningfully.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85801"/>
            <a:ext cx="62484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Punctuation</a:t>
            </a:r>
            <a:r>
              <a:rPr lang="bn-BD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 use of signs and symbols which make the text meaningful</a:t>
            </a:r>
            <a:r>
              <a:rPr lang="bn-BD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600200"/>
            <a:ext cx="74676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BD" sz="2400" dirty="0" smtClean="0">
                <a:solidFill>
                  <a:schemeClr val="tx1"/>
                </a:solidFill>
                <a:latin typeface="Times New Roman" pitchFamily="18" charset="0"/>
              </a:rPr>
              <a:t>Here are some common punctuation marks: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Stops at the end of the sentence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(Full Stop)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bn-BD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(Note of Interrogation)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bn-BD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(Note of Exclamation)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Brakes in the middle of the sentence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BD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(Comma)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bn-BD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(Semi-colon)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n-BD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(Colon)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n-B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n-BD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Hyphen) etc.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ght-view-Dhaka-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581400"/>
            <a:ext cx="7315200" cy="304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1219200"/>
            <a:ext cx="7315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Times New Roman" pitchFamily="18" charset="0"/>
              </a:rPr>
              <a:t>In written English, a sentence ends with a full stop or a question mark or an exclamation mark.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2667000"/>
            <a:ext cx="73152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</a:rPr>
              <a:t>A full stop is used at the end of an assertive</a:t>
            </a:r>
            <a:r>
              <a:rPr lang="en-US" sz="2000" b="1" dirty="0" smtClean="0">
                <a:solidFill>
                  <a:schemeClr val="tx1"/>
                </a:solidFill>
              </a:rPr>
              <a:t> or an </a:t>
            </a:r>
            <a:r>
              <a:rPr lang="bn-BD" sz="2000" b="1" dirty="0" smtClean="0">
                <a:solidFill>
                  <a:schemeClr val="tx1"/>
                </a:solidFill>
              </a:rPr>
              <a:t>imperative or an optative sentence.</a:t>
            </a: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bn-BD" sz="2400" b="1" dirty="0" smtClean="0">
                <a:solidFill>
                  <a:srgbClr val="FF0000"/>
                </a:solidFill>
              </a:rPr>
              <a:t>Dhaka is the capital of Bangladesh.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05200" y="533400"/>
            <a:ext cx="3352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Full stop (.)</a:t>
            </a:r>
            <a:endParaRPr lang="en-GB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727</TotalTime>
  <Words>1016</Words>
  <Application>Microsoft Office PowerPoint</Application>
  <PresentationFormat>A4 Paper (210x297 mm)</PresentationFormat>
  <Paragraphs>122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arif</dc:creator>
  <cp:lastModifiedBy>arif</cp:lastModifiedBy>
  <cp:revision>77</cp:revision>
  <dcterms:created xsi:type="dcterms:W3CDTF">2020-04-05T15:44:51Z</dcterms:created>
  <dcterms:modified xsi:type="dcterms:W3CDTF">2020-04-18T04:17:39Z</dcterms:modified>
</cp:coreProperties>
</file>