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6" r:id="rId14"/>
    <p:sldId id="271" r:id="rId15"/>
    <p:sldId id="266" r:id="rId16"/>
    <p:sldId id="270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CG" initials="i" lastIdx="1" clrIdx="0">
    <p:extLst>
      <p:ext uri="{19B8F6BF-5375-455C-9EA6-DF929625EA0E}">
        <p15:presenceInfo xmlns:p15="http://schemas.microsoft.com/office/powerpoint/2012/main" userId="iC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7T20:30:42.991" idx="1">
    <p:pos x="2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7F48E-5D6D-4607-BC77-F8EC086427D5}" type="datetime1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s-IN" smtClean="0"/>
              <a:t>নির্মল মৃধা, সহঃ শিক্ষক (বিজ্ঞান), শহীদপুর খান এ সবুর মাঃবিঃ, তেরখাদা,খুলনা, ০১৭৪০৬২৫৭০২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DDE99-8912-414A-AD1A-6749A4B1B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5416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A320B-FCBA-4934-A163-0C5F428A63EF}" type="datetime1">
              <a:rPr lang="en-US" smtClean="0"/>
              <a:t>4/18/2020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s-IN" smtClean="0"/>
              <a:t>নির্মল মৃধা, সহঃ শিক্ষক (বিজ্ঞান), শহীদপুর খান এ সবুর মাঃবিঃ, তেরখাদা,খুলনা, ০১৭৪০৬২৫৭০২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658F3-32C6-4975-B8F8-A9EBC574D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2590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58F3-32C6-4975-B8F8-A9EBC574D767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E96EF69-AF9B-4CC5-B9A1-6B153A73D422}" type="datetime1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as-IN" smtClean="0"/>
              <a:t>নির্মল মৃধা, সহঃ শিক্ষক (বিজ্ঞান), শহীদপুর খান এ সবুর মাঃবিঃ, তেরখাদা,খুলনা, ০১৭৪০৬২৫৭০২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89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658F3-32C6-4975-B8F8-A9EBC574D767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44B3EC3-A069-47E1-9249-2A4FB7379391}" type="datetime1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as-IN" smtClean="0"/>
              <a:t>নির্মল মৃধা, সহঃ শিক্ষক (বিজ্ঞান), শহীদপুর খান এ সবুর মাঃবিঃ, তেরখাদা,খুলনা, ০১৭৪০৬২৫৭০২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4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AE4A312-57D6-4ABF-A703-F0FCE48620A7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as-IN" smtClean="0"/>
              <a:t>নির্মল মৃধা, সহঃ শিক্ষক (বিজ্ঞান), শহীদপুর খান এ সবুর মাঃবিঃ, তেরখাদা,খুলনা, ০১৭৪০৬২৫৭০২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72A5380-D7F7-4939-B368-B1891D7A1A8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101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D55E-EA0A-4918-97F9-02B167436ACA}" type="datetime1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নির্মল মৃধা, সহঃ শিক্ষক (বিজ্ঞান), শহীদপুর খান এ সবুর মাঃবিঃ, তেরখাদা,খুলনা, ০১৭৪০৬২৫৭০২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5380-D7F7-4939-B368-B1891D7A1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8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5CDF-29CC-4718-A414-D1583FD6305A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নির্মল মৃধা, সহঃ শিক্ষক (বিজ্ঞান), শহীদপুর খান এ সবুর মাঃবিঃ, তেরখাদা,খুলনা, ০১৭৪০৬২৫৭০২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5380-D7F7-4939-B368-B1891D7A1A8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562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3830-6C02-4401-A710-F7AA6B5A2C72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নির্মল মৃধা, সহঃ শিক্ষক (বিজ্ঞান), শহীদপুর খান এ সবুর মাঃবিঃ, তেরখাদা,খুলনা, ০১৭৪০৬২৫৭০২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5380-D7F7-4939-B368-B1891D7A1A8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11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DB0E-9CD8-4EDC-A2DE-AFD1166C0895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নির্মল মৃধা, সহঃ শিক্ষক (বিজ্ঞান), শহীদপুর খান এ সবুর মাঃবিঃ, তেরখাদা,খুলনা, ০১৭৪০৬২৫৭০২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5380-D7F7-4939-B368-B1891D7A1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94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D513-7355-4445-93E1-761F4D41A05F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নির্মল মৃধা, সহঃ শিক্ষক (বিজ্ঞান), শহীদপুর খান এ সবুর মাঃবিঃ, তেরখাদা,খুলনা, ০১৭৪০৬২৫৭০২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5380-D7F7-4939-B368-B1891D7A1A8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71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3B24-C92A-41D2-8244-B8249331F35B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নির্মল মৃধা, সহঃ শিক্ষক (বিজ্ঞান), শহীদপুর খান এ সবুর মাঃবিঃ, তেরখাদা,খুলনা, ০১৭৪০৬২৫৭০২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5380-D7F7-4939-B368-B1891D7A1A8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218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FCA6-B958-4653-9C11-BD3C29A4156E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নির্মল মৃধা, সহঃ শিক্ষক (বিজ্ঞান), শহীদপুর খান এ সবুর মাঃবিঃ, তেরখাদা,খুলনা, ০১৭৪০৬২৫৭০২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5380-D7F7-4939-B368-B1891D7A1A8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595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E697A-7781-42B3-A5E7-3BE1FCF6498D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নির্মল মৃধা, সহঃ শিক্ষক (বিজ্ঞান), শহীদপুর খান এ সবুর মাঃবিঃ, তেরখাদা,খুলনা, ০১৭৪০৬২৫৭০২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5380-D7F7-4939-B368-B1891D7A1A8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046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1BEC-A773-4B4B-9B4B-4281601B984B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নির্মল মৃধা, সহঃ শিক্ষক (বিজ্ঞান), শহীদপুর খান এ সবুর মাঃবিঃ, তেরখাদা,খুলনা, ০১৭৪০৬২৫৭০২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5380-D7F7-4939-B368-B1891D7A1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7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77151-393F-4852-B4C4-DBDA080763DE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নির্মল মৃধা, সহঃ শিক্ষক (বিজ্ঞান), শহীদপুর খান এ সবুর মাঃবিঃ, তেরখাদা,খুলনা, ০১৭৪০৬২৫৭০২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5380-D7F7-4939-B368-B1891D7A1A8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05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D25A-45EE-42E5-8AFD-4E1D81F41B78}" type="datetime1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নির্মল মৃধা, সহঃ শিক্ষক (বিজ্ঞান), শহীদপুর খান এ সবুর মাঃবিঃ, তেরখাদা,খুলনা, ০১৭৪০৬২৫৭০২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5380-D7F7-4939-B368-B1891D7A1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3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343E3-36B8-447A-88D1-4AF07115F264}" type="datetime1">
              <a:rPr lang="en-US" smtClean="0"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নির্মল মৃধা, সহঃ শিক্ষক (বিজ্ঞান), শহীদপুর খান এ সবুর মাঃবিঃ, তেরখাদা,খুলনা, ০১৭৪০৬২৫৭০২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5380-D7F7-4939-B368-B1891D7A1A8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739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06EB-C733-497E-867C-46A2ABFA7DA2}" type="datetime1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নির্মল মৃধা, সহঃ শিক্ষক (বিজ্ঞান), শহীদপুর খান এ সবুর মাঃবিঃ, তেরখাদা,খুলনা, ০১৭৪০৬২৫৭০২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5380-D7F7-4939-B368-B1891D7A1A8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49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790D-B410-4AAA-8B98-B5EB51143AB0}" type="datetime1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নির্মল মৃধা, সহঃ শিক্ষক (বিজ্ঞান), শহীদপুর খান এ সবুর মাঃবিঃ, তেরখাদা,খুলনা, ০১৭৪০৬২৫৭০২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5380-D7F7-4939-B368-B1891D7A1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3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07BE7-1918-4BBF-9052-54B9FFC3E58B}" type="datetime1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নির্মল মৃধা, সহঃ শিক্ষক (বিজ্ঞান), শহীদপুর খান এ সবুর মাঃবিঃ, তেরখাদা,খুলনা, ০১৭৪০৬২৫৭০২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5380-D7F7-4939-B368-B1891D7A1A8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705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D1DF-35C2-4431-A906-5BD04652DCCE}" type="datetime1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নির্মল মৃধা, সহঃ শিক্ষক (বিজ্ঞান), শহীদপুর খান এ সবুর মাঃবিঃ, তেরখাদা,খুলনা, ০১৭৪০৬২৫৭০২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5380-D7F7-4939-B368-B1891D7A1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3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8D913D-6803-4598-A29B-9DBD8997F4EB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as-IN" smtClean="0"/>
              <a:t>নির্মল মৃধা, সহঃ শিক্ষক (বিজ্ঞান), শহীদপুর খান এ সবুর মাঃবিঃ, তেরখাদা,খুলনা, ০১৭৪০৬২৫৭০২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2A5380-D7F7-4939-B368-B1891D7A1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1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15423" r="116" b="15423"/>
          <a:stretch/>
        </p:blipFill>
        <p:spPr>
          <a:xfrm>
            <a:off x="540913" y="1648495"/>
            <a:ext cx="11114468" cy="467503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91615" y="6507410"/>
            <a:ext cx="7305900" cy="279400"/>
          </a:xfrm>
        </p:spPr>
        <p:txBody>
          <a:bodyPr/>
          <a:lstStyle/>
          <a:p>
            <a:pPr algn="ctr"/>
            <a:r>
              <a:rPr lang="as-IN" sz="1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নির্মল মৃধা, সহঃ শিক্ষক (বিজ্ঞান), শহীদপুর খান এ সবুর মাঃবিঃ, তেরখাদা,খুলনা, ০১৭৪০৬২৫৭০২</a:t>
            </a:r>
            <a:endParaRPr lang="en-US" sz="1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2755" y="605306"/>
            <a:ext cx="2897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28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68214" y="579548"/>
            <a:ext cx="24985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উভচর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3310" y="4301541"/>
            <a:ext cx="7670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দেহত্বক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আঁইশবিহীন। ত্বক নরম, পাতলা, ভেজা ও গ্রন্থিযুক্ত।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শীতল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রক্তের প্রাণী। পানিতে ডিম পাড়ে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৩।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জীবনচক্রে সাধারণত ব্যাঙাচি দশা দেখা যায়।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সোনাব্যাঙ,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কুনোব্যাঙ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13311" y="1348044"/>
            <a:ext cx="9009483" cy="2831687"/>
            <a:chOff x="1113311" y="1348044"/>
            <a:chExt cx="9009483" cy="28316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311" y="1348044"/>
              <a:ext cx="4437484" cy="283168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34" t="25094" r="31503" b="12589"/>
            <a:stretch/>
          </p:blipFill>
          <p:spPr>
            <a:xfrm>
              <a:off x="5550795" y="1379767"/>
              <a:ext cx="4571999" cy="2799963"/>
            </a:xfrm>
            <a:prstGeom prst="rect">
              <a:avLst/>
            </a:prstGeom>
          </p:spPr>
        </p:pic>
      </p:grpSp>
      <p:sp>
        <p:nvSpPr>
          <p:cNvPr id="8" name="Footer Placeholder 4"/>
          <p:cNvSpPr txBox="1">
            <a:spLocks/>
          </p:cNvSpPr>
          <p:nvPr/>
        </p:nvSpPr>
        <p:spPr>
          <a:xfrm>
            <a:off x="1591615" y="648165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1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নির্মল মৃধা, সহঃ শিক্ষক (বিজ্ঞান), শহীদপুর খান এ সবুর মাঃবিঃ, তেরখাদা,খুলনা, ০১৭৪০৬২৫৭০২</a:t>
            </a:r>
            <a:endParaRPr lang="en-US" sz="1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623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68968" y="656819"/>
            <a:ext cx="30136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শ্রেণিঃ সরীসৃপ 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39" y="1578833"/>
            <a:ext cx="3336944" cy="23749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513840" y="4418750"/>
            <a:ext cx="8540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১।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ত্বক শুষ্ক ও আঁইশযুক্ত। বুকে 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ভর দিয়ে চলে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২।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চার 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পায়েই পাঁচটি করে নখরযুক্ত আঙ্গুল আছে। </a:t>
            </a:r>
            <a:endParaRPr lang="bn-IN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যেমনঃ 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টিকটিকি, কুমির ও সাপ। 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35" y="1468192"/>
            <a:ext cx="3603091" cy="26006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026" y="1468192"/>
            <a:ext cx="4021202" cy="2600637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6509914"/>
            <a:ext cx="7305900" cy="279400"/>
          </a:xfrm>
        </p:spPr>
        <p:txBody>
          <a:bodyPr/>
          <a:lstStyle/>
          <a:p>
            <a:pPr algn="ctr"/>
            <a:r>
              <a:rPr lang="as-IN" sz="1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নির্মল মৃধা, সহঃ শিক্ষক (বিজ্ঞান), শহীদপুর খান এ সবুর মাঃবিঃ, তেরখাদা,খুলনা, ০১৭৪০৬২৫৭০২</a:t>
            </a:r>
            <a:endParaRPr lang="en-US" sz="1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66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68214" y="682580"/>
            <a:ext cx="27174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শ্রেণিঃ পক্ষীকূল 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18952" y="4868213"/>
            <a:ext cx="9208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" panose="02000000000000000000" pitchFamily="2" charset="0"/>
                <a:cs typeface="Nikosh" panose="02000000000000000000" pitchFamily="2" charset="0"/>
              </a:rPr>
              <a:t>১।</a:t>
            </a: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উষ্ণ রক্তের প্রাণী। দেহ </a:t>
            </a:r>
            <a:r>
              <a:rPr lang="bn-BD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পালকে আবৃত</a:t>
            </a:r>
            <a:r>
              <a:rPr lang="bn-BD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bn-IN" sz="2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২।</a:t>
            </a:r>
            <a:r>
              <a:rPr lang="bn-BD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দুটি </a:t>
            </a:r>
            <a:r>
              <a:rPr lang="bn-BD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ডানা, দুটি পা ও একটি করে চঞ্চু আছে। </a:t>
            </a:r>
            <a:r>
              <a:rPr lang="bn-BD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যেমনঃ </a:t>
            </a:r>
            <a:r>
              <a:rPr lang="bn-BD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কাক, দোয়েল ও হাঁস। </a:t>
            </a:r>
            <a:endParaRPr lang="en-US" sz="2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897228" y="1730894"/>
            <a:ext cx="10230118" cy="2586925"/>
            <a:chOff x="1068946" y="1670555"/>
            <a:chExt cx="10230118" cy="25869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946" y="1670555"/>
              <a:ext cx="3348508" cy="25869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3234" y="1670556"/>
              <a:ext cx="3455830" cy="258692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7454" y="1670556"/>
              <a:ext cx="3425780" cy="2586924"/>
            </a:xfrm>
            <a:prstGeom prst="rect">
              <a:avLst/>
            </a:prstGeom>
          </p:spPr>
        </p:pic>
      </p:grp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6497034"/>
            <a:ext cx="7305900" cy="279400"/>
          </a:xfrm>
        </p:spPr>
        <p:txBody>
          <a:bodyPr/>
          <a:lstStyle/>
          <a:p>
            <a:pPr algn="ctr"/>
            <a:r>
              <a:rPr lang="as-IN" sz="1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নির্মল মৃধা, সহঃ শিক্ষক (বিজ্ঞান), শহীদপুর খান এ সবুর মাঃবিঃ, তেরখাদা,খুলনা, ০১৭৪০৬২৫৭০২</a:t>
            </a:r>
            <a:endParaRPr lang="en-US" sz="1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777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95401" y="6484154"/>
            <a:ext cx="7305900" cy="279400"/>
          </a:xfrm>
        </p:spPr>
        <p:txBody>
          <a:bodyPr/>
          <a:lstStyle/>
          <a:p>
            <a:pPr algn="ctr"/>
            <a:r>
              <a:rPr lang="as-IN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নির্মল মৃধা, সহঃ শিক্ষক (বিজ্ঞান), শহীদপুর খান এ সবুর মাঃবিঃ, তেরখাদা,খুলনা, ০১৭৪০৬২৫৭০২</a:t>
            </a:r>
            <a:endParaRPr lang="en-US" sz="1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6839" y="1287887"/>
            <a:ext cx="5589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4569" y="3387143"/>
            <a:ext cx="6490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 লিঙ্কঃ </a:t>
            </a:r>
            <a:r>
              <a:rPr lang="en-US" sz="3200" dirty="0" smtClean="0"/>
              <a:t>https</a:t>
            </a:r>
            <a:r>
              <a:rPr lang="en-US" sz="3200" dirty="0"/>
              <a:t>://youtu.be/a1wp1RnC7kk?t=16</a:t>
            </a:r>
          </a:p>
        </p:txBody>
      </p:sp>
    </p:spTree>
    <p:extLst>
      <p:ext uri="{BB962C8B-B14F-4D97-AF65-F5344CB8AC3E}">
        <p14:creationId xmlns:p14="http://schemas.microsoft.com/office/powerpoint/2010/main" val="91947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8056" y="618186"/>
            <a:ext cx="2279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স্তন্যপায়ী </a:t>
            </a:r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8946" y="4597758"/>
            <a:ext cx="56409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 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প্রাণীরা সন্তান প্রসব করে। </a:t>
            </a:r>
            <a:endParaRPr lang="bn-IN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 লোমে আবৃত। উষ্ণ রক্তের প্রাণী। </a:t>
            </a:r>
            <a:endParaRPr lang="bn-IN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চোয়ালে 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দাঁত থাকে। </a:t>
            </a:r>
            <a:endParaRPr lang="bn-IN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যেমনঃ </a:t>
            </a:r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মানুষ, উট, বাঘ।</a:t>
            </a:r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97746" y="1401341"/>
            <a:ext cx="10019742" cy="3023103"/>
            <a:chOff x="1448332" y="1574655"/>
            <a:chExt cx="10019742" cy="30231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1414" y="1643066"/>
              <a:ext cx="3856660" cy="288627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2799" y="1574655"/>
              <a:ext cx="3080378" cy="302310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8332" y="1574655"/>
              <a:ext cx="2964467" cy="3023103"/>
            </a:xfrm>
            <a:prstGeom prst="rect">
              <a:avLst/>
            </a:prstGeom>
          </p:spPr>
        </p:pic>
      </p:grp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6497035"/>
            <a:ext cx="7305900" cy="279400"/>
          </a:xfrm>
        </p:spPr>
        <p:txBody>
          <a:bodyPr/>
          <a:lstStyle/>
          <a:p>
            <a:pPr algn="ctr"/>
            <a:r>
              <a:rPr lang="as-IN" sz="1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নির্মল মৃধা, সহঃ শিক্ষক (বিজ্ঞান), শহীদপুর খান এ সবুর মাঃবিঃ, তেরখাদা,খুলনা, ০১৭৪০৬২৫৭০২</a:t>
            </a:r>
            <a:endParaRPr lang="en-US" sz="1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86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73259" y="694317"/>
            <a:ext cx="2097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– ২ মিনিট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1685" y="1068946"/>
            <a:ext cx="215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86378" y="2820472"/>
            <a:ext cx="3142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পক্ষীকুল শ্রেনির প্রাণীতে বায়ুথলি থাকে কেন?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853" y="2163651"/>
            <a:ext cx="3688080" cy="3352800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4018208" y="888642"/>
            <a:ext cx="4095482" cy="127500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6484156"/>
            <a:ext cx="7305900" cy="279400"/>
          </a:xfrm>
        </p:spPr>
        <p:txBody>
          <a:bodyPr/>
          <a:lstStyle/>
          <a:p>
            <a:pPr algn="ctr"/>
            <a:r>
              <a:rPr lang="as-IN" sz="1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নির্মল মৃধা, সহঃ শিক্ষক (বিজ্ঞান), শহীদপুর খান এ সবুর মাঃবিঃ, তেরখাদা,খুলনা, ০১৭৪০৬২৫৭০২</a:t>
            </a:r>
            <a:endParaRPr lang="en-US" sz="1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055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93962" y="4365937"/>
            <a:ext cx="72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উভচর  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 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শ্রেণির দুটি করে 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ও উদাহরণ 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লিখ। 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881870" y="553791"/>
            <a:ext cx="28977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 মিনিট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289" y="1581105"/>
            <a:ext cx="2305050" cy="19812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62885" y="1877321"/>
            <a:ext cx="3567448" cy="12393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6445522"/>
            <a:ext cx="7305900" cy="279400"/>
          </a:xfrm>
        </p:spPr>
        <p:txBody>
          <a:bodyPr/>
          <a:lstStyle/>
          <a:p>
            <a:pPr algn="ctr"/>
            <a:r>
              <a:rPr lang="as-IN" sz="1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নির্মল মৃধা, সহঃ শিক্ষক (বিজ্ঞান), শহীদপুর খান এ সবুর মাঃবিঃ, তেরখাদা,খুলনা, ০১৭৪০৬২৫৭০২</a:t>
            </a:r>
            <a:endParaRPr lang="en-US" sz="1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570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57634" y="1094704"/>
            <a:ext cx="22795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সময়ঃ ৭ মিনিট 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888643" y="2312901"/>
            <a:ext cx="6903075" cy="3031831"/>
            <a:chOff x="888643" y="2312901"/>
            <a:chExt cx="7212168" cy="3031831"/>
          </a:xfrm>
        </p:grpSpPr>
        <p:sp>
          <p:nvSpPr>
            <p:cNvPr id="5" name="TextBox 4"/>
            <p:cNvSpPr txBox="1"/>
            <p:nvPr/>
          </p:nvSpPr>
          <p:spPr>
            <a:xfrm>
              <a:off x="1514754" y="2312901"/>
              <a:ext cx="61610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১। </a:t>
              </a:r>
              <a:r>
                <a:rPr lang="bn-BD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স্তন্যপায়ী শ্রেণির প্রাণীর 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BD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টি বৈশিষ্ট্য লিখ। </a:t>
              </a:r>
              <a:endPara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২। উভচর </a:t>
              </a:r>
              <a:r>
                <a:rPr lang="bn-BD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শ্রেণির প্রাণীর </a:t>
              </a:r>
              <a:r>
                <a:rPr lang="bn-IN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BD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টি </a:t>
              </a:r>
              <a:r>
                <a:rPr lang="bn-BD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বৈশিষ্ট্য লিখ।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88643" y="3244334"/>
              <a:ext cx="7212168" cy="2100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১। অসটিকথিস </a:t>
              </a:r>
              <a:r>
                <a:rPr lang="bn-BD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শ্রেণির প্রাণীর </a:t>
              </a:r>
              <a:r>
                <a:rPr lang="bn-IN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BD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টি </a:t>
              </a:r>
              <a:r>
                <a:rPr lang="bn-BD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বৈশিষ্ট্য লিখ</a:t>
              </a:r>
              <a:r>
                <a:rPr lang="bn-BD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২।পক্ষিকুল</a:t>
              </a:r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শ্রেণির প্রাণীর </a:t>
              </a:r>
              <a:r>
                <a:rPr lang="bn-IN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BD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টি বৈশিষ্ট্য লিখ।</a:t>
              </a:r>
              <a:endPara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১</a:t>
              </a:r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কন্ড্রিকথিস </a:t>
              </a:r>
              <a:r>
                <a:rPr lang="bn-BD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শ্রেণির প্রাণীর </a:t>
              </a:r>
              <a:r>
                <a:rPr lang="bn-IN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BD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টি বৈশিষ্ট্য লিখ।</a:t>
              </a:r>
              <a:endPara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২। পক্ষিকুল</a:t>
              </a:r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শ্রেণির প্রাণীর </a:t>
              </a:r>
              <a:r>
                <a:rPr lang="bn-IN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BD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টি </a:t>
              </a:r>
              <a:r>
                <a:rPr lang="bn-IN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উদাহরণ</a:t>
              </a:r>
              <a:r>
                <a:rPr lang="bn-BD" sz="2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লিখ।</a:t>
              </a:r>
              <a:endPara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Right Arrow 8"/>
          <p:cNvSpPr/>
          <p:nvPr/>
        </p:nvSpPr>
        <p:spPr>
          <a:xfrm>
            <a:off x="719940" y="2018034"/>
            <a:ext cx="2061897" cy="775540"/>
          </a:xfrm>
          <a:prstGeom prst="right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গ্রুপ শাপলাঃ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719940" y="2987900"/>
            <a:ext cx="2061897" cy="104854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গ্রুপ পদ্মাঃ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719940" y="3876541"/>
            <a:ext cx="2061897" cy="1017431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গ্রুপ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4301544" y="605306"/>
            <a:ext cx="2161864" cy="1117761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দলিয় কাজ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6471274"/>
            <a:ext cx="7305900" cy="279400"/>
          </a:xfrm>
        </p:spPr>
        <p:txBody>
          <a:bodyPr/>
          <a:lstStyle/>
          <a:p>
            <a:pPr algn="ctr"/>
            <a:r>
              <a:rPr lang="as-IN" sz="1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নির্মল মৃধা, সহঃ শিক্ষক (বিজ্ঞান), শহীদপুর খান এ সবুর মাঃবিঃ, তেরখাদা,খুলনা, ০১৭৪০৬২৫৭০২</a:t>
            </a:r>
            <a:endParaRPr lang="en-US" sz="1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802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086377" y="1674254"/>
            <a:ext cx="217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১।</a:t>
            </a:r>
            <a:endParaRPr lang="en-US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16-Point Star 2"/>
          <p:cNvSpPr/>
          <p:nvPr/>
        </p:nvSpPr>
        <p:spPr>
          <a:xfrm>
            <a:off x="4262907" y="566670"/>
            <a:ext cx="3322750" cy="1687132"/>
          </a:xfrm>
          <a:prstGeom prst="star16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27289" y="2372141"/>
            <a:ext cx="5756855" cy="1884182"/>
            <a:chOff x="2627289" y="2372141"/>
            <a:chExt cx="5756855" cy="1884182"/>
          </a:xfrm>
        </p:grpSpPr>
        <p:sp>
          <p:nvSpPr>
            <p:cNvPr id="5" name="TextBox 4"/>
            <p:cNvSpPr txBox="1"/>
            <p:nvPr/>
          </p:nvSpPr>
          <p:spPr>
            <a:xfrm>
              <a:off x="2653048" y="2372141"/>
              <a:ext cx="50742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১। ভার্টিব্রাটা উপ- পর্বের শ্রেনি কতটি?</a:t>
              </a:r>
            </a:p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২। 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ভার্টিব্রাটা উপ- পর্বের </a:t>
              </a: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শ্রেনিগুলির নাম লিখ।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27289" y="3302216"/>
              <a:ext cx="57568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দ্বিপদ নাম করণের প্রবর্তক কে?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শ্রেনিবিন্যাসের সবচেয়ে নিচের ধাপ কোনটি?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0438" y="6521450"/>
            <a:ext cx="7305675" cy="279400"/>
          </a:xfrm>
        </p:spPr>
        <p:txBody>
          <a:bodyPr/>
          <a:lstStyle/>
          <a:p>
            <a:pPr algn="ctr"/>
            <a:r>
              <a:rPr lang="as-IN" sz="1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নির্মল মৃধা, সহঃ শিক্ষক (বিজ্ঞান), শহীদপুর খান এ সবুর মাঃবিঃ, তেরখাদা,খুলনা, ০১৭৪০৬২৫৭০২</a:t>
            </a:r>
            <a:endParaRPr lang="en-US" sz="1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610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8437" y="4468968"/>
            <a:ext cx="6715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ভার্টিব্রাটা উপ-পর্বের প্রত্যেক শ্রেণির দুটি করে বৈশিষ্ট্য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উদাহরণ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লিখে নিয়ে আসবে। 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301546" y="643943"/>
            <a:ext cx="3400022" cy="11590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37" y="1944710"/>
            <a:ext cx="6715125" cy="2382591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6458399"/>
            <a:ext cx="7305900" cy="279400"/>
          </a:xfrm>
        </p:spPr>
        <p:txBody>
          <a:bodyPr/>
          <a:lstStyle/>
          <a:p>
            <a:pPr algn="ctr"/>
            <a:r>
              <a:rPr lang="as-IN" sz="1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নির্মল মৃধা, সহঃ শিক্ষক (বিজ্ঞান), শহীদপুর খান এ সবুর মাঃবিঃ, তেরখাদা,খুলনা, ০১৭৪০৬২৫৭০২</a:t>
            </a:r>
            <a:endParaRPr lang="en-US" sz="1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390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28002" y="-12880"/>
            <a:ext cx="15359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367" y="574931"/>
            <a:ext cx="2143690" cy="215150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371296" y="605803"/>
            <a:ext cx="7632521" cy="5525335"/>
            <a:chOff x="2371296" y="598807"/>
            <a:chExt cx="7632521" cy="5525335"/>
          </a:xfrm>
        </p:grpSpPr>
        <p:grpSp>
          <p:nvGrpSpPr>
            <p:cNvPr id="8" name="Group 9"/>
            <p:cNvGrpSpPr/>
            <p:nvPr/>
          </p:nvGrpSpPr>
          <p:grpSpPr>
            <a:xfrm>
              <a:off x="2371296" y="2847542"/>
              <a:ext cx="7304965" cy="3276600"/>
              <a:chOff x="228600" y="3048000"/>
              <a:chExt cx="7304965" cy="3276600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228600" y="3048000"/>
                <a:ext cx="4114801" cy="3276600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IN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নির্মল মৃধা</a:t>
                </a:r>
                <a:endPara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0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সহকা</a:t>
                </a:r>
                <a:r>
                  <a:rPr lang="bn-BD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রী</a:t>
                </a:r>
                <a:r>
                  <a:rPr lang="en-US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শিক্ষক</a:t>
                </a:r>
                <a:endPara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শহীদপুর খান এ সবুর মাঃবি।</a:t>
                </a:r>
                <a:endPara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তেরখাদা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খুলনা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endParaRPr lang="bn-IN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মোবাঃ ০১৭৪০৬২৫৭০২</a:t>
                </a:r>
                <a:endPara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4648201" y="3124200"/>
                <a:ext cx="2885364" cy="3200400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rot="5400000">
                <a:off x="2942872" y="4609394"/>
                <a:ext cx="3124200" cy="1412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2371296" y="1351128"/>
              <a:ext cx="7632521" cy="4311332"/>
              <a:chOff x="2371296" y="1351128"/>
              <a:chExt cx="7632521" cy="431133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7136794" y="3138692"/>
                <a:ext cx="2867023" cy="2523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বিষয়ঃ </a:t>
                </a:r>
                <a:r>
                  <a:rPr lang="bn-IN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বিজ্ঞান। </a:t>
                </a:r>
                <a:endParaRPr lang="bn-BD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bn-BD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শ্রেণিঃ  </a:t>
                </a:r>
                <a:r>
                  <a:rPr lang="bn-IN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অষ্টম </a:t>
                </a:r>
                <a:r>
                  <a:rPr lang="bn-BD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।</a:t>
                </a:r>
              </a:p>
              <a:p>
                <a:r>
                  <a:rPr lang="bn-IN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অধ্যায়ঃ ১ ম  </a:t>
                </a:r>
                <a:endParaRPr lang="bn-BD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bn-BD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সময়ঃ ৫০ মিনিট।</a:t>
                </a:r>
                <a:endPara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r>
                  <a:rPr lang="en-US" sz="28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তারিখঃ</a:t>
                </a:r>
                <a:r>
                  <a:rPr lang="en-US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bn-IN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১৮</a:t>
                </a:r>
                <a:r>
                  <a:rPr lang="bn-IN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-</a:t>
                </a:r>
                <a:r>
                  <a:rPr lang="en-US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০</a:t>
                </a:r>
                <a:r>
                  <a:rPr lang="bn-IN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৪</a:t>
                </a:r>
                <a:r>
                  <a:rPr lang="bn-IN" sz="28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-</a:t>
                </a:r>
                <a:r>
                  <a:rPr lang="en-US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২০</a:t>
                </a:r>
                <a:r>
                  <a:rPr lang="bn-IN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২০</a:t>
                </a:r>
                <a:r>
                  <a:rPr lang="en-US" sz="28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bn-BD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371296" y="1351128"/>
                <a:ext cx="2569194" cy="1375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8609" y="598807"/>
              <a:ext cx="2251881" cy="2127628"/>
            </a:xfrm>
            <a:prstGeom prst="rect">
              <a:avLst/>
            </a:prstGeom>
          </p:spPr>
        </p:pic>
      </p:grp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1295401" y="6535672"/>
            <a:ext cx="7305900" cy="279400"/>
          </a:xfrm>
        </p:spPr>
        <p:txBody>
          <a:bodyPr/>
          <a:lstStyle/>
          <a:p>
            <a:r>
              <a:rPr lang="bn-BD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14" name="Footer Placeholder 4"/>
          <p:cNvSpPr txBox="1">
            <a:spLocks/>
          </p:cNvSpPr>
          <p:nvPr/>
        </p:nvSpPr>
        <p:spPr>
          <a:xfrm>
            <a:off x="1591615" y="650741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1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নির্মল মৃধা, সহঃ শিক্ষক (বিজ্ঞান), শহীদপুর খান এ সবুর মাঃবিঃ, তেরখাদা,খুলনা, ০১৭৪০৬২৫৭০২</a:t>
            </a:r>
            <a:endParaRPr lang="en-US" sz="1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491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295401" y="1223491"/>
            <a:ext cx="9471338" cy="4340181"/>
            <a:chOff x="1282524" y="1107580"/>
            <a:chExt cx="9471338" cy="434018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2" y="1544862"/>
              <a:ext cx="8925060" cy="3902899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1282524" y="1107580"/>
              <a:ext cx="6097072" cy="3258355"/>
              <a:chOff x="1295401" y="1803042"/>
              <a:chExt cx="6097072" cy="3258355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3309870" y="1803042"/>
                <a:ext cx="4082603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96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endParaRPr lang="en-US" sz="9600" dirty="0" smtClean="0">
                  <a:latin typeface="Nikosh" panose="02000000000000000000" pitchFamily="2" charset="0"/>
                  <a:cs typeface="Nikosh" panose="02000000000000000000" pitchFamily="2" charset="0"/>
                </a:endParaRPr>
              </a:p>
              <a:p>
                <a:endParaRPr lang="en-US" dirty="0"/>
              </a:p>
            </p:txBody>
          </p:sp>
          <p:sp>
            <p:nvSpPr>
              <p:cNvPr id="6" name="Flowchart: Punched Tape 5"/>
              <p:cNvSpPr/>
              <p:nvPr/>
            </p:nvSpPr>
            <p:spPr>
              <a:xfrm>
                <a:off x="1295401" y="2717442"/>
                <a:ext cx="2993264" cy="2343955"/>
              </a:xfrm>
              <a:prstGeom prst="flowChartPunchedTap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9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ধন্যবাদ</a:t>
                </a:r>
                <a:endParaRPr lang="en-US" sz="9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6458395"/>
            <a:ext cx="7305900" cy="279400"/>
          </a:xfrm>
        </p:spPr>
        <p:txBody>
          <a:bodyPr/>
          <a:lstStyle/>
          <a:p>
            <a:pPr algn="ctr"/>
            <a:r>
              <a:rPr lang="as-IN" sz="1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নির্মল মৃধা, সহঃ শিক্ষক (বিজ্ঞান), শহীদপুর খান এ সবুর মাঃবিঃ, তেরখাদা,খুলনা, ০১৭৪০৬২৫৭০২</a:t>
            </a:r>
            <a:endParaRPr lang="en-US" sz="1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88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9180" t="28877" b="4952"/>
          <a:stretch/>
        </p:blipFill>
        <p:spPr>
          <a:xfrm>
            <a:off x="7683689" y="3871215"/>
            <a:ext cx="3603788" cy="20062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54569" y="1197735"/>
            <a:ext cx="5164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 ও চিন্তা কর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3417" y="1720954"/>
            <a:ext cx="3603790" cy="20586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70" y="3871212"/>
            <a:ext cx="3781425" cy="200621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6931" y="1720956"/>
            <a:ext cx="6856757" cy="4156476"/>
            <a:chOff x="826931" y="1720956"/>
            <a:chExt cx="6856757" cy="415647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931" y="1720956"/>
              <a:ext cx="3168428" cy="205869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359" y="1729801"/>
              <a:ext cx="3688329" cy="204984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122" y="3871213"/>
              <a:ext cx="2962140" cy="2006219"/>
            </a:xfrm>
            <a:prstGeom prst="rect">
              <a:avLst/>
            </a:prstGeom>
          </p:spPr>
        </p:pic>
      </p:grp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as-IN" sz="1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নির্মল মৃধা, সহঃ শিক্ষক (বিজ্ঞান), শহীদপুর খান এ সবুর মাঃবিঃ, তেরখাদা,খুলনা, ০১৭৪০৬২৫৭০২</a:t>
            </a:r>
            <a:endParaRPr lang="en-US" sz="1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89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6C6D-AEEA-484E-B304-04CEF9C0E7D8}" type="datetime1">
              <a:rPr lang="en-US" smtClean="0"/>
              <a:t>4/18/2020</a:t>
            </a:fld>
            <a:endParaRPr lang="en-US"/>
          </a:p>
        </p:txBody>
      </p:sp>
      <p:sp>
        <p:nvSpPr>
          <p:cNvPr id="5" name="Explosion 2 4"/>
          <p:cNvSpPr/>
          <p:nvPr/>
        </p:nvSpPr>
        <p:spPr>
          <a:xfrm>
            <a:off x="2356834" y="734096"/>
            <a:ext cx="7920867" cy="4584879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ভার্টিব্রাটা উপ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পর্বের প্রাণীর শ্রেনিবিন্যাস।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6471278"/>
            <a:ext cx="7305900" cy="279400"/>
          </a:xfrm>
        </p:spPr>
        <p:txBody>
          <a:bodyPr/>
          <a:lstStyle/>
          <a:p>
            <a:pPr algn="ctr"/>
            <a:r>
              <a:rPr lang="as-IN" sz="1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নির্মল মৃধা, সহঃ শিক্ষক (বিজ্ঞান), শহীদপুর খান এ সবুর মাঃবিঃ, তেরখাদা,খুলনা, ০১৭৪০৬২৫৭০২</a:t>
            </a:r>
            <a:endParaRPr lang="en-US" sz="1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2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0766" y="3451534"/>
            <a:ext cx="937581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ভার্টিব্রাটা উপ-পর্বকে কতটি শ্রেনিতে ভাগ করা হয় তা বলতে পারবে।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ভার্টিব্রাটা উপ- পর্বের বিভিন্ন শ্রেনির প্রাণীর উদাহরণ দিতে পারবে।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ভার্টিব্রাটা উপ- পর্বের বিভিন্ন শ্রেনির প্রাণীর বৈশিষ্ট্য বর্ণনা করতে পারবে।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3258355" y="406655"/>
            <a:ext cx="5859887" cy="2735790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6471278"/>
            <a:ext cx="7305900" cy="279400"/>
          </a:xfrm>
        </p:spPr>
        <p:txBody>
          <a:bodyPr/>
          <a:lstStyle/>
          <a:p>
            <a:pPr algn="ctr"/>
            <a:r>
              <a:rPr lang="as-IN" sz="1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নির্মল মৃধা, সহঃ শিক্ষক (বিজ্ঞান), শহীদপুর খান এ সবুর মাঃবিঃ, তেরখাদা,খুলনা, ০১৭৪০৬২৫৭০২</a:t>
            </a:r>
            <a:endParaRPr lang="en-US" sz="1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4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3245476" y="708338"/>
            <a:ext cx="4092627" cy="5305975"/>
            <a:chOff x="2781836" y="695459"/>
            <a:chExt cx="4092627" cy="5305975"/>
          </a:xfrm>
        </p:grpSpPr>
        <p:sp>
          <p:nvSpPr>
            <p:cNvPr id="18" name="Rectangle 17"/>
            <p:cNvSpPr/>
            <p:nvPr/>
          </p:nvSpPr>
          <p:spPr>
            <a:xfrm>
              <a:off x="2781836" y="695459"/>
              <a:ext cx="4074733" cy="515155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ভার্টিব্রাটা উপ পর্বের প্রাণীর শ্রেনিবিন্যাস।</a:t>
              </a:r>
              <a:endParaRPr lang="en-US" sz="24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4134118" y="1210614"/>
              <a:ext cx="231820" cy="257578"/>
            </a:xfrm>
            <a:prstGeom prst="down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3515928" y="1611073"/>
              <a:ext cx="90157" cy="4220834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3515928" y="1611073"/>
              <a:ext cx="14324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4993429" y="1468192"/>
              <a:ext cx="1787300" cy="41212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latin typeface="Nikosh" panose="02000000000000000000" pitchFamily="2" charset="0"/>
                  <a:cs typeface="Nikosh" panose="02000000000000000000" pitchFamily="2" charset="0"/>
                </a:rPr>
                <a:t>সাইক্লোস্টোমাটা</a:t>
              </a:r>
              <a:endParaRPr lang="en-US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993429" y="2053927"/>
              <a:ext cx="1787300" cy="41212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latin typeface="Nikosh" panose="02000000000000000000" pitchFamily="2" charset="0"/>
                  <a:cs typeface="Nikosh" panose="02000000000000000000" pitchFamily="2" charset="0"/>
                </a:rPr>
                <a:t>কনড্রিকথিস</a:t>
              </a:r>
              <a:endParaRPr lang="en-US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019187" y="2781482"/>
              <a:ext cx="1787300" cy="41212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dirty="0" smtClean="0">
                  <a:ln w="0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rPr>
                <a:t>অসটিকথিস</a:t>
              </a:r>
              <a:endParaRPr lang="en-US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038508" y="3488513"/>
              <a:ext cx="1787300" cy="41212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latin typeface="Nikosh" panose="02000000000000000000" pitchFamily="2" charset="0"/>
                  <a:cs typeface="Nikosh" panose="02000000000000000000" pitchFamily="2" charset="0"/>
                </a:rPr>
                <a:t>উভচর  </a:t>
              </a:r>
              <a:endParaRPr lang="en-US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051380" y="4128140"/>
              <a:ext cx="1787300" cy="41212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latin typeface="Nikosh" panose="02000000000000000000" pitchFamily="2" charset="0"/>
                  <a:cs typeface="Nikosh" panose="02000000000000000000" pitchFamily="2" charset="0"/>
                </a:rPr>
                <a:t>সরীসৃপ </a:t>
              </a:r>
              <a:endParaRPr lang="en-US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69270" y="4812331"/>
              <a:ext cx="1787300" cy="41212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latin typeface="Nikosh" panose="02000000000000000000" pitchFamily="2" charset="0"/>
                  <a:cs typeface="Nikosh" panose="02000000000000000000" pitchFamily="2" charset="0"/>
                </a:rPr>
                <a:t>পক্ষীকূল </a:t>
              </a:r>
              <a:endParaRPr lang="en-US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87163" y="5589311"/>
              <a:ext cx="1787300" cy="41212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latin typeface="Nikosh" panose="02000000000000000000" pitchFamily="2" charset="0"/>
                  <a:cs typeface="Nikosh" panose="02000000000000000000" pitchFamily="2" charset="0"/>
                </a:rPr>
                <a:t>স্তন্যপায়ী </a:t>
              </a:r>
              <a:endParaRPr lang="en-US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3546695" y="2259989"/>
              <a:ext cx="14324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3561005" y="3064815"/>
              <a:ext cx="14324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3598210" y="3718595"/>
              <a:ext cx="14324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3561006" y="4323524"/>
              <a:ext cx="14324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3606085" y="5018392"/>
              <a:ext cx="14324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3593199" y="5831907"/>
              <a:ext cx="14324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474767"/>
            <a:ext cx="7305675" cy="279400"/>
          </a:xfrm>
        </p:spPr>
        <p:txBody>
          <a:bodyPr/>
          <a:lstStyle/>
          <a:p>
            <a:pPr algn="ctr"/>
            <a:r>
              <a:rPr lang="as-IN" sz="1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নির্মল মৃধা, সহঃ শিক্ষক (বিজ্ঞান), শহীদপুর খান এ সবুর মাঃবিঃ, তেরখাদা,খুলনা, ০১৭৪০৬২৫৭০২</a:t>
            </a:r>
            <a:endParaRPr lang="en-US" sz="1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05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2304" y="850006"/>
            <a:ext cx="302999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সাইক্লোস্টোমাটা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0" y="503766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লম্বাটে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দেহ। মুখছিদ্র গোলাকার এবং চোয়ালবিহীন। 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এদের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দেহে আঁইশ বা যুগ্ম পাখানা অনুপস্থিত। ফুলকাছিদ্রের সাহায্যে শ্বাস নেয়।  যেমনঃ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Petromyzon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1719787"/>
            <a:ext cx="6250546" cy="3096912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6484156"/>
            <a:ext cx="7305900" cy="279400"/>
          </a:xfrm>
        </p:spPr>
        <p:txBody>
          <a:bodyPr/>
          <a:lstStyle/>
          <a:p>
            <a:pPr algn="ctr"/>
            <a:r>
              <a:rPr lang="as-IN" sz="1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নির্মল মৃধা, সহঃ শিক্ষক (বিজ্ঞান), শহীদপুর খান এ সবুর মাঃবিঃ, তেরখাদা,খুলনা, ০১৭৪০৬২৫৭০২</a:t>
            </a:r>
            <a:endParaRPr lang="en-US" sz="1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277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81753" y="786369"/>
            <a:ext cx="2228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কনড্রিকথিস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432932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 সমুদ্রে বাস করে। কঙ্কাল তরুনাস্থিময়। 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মাথার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 পাশে ৫-৭ জোড়া ফুলকাছিদ্র থাকে। কানকো থাকে না।  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হাঙ্গর , করাত মাছ।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37735" y="1381376"/>
            <a:ext cx="8337996" cy="2875474"/>
            <a:chOff x="1937735" y="1381376"/>
            <a:chExt cx="8337996" cy="287547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735" y="1381376"/>
              <a:ext cx="4158265" cy="287547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381376"/>
              <a:ext cx="4179731" cy="2865932"/>
            </a:xfrm>
            <a:prstGeom prst="rect">
              <a:avLst/>
            </a:prstGeom>
          </p:spPr>
        </p:pic>
      </p:grp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470650"/>
            <a:ext cx="7305675" cy="279400"/>
          </a:xfrm>
        </p:spPr>
        <p:txBody>
          <a:bodyPr/>
          <a:lstStyle/>
          <a:p>
            <a:pPr algn="ctr"/>
            <a:r>
              <a:rPr lang="as-IN" sz="1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নির্মল মৃধা, সহঃ শিক্ষক (বিজ্ঞান), শহীদপুর খান এ সবুর মাঃবিঃ, তেরখাদা,খুলনা, ০১৭৪০৬২৫৭০২</a:t>
            </a:r>
            <a:endParaRPr lang="en-US" sz="1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7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26398" y="797347"/>
            <a:ext cx="2284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অসটিকথিস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4487041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 </a:t>
            </a:r>
            <a:r>
              <a:rPr lang="bn-BD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সাইক্লোয়েড, গ্যানয়েড বা টিনয়েড ধরনের আঁইশ দ্বারা আবৃত। </a:t>
            </a:r>
            <a:endParaRPr lang="bn-IN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অধিকাংশই স্বাদু পানির মাছ। মাথার </a:t>
            </a:r>
            <a:r>
              <a:rPr lang="bn-BD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পাশে চার জোড়া ফুলকা থাকে</a:t>
            </a:r>
            <a:r>
              <a:rPr lang="bn-BD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ফুলকা গুলো কানকো দ্বারা ঢাকা থাকে। ফুলকার সাহায্যে শ্বাস নেয়।  </a:t>
            </a:r>
            <a:endParaRPr lang="bn-IN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যেমনঃ </a:t>
            </a:r>
            <a:r>
              <a:rPr lang="bn-BD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ইলিশ মাছ, সি-হর্স। 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21228" y="1442433"/>
            <a:ext cx="8052798" cy="3044608"/>
            <a:chOff x="2421228" y="1442433"/>
            <a:chExt cx="8052798" cy="304460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1228" y="1442434"/>
              <a:ext cx="4031087" cy="30446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1576" y="1442433"/>
              <a:ext cx="3992450" cy="3044607"/>
            </a:xfrm>
            <a:prstGeom prst="rect">
              <a:avLst/>
            </a:prstGeom>
          </p:spPr>
        </p:pic>
      </p:grp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6497032"/>
            <a:ext cx="7305900" cy="279400"/>
          </a:xfrm>
        </p:spPr>
        <p:txBody>
          <a:bodyPr/>
          <a:lstStyle/>
          <a:p>
            <a:pPr algn="ctr"/>
            <a:r>
              <a:rPr lang="as-IN" sz="1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নির্মল মৃধা, সহঃ শিক্ষক (বিজ্ঞান), শহীদপুর খান এ সবুর মাঃবিঃ, তেরখাদা,খুলনা, ০১৭৪০৬২৫৭০২</a:t>
            </a:r>
            <a:endParaRPr lang="en-US" sz="1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411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445</TotalTime>
  <Words>904</Words>
  <Application>Microsoft Office PowerPoint</Application>
  <PresentationFormat>Widescreen</PresentationFormat>
  <Paragraphs>113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Garamond</vt:lpstr>
      <vt:lpstr>Nikosh</vt:lpstr>
      <vt:lpstr>NikoshBAN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iCG</dc:creator>
  <cp:lastModifiedBy>iCG</cp:lastModifiedBy>
  <cp:revision>79</cp:revision>
  <dcterms:created xsi:type="dcterms:W3CDTF">2020-04-17T13:17:19Z</dcterms:created>
  <dcterms:modified xsi:type="dcterms:W3CDTF">2020-04-18T16:42:56Z</dcterms:modified>
</cp:coreProperties>
</file>