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2" r:id="rId8"/>
    <p:sldId id="278" r:id="rId9"/>
    <p:sldId id="281" r:id="rId10"/>
    <p:sldId id="286" r:id="rId11"/>
    <p:sldId id="280" r:id="rId12"/>
    <p:sldId id="262" r:id="rId13"/>
    <p:sldId id="273" r:id="rId14"/>
    <p:sldId id="284" r:id="rId15"/>
    <p:sldId id="283" r:id="rId16"/>
    <p:sldId id="28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smtClean="0"/>
            <a:t>১।</a:t>
          </a:r>
          <a:r>
            <a:rPr lang="bn-IN" dirty="0" smtClean="0"/>
            <a:t> ব্যক্তিগত চাহিদা উদাহরণের মাধ্যমে সমীকরন তেরী কর ।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smtClean="0"/>
            <a:t>২।</a:t>
          </a:r>
          <a:r>
            <a:rPr lang="bn-IN" dirty="0" smtClean="0"/>
            <a:t> বাজার চাহিদার সূচী ও চিত্র অঙ্কন কর ।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bn-IN" sz="2800" dirty="0" smtClean="0"/>
            <a:t>চাহিদা কি 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bn-IN" sz="2000" dirty="0" smtClean="0"/>
            <a:t>চাহিদা বিধির ব্যতিক্রমগূলো কি কি</a:t>
          </a:r>
          <a:endParaRPr lang="en-US" sz="2000" dirty="0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6233373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17063" y="669701"/>
            <a:ext cx="5679583" cy="953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প্রামাণ্য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সংজ্ঞা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ইংরেজীতে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61374" y="2240924"/>
            <a:ext cx="8190963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“Demand for anything at a given price , is the amount of it which will be bought per unit of time at the price. </a:t>
            </a:r>
            <a:r>
              <a:rPr lang="en-US" sz="3600" dirty="0" smtClean="0">
                <a:solidFill>
                  <a:srgbClr val="FF0000"/>
                </a:solidFill>
              </a:rPr>
              <a:t>R. F. </a:t>
            </a:r>
            <a:r>
              <a:rPr lang="en-US" sz="3600" dirty="0" err="1" smtClean="0">
                <a:solidFill>
                  <a:srgbClr val="FF0000"/>
                </a:solidFill>
              </a:rPr>
              <a:t>Benham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6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31896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ashban"/>
              </a:rPr>
              <a:t>চাহিদা বিধি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যে বিধির সাহায্যে কোন নির্দিষ্ট সয়ময়ে  কোন দ্রব্যের বাজার দামের সাথে তার চাহিদার পরিমানের সম্পর্ক ব্যাখ্যা করা হয় , তাকে চাহিদা বিধি বলে।</a:t>
            </a:r>
          </a:p>
        </p:txBody>
      </p:sp>
    </p:spTree>
    <p:extLst>
      <p:ext uri="{BB962C8B-B14F-4D97-AF65-F5344CB8AC3E}">
        <p14:creationId xmlns:p14="http://schemas.microsoft.com/office/powerpoint/2010/main" val="291302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" y="14859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771900" y="685800"/>
            <a:ext cx="4411980" cy="14058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ashban"/>
              </a:rPr>
              <a:t> </a:t>
            </a:r>
            <a:r>
              <a:rPr lang="en-US" sz="3600" dirty="0" err="1" smtClean="0">
                <a:latin typeface="Nikashban"/>
              </a:rPr>
              <a:t>শর্ত</a:t>
            </a:r>
            <a:r>
              <a:rPr lang="en-US" sz="3600" dirty="0" smtClean="0">
                <a:latin typeface="Nikashban"/>
              </a:rPr>
              <a:t> </a:t>
            </a:r>
            <a:endParaRPr lang="en-US" sz="3600" dirty="0">
              <a:latin typeface="Nikashb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66210" y="2091690"/>
            <a:ext cx="115443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9360" y="2091690"/>
            <a:ext cx="106299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60121" y="3280410"/>
            <a:ext cx="4446270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এখানে অন্যান্য অবস্থা স্থির থাকতে হবে।</a:t>
            </a:r>
            <a:endParaRPr lang="en-US" sz="2800" dirty="0" smtClean="0"/>
          </a:p>
        </p:txBody>
      </p:sp>
      <p:sp>
        <p:nvSpPr>
          <p:cNvPr id="20" name="Oval 19"/>
          <p:cNvSpPr/>
          <p:nvPr/>
        </p:nvSpPr>
        <p:spPr>
          <a:xfrm>
            <a:off x="5807566" y="3577590"/>
            <a:ext cx="4366259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যেমনঃ সময়,আয়, সম্পর্কিত দ্রব্যের দাম,রুচি,বিজ্ঞাপন,সরকারের ভূমিকা ইত্যাদি </a:t>
            </a:r>
            <a:r>
              <a:rPr lang="en-US" sz="2800" dirty="0" err="1" smtClean="0"/>
              <a:t>স্থির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থাকতে</a:t>
            </a:r>
            <a:r>
              <a:rPr lang="en-US" sz="2800" dirty="0" smtClean="0"/>
              <a:t> </a:t>
            </a:r>
            <a:r>
              <a:rPr lang="en-US" sz="2800" smtClean="0"/>
              <a:t>হবে</a:t>
            </a:r>
            <a:r>
              <a:rPr lang="bn-IN" sz="2800" smtClean="0"/>
              <a:t>।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301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426526" y="2706202"/>
            <a:ext cx="6435728" cy="2826147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মনে করি, </a:t>
            </a:r>
          </a:p>
          <a:p>
            <a:pPr algn="ctr"/>
            <a:r>
              <a:rPr lang="en-US" sz="2000" dirty="0" smtClean="0"/>
              <a:t>          D=</a:t>
            </a:r>
            <a:r>
              <a:rPr lang="en-US" sz="2000" dirty="0" err="1" smtClean="0"/>
              <a:t>চাহিদা</a:t>
            </a:r>
            <a:endParaRPr lang="en-US" sz="2000" dirty="0" smtClean="0"/>
          </a:p>
          <a:p>
            <a:pPr algn="ctr"/>
            <a:r>
              <a:rPr lang="en-US" sz="2000" dirty="0" smtClean="0"/>
              <a:t>        a=</a:t>
            </a:r>
            <a:r>
              <a:rPr lang="en-US" sz="2000" dirty="0" err="1" smtClean="0"/>
              <a:t>ধ্রবক</a:t>
            </a:r>
            <a:endParaRPr lang="en-US" sz="2000" dirty="0" smtClean="0"/>
          </a:p>
          <a:p>
            <a:pPr algn="ctr"/>
            <a:r>
              <a:rPr lang="en-US" sz="2000" dirty="0" smtClean="0"/>
              <a:t>                                   b= </a:t>
            </a:r>
            <a:r>
              <a:rPr lang="en-US" sz="2000" dirty="0" err="1" smtClean="0"/>
              <a:t>পরামিতিক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ধ্রবক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ঢাল</a:t>
            </a:r>
            <a:endParaRPr lang="en-US" sz="2000" dirty="0" smtClean="0"/>
          </a:p>
          <a:p>
            <a:pPr algn="ctr"/>
            <a:r>
              <a:rPr lang="en-US" sz="2000" dirty="0" smtClean="0"/>
              <a:t>       p=</a:t>
            </a:r>
            <a:r>
              <a:rPr lang="en-US" sz="2000" dirty="0" err="1" smtClean="0"/>
              <a:t>দাম</a:t>
            </a:r>
            <a:endParaRPr lang="en-US" sz="2000" dirty="0"/>
          </a:p>
        </p:txBody>
      </p:sp>
      <p:sp>
        <p:nvSpPr>
          <p:cNvPr id="32" name="Hexagon 31"/>
          <p:cNvSpPr/>
          <p:nvPr/>
        </p:nvSpPr>
        <p:spPr>
          <a:xfrm>
            <a:off x="3714750" y="205740"/>
            <a:ext cx="3771900" cy="159162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00" dirty="0" smtClean="0"/>
              <a:t>চাহিদা সমীকরণ থেকে বিধি( গাণিতিক)</a:t>
            </a:r>
            <a:endParaRPr lang="en-US" sz="2300" dirty="0"/>
          </a:p>
        </p:txBody>
      </p:sp>
      <p:sp>
        <p:nvSpPr>
          <p:cNvPr id="2" name="Down Arrow 1"/>
          <p:cNvSpPr/>
          <p:nvPr/>
        </p:nvSpPr>
        <p:spPr>
          <a:xfrm rot="2721665">
            <a:off x="6191081" y="1632862"/>
            <a:ext cx="372898" cy="1237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2060620"/>
            <a:ext cx="3219718" cy="22924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D = a - </a:t>
            </a:r>
            <a:r>
              <a:rPr lang="en-US" sz="6000" dirty="0" err="1" smtClean="0">
                <a:solidFill>
                  <a:srgbClr val="FF0000"/>
                </a:solidFill>
              </a:rPr>
              <a:t>bp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721665">
            <a:off x="3175278" y="950175"/>
            <a:ext cx="372898" cy="1237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 animBg="1"/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50027" y="384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ashban"/>
              </a:rPr>
              <a:t>সূচি থেকে চাহিদা বিধিঃ মনে করি,  </a:t>
            </a:r>
            <a:r>
              <a:rPr lang="en-US" sz="2800" dirty="0" smtClean="0">
                <a:latin typeface="Nikashban"/>
              </a:rPr>
              <a:t>D</a:t>
            </a:r>
            <a:r>
              <a:rPr lang="bn-IN" sz="2800" dirty="0" smtClean="0">
                <a:latin typeface="Nikashban"/>
              </a:rPr>
              <a:t>=</a:t>
            </a:r>
            <a:r>
              <a:rPr lang="en-US" sz="2800" dirty="0" smtClean="0">
                <a:latin typeface="Nikashban"/>
              </a:rPr>
              <a:t>10</a:t>
            </a:r>
            <a:r>
              <a:rPr lang="bn-IN" sz="2800" dirty="0" smtClean="0">
                <a:latin typeface="Nikashban"/>
              </a:rPr>
              <a:t>-</a:t>
            </a:r>
            <a:r>
              <a:rPr lang="en-US" sz="2800" dirty="0" smtClean="0">
                <a:latin typeface="Nikashban"/>
              </a:rPr>
              <a:t>2p</a:t>
            </a:r>
            <a:r>
              <a:rPr lang="bn-IN" sz="2800" dirty="0" smtClean="0">
                <a:latin typeface="Nikashban"/>
              </a:rPr>
              <a:t> </a:t>
            </a:r>
            <a:endParaRPr lang="en-US" sz="2800" dirty="0">
              <a:latin typeface="Nika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1543" y="3134671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0178" y="3111325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01543" y="3861515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01543" y="4605273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0179" y="3861514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40177" y="4598825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01543" y="2365022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টাকা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40177" y="2374014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>
                <a:latin typeface="Nikashban"/>
              </a:rPr>
              <a:t>চাহিদা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76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0467" y="437882"/>
            <a:ext cx="58341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রেখা চিত্রের সাহায্যে উপস্থাপন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2858" y="2066462"/>
            <a:ext cx="6063805" cy="3995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851561" y="2228045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0197" y="5409127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49011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14468" y="5085961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8594" y="1904879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328079" y="2551210"/>
            <a:ext cx="2575775" cy="2651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91808" y="2066462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D</a:t>
            </a:r>
            <a:endParaRPr lang="en-US" sz="3600" dirty="0">
              <a:ln w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848242" y="4673240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D</a:t>
            </a:r>
            <a:endParaRPr lang="en-US" sz="3600" dirty="0">
              <a:ln w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890197" y="4481848"/>
            <a:ext cx="229244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182637" y="4481848"/>
            <a:ext cx="0" cy="1017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28834" y="3877137"/>
            <a:ext cx="1687132" cy="2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615966" y="3902714"/>
            <a:ext cx="0" cy="1506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1561" y="3309870"/>
            <a:ext cx="1223493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75054" y="3322749"/>
            <a:ext cx="0" cy="2131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56351" y="209756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price</a:t>
            </a:r>
            <a:endParaRPr lang="en-US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62189" y="5443287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Demand</a:t>
            </a:r>
            <a:endParaRPr lang="en-US" dirty="0">
              <a:ln w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00223" y="4298795"/>
            <a:ext cx="433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1</a:t>
            </a:r>
            <a:endParaRPr lang="en-US" sz="2400" dirty="0">
              <a:ln w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46907" y="36964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2</a:t>
            </a:r>
            <a:endParaRPr lang="en-US" sz="2400" dirty="0">
              <a:ln w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66143" y="3125204"/>
            <a:ext cx="202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3</a:t>
            </a:r>
            <a:endParaRPr lang="en-US" sz="2400" dirty="0">
              <a:ln w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24211" y="54607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4</a:t>
            </a:r>
            <a:endParaRPr lang="en-US" dirty="0">
              <a:ln w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45974" y="546079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6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089583" y="54311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8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146570" y="4064297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a</a:t>
            </a:r>
            <a:endParaRPr lang="en-US" sz="3200" dirty="0">
              <a:ln w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596817" y="3501655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b</a:t>
            </a:r>
            <a:endParaRPr lang="en-US" sz="3200" dirty="0">
              <a:ln w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036417" y="2999130"/>
            <a:ext cx="423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c</a:t>
            </a:r>
            <a:endParaRPr lang="en-US" sz="3200" dirty="0">
              <a:ln w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8229" y="1904879"/>
            <a:ext cx="5135412" cy="3995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</a:rPr>
              <a:t>OX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চাহিদা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</a:rPr>
              <a:t>OY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দেখানো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সূচিতে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বিভিন্ন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বিভিন্ন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পরিমাণ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পাওয়া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যায়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সে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বিন্দুসমূহ</a:t>
            </a:r>
            <a:r>
              <a:rPr lang="en-US" sz="2400" dirty="0" err="1" smtClean="0">
                <a:ln w="0"/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-,</a:t>
            </a:r>
            <a:r>
              <a:rPr lang="en-US" sz="2400" dirty="0" err="1" smtClean="0">
                <a:ln w="0"/>
                <a:solidFill>
                  <a:srgbClr val="FF0000"/>
                </a:solidFill>
              </a:rPr>
              <a:t>b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,ও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</a:rPr>
              <a:t>c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রুপ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দেওয়া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 ১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চাহিদা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৮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মিলিত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a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আবার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২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চাহিদা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৬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মিলিত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>
                <a:ln w="0"/>
                <a:solidFill>
                  <a:srgbClr val="FF0000"/>
                </a:solidFill>
              </a:rPr>
              <a:t>b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৩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চাহিদা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৪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এর মিলিত বিন্দু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c</a:t>
            </a:r>
            <a:r>
              <a:rPr lang="bn-IN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a b c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বিন্দু যোগ করে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DD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রেখা পাওয়া যায়।এই</a:t>
            </a:r>
            <a:r>
              <a:rPr lang="bn-IN" dirty="0" smtClean="0">
                <a:ln w="0"/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DD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রেখাই চাহিদা রেখা ।চাহিদা রেখা বাম দিক হতে ডানদিকে নিম্নগামী । কারন দাম বাড়লে ,চাহিদা কমে , দাম কমলে চাহিদা বাড়ে । ইহা চাহিদা বিধি কার্যক্র হওয়াকে নির্দেশ করে ।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60323" y="257577"/>
            <a:ext cx="2460961" cy="140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445974" y="533983"/>
            <a:ext cx="988738" cy="332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449061" y="564737"/>
            <a:ext cx="1145126" cy="279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445974" y="257576"/>
            <a:ext cx="988738" cy="296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টাকা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9449061" y="268521"/>
            <a:ext cx="1145126" cy="296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ashban"/>
              </a:rPr>
              <a:t>চাহিদা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460323" y="855256"/>
            <a:ext cx="988738" cy="332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460323" y="1227743"/>
            <a:ext cx="988738" cy="332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463410" y="830182"/>
            <a:ext cx="1145126" cy="380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449061" y="1210614"/>
            <a:ext cx="1145126" cy="323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bn-IN" dirty="0" smtClean="0"/>
              <a:t> একক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/>
      <p:bldP spid="17" grpId="0"/>
      <p:bldP spid="18" grpId="0"/>
      <p:bldP spid="21" grpId="0"/>
      <p:bldP spid="22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" grpId="0" animBg="1"/>
      <p:bldP spid="31" grpId="0" animBg="1"/>
      <p:bldP spid="32" grpId="0" animBg="1"/>
      <p:bldP spid="44" grpId="0" animBg="1"/>
      <p:bldP spid="53" grpId="0" animBg="1"/>
      <p:bldP spid="54" grpId="0" animBg="1"/>
      <p:bldP spid="55" grpId="0" animBg="1"/>
      <p:bldP spid="57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989" y="437882"/>
            <a:ext cx="5061397" cy="82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চাহিদা বিধির ব্যতিক্রম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0152" y="1648495"/>
            <a:ext cx="12003110" cy="5087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সাধারণত চাহিদা বিধিতে দাম ও চাহিদার প্রিমানের মধ্যে যে বিপরিত সম্পর্ক বিদ্যমান তা প্রকাশ পায় । তবে কিছু কিছু ক্ষেত্রে চাহিদা বিধির ব্যতিক্রম লক্ষ করা যায় । 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১ । গিফেন দ্রব্যঃ </a:t>
            </a:r>
            <a:r>
              <a:rPr lang="bn-IN" dirty="0" smtClean="0"/>
              <a:t>স্যার রবার্ট গিফেন ১৮৪০ সালে আইরিশ কাষকদের আচরণ পর্যবেক্ষ্ণ করে মত প্রকাশ করেন , অত্যন্ত নিম্ন আয় সম্পন্ন পরিবারের মূল খাদ্য</a:t>
            </a:r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ও </a:t>
            </a:r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সমমূখী</a:t>
            </a:r>
            <a:r>
              <a:rPr lang="en-US" dirty="0" smtClean="0"/>
              <a:t> 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বিরাজ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তাই</a:t>
            </a:r>
            <a:r>
              <a:rPr lang="en-US" dirty="0" smtClean="0"/>
              <a:t> 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অনুসারে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গিফেন</a:t>
            </a:r>
            <a:r>
              <a:rPr lang="en-US" dirty="0" smtClean="0"/>
              <a:t> </a:t>
            </a:r>
            <a:r>
              <a:rPr lang="en-US" dirty="0" err="1" smtClean="0"/>
              <a:t>দ্রব্য</a:t>
            </a:r>
            <a:r>
              <a:rPr lang="en-US" dirty="0" smtClean="0"/>
              <a:t> ।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২ । </a:t>
            </a:r>
            <a:r>
              <a:rPr lang="en-US" dirty="0" err="1" smtClean="0">
                <a:solidFill>
                  <a:srgbClr val="FF0000"/>
                </a:solidFill>
              </a:rPr>
              <a:t>ভেবলেন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দ্রব্য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বিলাস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জাতীয়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দ্রব্য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ঃ </a:t>
            </a:r>
            <a:r>
              <a:rPr lang="en-US" dirty="0" err="1" smtClean="0"/>
              <a:t>বিলাস</a:t>
            </a:r>
            <a:r>
              <a:rPr lang="en-US" dirty="0" smtClean="0"/>
              <a:t>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  <a:r>
              <a:rPr lang="en-US" dirty="0" err="1" smtClean="0"/>
              <a:t>দ্রব্যর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ও </a:t>
            </a:r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/>
              <a:t> </a:t>
            </a:r>
            <a:r>
              <a:rPr lang="en-US" dirty="0" err="1" smtClean="0"/>
              <a:t>সমমূখী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বিরাজ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সমাজে</a:t>
            </a:r>
            <a:r>
              <a:rPr lang="en-US" dirty="0" smtClean="0"/>
              <a:t> </a:t>
            </a:r>
            <a:r>
              <a:rPr lang="en-US" dirty="0" err="1" smtClean="0"/>
              <a:t>বিত্তশালী</a:t>
            </a:r>
            <a:r>
              <a:rPr lang="en-US" dirty="0" smtClean="0"/>
              <a:t> </a:t>
            </a:r>
            <a:r>
              <a:rPr lang="en-US" dirty="0" err="1" smtClean="0"/>
              <a:t>ব্যক্তিদের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প্রদর্শন</a:t>
            </a:r>
            <a:r>
              <a:rPr lang="en-US" dirty="0" smtClean="0"/>
              <a:t> </a:t>
            </a:r>
            <a:r>
              <a:rPr lang="en-US" dirty="0" err="1" smtClean="0"/>
              <a:t>মমোভাবের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, </a:t>
            </a:r>
            <a:r>
              <a:rPr lang="en-US" dirty="0" err="1" smtClean="0"/>
              <a:t>মর্যাদা</a:t>
            </a:r>
            <a:r>
              <a:rPr lang="en-US" dirty="0" smtClean="0"/>
              <a:t> </a:t>
            </a:r>
            <a:r>
              <a:rPr lang="en-US" dirty="0" err="1" smtClean="0"/>
              <a:t>ব্রদ্ধির</a:t>
            </a:r>
            <a:r>
              <a:rPr lang="en-US" dirty="0" smtClean="0"/>
              <a:t> </a:t>
            </a:r>
            <a:r>
              <a:rPr lang="en-US" dirty="0" err="1" smtClean="0"/>
              <a:t>লক্ষে</a:t>
            </a:r>
            <a:r>
              <a:rPr lang="en-US" dirty="0" smtClean="0"/>
              <a:t> এ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ব্যতিক্রম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, </a:t>
            </a:r>
            <a:r>
              <a:rPr lang="en-US" dirty="0" err="1" smtClean="0"/>
              <a:t>সব্রর</a:t>
            </a:r>
            <a:r>
              <a:rPr lang="en-US" dirty="0" smtClean="0"/>
              <a:t>  , </a:t>
            </a:r>
            <a:r>
              <a:rPr lang="en-US" dirty="0" err="1" smtClean="0"/>
              <a:t>হীড়া</a:t>
            </a:r>
            <a:r>
              <a:rPr lang="en-US" dirty="0" smtClean="0"/>
              <a:t>,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জিনিসের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bn-IN" dirty="0" smtClean="0"/>
              <a:t>এ ধরনের প্রভাব  লক্ষ করা ্যায় । 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৩ । অভ্যাস ও রুচির পরিবর্তন ঃ </a:t>
            </a:r>
            <a:r>
              <a:rPr lang="bn-IN" dirty="0" smtClean="0"/>
              <a:t>অভ্যাস ও রুচির পরিবর্তনে দ্রব্যের দাম ব্রদ্ধিতে বা হ্রাসে চাহিদার ব্রদ্ধি বা হ্রাস পেতে পারে ।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৫ । আয়ের  পরিবর্তন  ঃ 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৬ । অবস্থানগত  কাওরণ ঃ 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৭ । নিত্য প্রয়জনিয় দ্রব্য ঃ </a:t>
            </a:r>
          </a:p>
          <a:p>
            <a:pPr algn="ctr"/>
            <a:r>
              <a:rPr lang="bn-IN" dirty="0" smtClean="0"/>
              <a:t>ইত্যাদি 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ব্যক্তিগত চাহিদা হতে বাজার চাহিদা অঙ্কন কর ।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2918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57337" y="3689746"/>
                <a:ext cx="10286999" cy="18966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dirty="0" smtClean="0">
                    <a:solidFill>
                      <a:srgbClr val="7030A0"/>
                    </a:solidFill>
                    <a:latin typeface="Nikashban"/>
                  </a:rPr>
                  <a:t>চাহিদা বিধির ব্যতিক্রমগুলো খাতায় লিখে আনবে ।</a:t>
                </a:r>
                <a:endParaRPr lang="bn-IN" sz="2800" dirty="0">
                  <a:solidFill>
                    <a:srgbClr val="7030A0"/>
                  </a:solidFill>
                  <a:latin typeface="Nikashban"/>
                </a:endParaRPr>
              </a:p>
              <a:p>
                <a:pPr algn="ctr"/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চাহিদা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সমীকরণ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থেকে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সূচী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ও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চিত্র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করে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আনবে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।</a:t>
                </a:r>
              </a:p>
              <a:p>
                <a:pPr algn="ctr"/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P = 20 -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Q 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যেখানে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,  p=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দাম</a:t>
                </a:r>
                <a:r>
                  <a:rPr lang="en-US" sz="2800" dirty="0" smtClean="0">
                    <a:solidFill>
                      <a:srgbClr val="7030A0"/>
                    </a:solidFill>
                    <a:latin typeface="Nikashban"/>
                  </a:rPr>
                  <a:t>   ,Q= </a:t>
                </a:r>
                <a:r>
                  <a:rPr lang="en-US" sz="2800" dirty="0" err="1" smtClean="0">
                    <a:solidFill>
                      <a:srgbClr val="7030A0"/>
                    </a:solidFill>
                    <a:latin typeface="Nikashban"/>
                  </a:rPr>
                  <a:t>চাহিদা</a:t>
                </a:r>
                <a:r>
                  <a:rPr lang="en-US" sz="2800" smtClean="0">
                    <a:solidFill>
                      <a:srgbClr val="7030A0"/>
                    </a:solidFill>
                    <a:latin typeface="Nikashban"/>
                  </a:rPr>
                  <a:t> ।</a:t>
                </a:r>
                <a:endParaRPr lang="en-US" sz="2800" dirty="0">
                  <a:solidFill>
                    <a:srgbClr val="7030A0"/>
                  </a:solidFill>
                  <a:latin typeface="Nikashban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337" y="3689746"/>
                <a:ext cx="10286999" cy="1896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6" y="2110788"/>
            <a:ext cx="10224261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160406" y="3279976"/>
            <a:ext cx="1423014" cy="1418405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41815169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859260" y="5413091"/>
            <a:ext cx="6212680" cy="719728"/>
            <a:chOff x="0" y="290515"/>
            <a:chExt cx="6212680" cy="719728"/>
          </a:xfrm>
        </p:grpSpPr>
        <p:sp>
          <p:nvSpPr>
            <p:cNvPr id="8" name="Rounded Rectangle 7"/>
            <p:cNvSpPr/>
            <p:nvPr/>
          </p:nvSpPr>
          <p:spPr>
            <a:xfrm>
              <a:off x="0" y="290515"/>
              <a:ext cx="6212680" cy="7197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5134" y="325649"/>
              <a:ext cx="6142412" cy="6494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kern="1200" dirty="0" smtClean="0"/>
                <a:t>চাহিদার শর্তগুলো কি কি  </a:t>
              </a:r>
              <a:endParaRPr lang="en-US" sz="2800" kern="1200" dirty="0"/>
            </a:p>
          </p:txBody>
        </p:sp>
      </p:grpSp>
      <p:cxnSp>
        <p:nvCxnSpPr>
          <p:cNvPr id="11" name="Elbow Connector 10"/>
          <p:cNvCxnSpPr/>
          <p:nvPr/>
        </p:nvCxnSpPr>
        <p:spPr>
          <a:xfrm>
            <a:off x="3422782" y="2627103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-Shape 14"/>
          <p:cNvSpPr/>
          <p:nvPr/>
        </p:nvSpPr>
        <p:spPr>
          <a:xfrm>
            <a:off x="3212042" y="2924794"/>
            <a:ext cx="1699919" cy="2906779"/>
          </a:xfrm>
          <a:prstGeom prst="corner">
            <a:avLst>
              <a:gd name="adj1" fmla="val 6816"/>
              <a:gd name="adj2" fmla="val 5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5" y="109180"/>
            <a:ext cx="5248275" cy="629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605468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1219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চাহিদা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</a:t>
            </a:r>
            <a:r>
              <a:rPr lang="bn-IN" sz="3200" dirty="0" smtClean="0">
                <a:latin typeface="Nikashban"/>
              </a:rPr>
              <a:t> চাহিদা </a:t>
            </a:r>
            <a:r>
              <a:rPr lang="en-US" sz="3200" dirty="0" err="1" smtClean="0">
                <a:latin typeface="Nikashban"/>
              </a:rPr>
              <a:t>কী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r>
              <a:rPr lang="bn-IN" sz="3200" dirty="0" smtClean="0">
                <a:latin typeface="Nikashban"/>
              </a:rPr>
              <a:t>                                                                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bn-IN" sz="3200" dirty="0" smtClean="0">
                <a:latin typeface="Nikashban"/>
              </a:rPr>
              <a:t>                     </a:t>
            </a:r>
            <a:r>
              <a:rPr lang="en-US" sz="3200" dirty="0" smtClean="0">
                <a:latin typeface="Nikashban"/>
              </a:rPr>
              <a:t>২।</a:t>
            </a:r>
            <a:r>
              <a:rPr lang="bn-IN" sz="3200" dirty="0" smtClean="0">
                <a:latin typeface="Nikashban"/>
              </a:rPr>
              <a:t> চাহিদার কয়টি বয়শিষ্ট এব কি তা 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bn-IN" sz="3200" dirty="0" smtClean="0">
                <a:latin typeface="Nikashban"/>
              </a:rPr>
              <a:t>                     </a:t>
            </a:r>
            <a:r>
              <a:rPr lang="en-US" sz="3200" dirty="0" smtClean="0">
                <a:latin typeface="Nikashban"/>
              </a:rPr>
              <a:t>৩।</a:t>
            </a:r>
            <a:r>
              <a:rPr lang="bn-IN" sz="3200" dirty="0" smtClean="0">
                <a:latin typeface="Nikashban"/>
              </a:rPr>
              <a:t>চাহিদা বিধির ব্যতিক্রমগুলো কি কি তা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৪।</a:t>
            </a:r>
            <a:r>
              <a:rPr lang="bn-IN" sz="3200" dirty="0" smtClean="0">
                <a:latin typeface="Nikashban"/>
              </a:rPr>
              <a:t>চাহিদা সূচী ও চাহিদা রেখা 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চিত্রের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মাধ্যমে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বর্ণনা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করতে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endParaRPr lang="en-US" sz="32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সাধারণ অর্থে চাহিদা বলতে কোন কিছু পাওয়ার ইচ্ছা বা আঙ্খাকাকে বোঝায়।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ashban"/>
              </a:rPr>
              <a:t>চাহিদা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ashban"/>
              </a:rPr>
              <a:t>চাহিদা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ashban"/>
              </a:rPr>
              <a:t>৩। অর্থ ব্যয়ের ইচ্ছা 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ashban"/>
              </a:rPr>
              <a:t>যেমনঃ একজন ভিক্ষুকের ঘোড়ায় চড়ে ভিক্ষা করার ইচ্ছা চাহিদা হবে না । কারন ভিক্ষুকের ঘোড়া ক্রয়ের সামর্থ্য নেই।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0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ashban"/>
              </a:rPr>
              <a:t>প্রামাণ্য সংঙ্ঘা</a:t>
            </a:r>
            <a:r>
              <a:rPr lang="en-US" sz="40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40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ashban"/>
              </a:rPr>
              <a:t>অর্থনীতিবিদ বেনহাম </a:t>
            </a:r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এর মতে, কোন নির্দিষ্ট সময়ে ক্রেতা বিভিন্ন দামে একটি দ্রব্যের যে পরিমাণ ক্রয় করতে প্রস্তুত থাকে তাকে চাহিদা বলে।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1426</TotalTime>
  <Words>773</Words>
  <Application>Microsoft Office PowerPoint</Application>
  <PresentationFormat>Widescreen</PresentationFormat>
  <Paragraphs>105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218</cp:revision>
  <dcterms:created xsi:type="dcterms:W3CDTF">2019-12-01T22:28:59Z</dcterms:created>
  <dcterms:modified xsi:type="dcterms:W3CDTF">2020-04-19T13:02:51Z</dcterms:modified>
</cp:coreProperties>
</file>