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3"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3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C7042-36A2-48FE-98FB-693D322BAA3B}"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7CADD-19DC-46B0-BDDA-355D03BB145B}" type="slidenum">
              <a:rPr lang="en-US" smtClean="0"/>
              <a:t>‹#›</a:t>
            </a:fld>
            <a:endParaRPr lang="en-US"/>
          </a:p>
        </p:txBody>
      </p:sp>
    </p:spTree>
    <p:extLst>
      <p:ext uri="{BB962C8B-B14F-4D97-AF65-F5344CB8AC3E}">
        <p14:creationId xmlns:p14="http://schemas.microsoft.com/office/powerpoint/2010/main" val="151062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8A536A-67AA-408D-A587-E35FF414B160}"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353882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A536A-67AA-408D-A587-E35FF414B160}"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1185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A536A-67AA-408D-A587-E35FF414B160}"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89817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A536A-67AA-408D-A587-E35FF414B160}"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190665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A536A-67AA-408D-A587-E35FF414B160}"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419387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8A536A-67AA-408D-A587-E35FF414B160}"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82497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8A536A-67AA-408D-A587-E35FF414B160}"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21904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8A536A-67AA-408D-A587-E35FF414B160}"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119173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A536A-67AA-408D-A587-E35FF414B160}"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237520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A536A-67AA-408D-A587-E35FF414B160}"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422822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A536A-67AA-408D-A587-E35FF414B160}"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9B99B-2203-4C2F-8157-E97762A0447B}" type="slidenum">
              <a:rPr lang="en-US" smtClean="0"/>
              <a:t>‹#›</a:t>
            </a:fld>
            <a:endParaRPr lang="en-US"/>
          </a:p>
        </p:txBody>
      </p:sp>
    </p:spTree>
    <p:extLst>
      <p:ext uri="{BB962C8B-B14F-4D97-AF65-F5344CB8AC3E}">
        <p14:creationId xmlns:p14="http://schemas.microsoft.com/office/powerpoint/2010/main" val="111839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A536A-67AA-408D-A587-E35FF414B160}" type="datetimeFigureOut">
              <a:rPr lang="en-US" smtClean="0"/>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9B99B-2203-4C2F-8157-E97762A0447B}" type="slidenum">
              <a:rPr lang="en-US" smtClean="0"/>
              <a:t>‹#›</a:t>
            </a:fld>
            <a:endParaRPr lang="en-US"/>
          </a:p>
        </p:txBody>
      </p:sp>
    </p:spTree>
    <p:extLst>
      <p:ext uri="{BB962C8B-B14F-4D97-AF65-F5344CB8AC3E}">
        <p14:creationId xmlns:p14="http://schemas.microsoft.com/office/powerpoint/2010/main" val="306983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1640" y="618797"/>
            <a:ext cx="2632452" cy="2369880"/>
          </a:xfrm>
          <a:prstGeom prst="rect">
            <a:avLst/>
          </a:prstGeom>
          <a:noFill/>
        </p:spPr>
        <p:txBody>
          <a:bodyPr wrap="none" rtlCol="0">
            <a:spAutoFit/>
          </a:bodyPr>
          <a:lstStyle/>
          <a:p>
            <a:r>
              <a:rPr lang="bn-BD" sz="3200" dirty="0" smtClean="0"/>
              <a:t>শ্রেণি পরিচিতি</a:t>
            </a:r>
          </a:p>
          <a:p>
            <a:r>
              <a:rPr lang="bn-BD" sz="2000" dirty="0" smtClean="0"/>
              <a:t>একাদশ শ্রেণি</a:t>
            </a:r>
          </a:p>
          <a:p>
            <a:r>
              <a:rPr lang="bn-BD" sz="2000" dirty="0" smtClean="0"/>
              <a:t>পদার্থবিজ্ঞান ১ম পত্র</a:t>
            </a:r>
          </a:p>
          <a:p>
            <a:r>
              <a:rPr lang="bn-BD" sz="2000" dirty="0" smtClean="0"/>
              <a:t>অধ্যায়ঃ ১০ম</a:t>
            </a:r>
          </a:p>
          <a:p>
            <a:r>
              <a:rPr lang="bn-BD" sz="2000" dirty="0" smtClean="0"/>
              <a:t>সময়ঃ ৪৫ মিনিট</a:t>
            </a:r>
          </a:p>
          <a:p>
            <a:endParaRPr lang="bn-BD" dirty="0" smtClean="0"/>
          </a:p>
          <a:p>
            <a:endParaRPr lang="bn-BD"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 y="2940219"/>
            <a:ext cx="9144000" cy="4114800"/>
          </a:xfrm>
          <a:prstGeom prst="rect">
            <a:avLst/>
          </a:prstGeom>
        </p:spPr>
      </p:pic>
      <p:sp>
        <p:nvSpPr>
          <p:cNvPr id="8" name="TextBox 7"/>
          <p:cNvSpPr txBox="1"/>
          <p:nvPr/>
        </p:nvSpPr>
        <p:spPr>
          <a:xfrm>
            <a:off x="457200" y="662672"/>
            <a:ext cx="3124200" cy="1723549"/>
          </a:xfrm>
          <a:prstGeom prst="rect">
            <a:avLst/>
          </a:prstGeom>
          <a:noFill/>
        </p:spPr>
        <p:txBody>
          <a:bodyPr wrap="square" rtlCol="0">
            <a:spAutoFit/>
          </a:bodyPr>
          <a:lstStyle/>
          <a:p>
            <a:r>
              <a:rPr lang="bn-BD" sz="2800" dirty="0" smtClean="0"/>
              <a:t>শিক্ষক পরিচিতি</a:t>
            </a:r>
          </a:p>
          <a:p>
            <a:r>
              <a:rPr lang="bn-BD" sz="2000" dirty="0" smtClean="0"/>
              <a:t>মোহসীন রেজা</a:t>
            </a:r>
          </a:p>
          <a:p>
            <a:r>
              <a:rPr lang="bn-BD" sz="2000" dirty="0" smtClean="0"/>
              <a:t>প্রভাষক(পদার্থবিজ্ঞান)</a:t>
            </a:r>
          </a:p>
          <a:p>
            <a:r>
              <a:rPr lang="bn-BD" sz="2000" dirty="0" smtClean="0"/>
              <a:t>আহছানিয়া মিশন কলেজ</a:t>
            </a:r>
            <a:endParaRPr lang="en-US" sz="2000" dirty="0" smtClean="0"/>
          </a:p>
          <a:p>
            <a:endParaRPr lang="en-US" dirty="0"/>
          </a:p>
        </p:txBody>
      </p:sp>
    </p:spTree>
    <p:extLst>
      <p:ext uri="{BB962C8B-B14F-4D97-AF65-F5344CB8AC3E}">
        <p14:creationId xmlns:p14="http://schemas.microsoft.com/office/powerpoint/2010/main" val="417411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07129" y="1066800"/>
            <a:ext cx="2465740" cy="1015663"/>
          </a:xfrm>
          <a:prstGeom prst="rect">
            <a:avLst/>
          </a:prstGeom>
          <a:noFill/>
        </p:spPr>
        <p:txBody>
          <a:bodyPr wrap="none" rtlCol="0">
            <a:spAutoFit/>
          </a:bodyPr>
          <a:lstStyle/>
          <a:p>
            <a:r>
              <a:rPr lang="bn-BD" sz="6000" dirty="0" smtClean="0"/>
              <a:t>আদ্রতা</a:t>
            </a: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11" y="304800"/>
            <a:ext cx="8937118" cy="6152642"/>
          </a:xfrm>
          <a:prstGeom prst="rect">
            <a:avLst/>
          </a:prstGeom>
        </p:spPr>
      </p:pic>
      <p:sp>
        <p:nvSpPr>
          <p:cNvPr id="5" name="TextBox 4"/>
          <p:cNvSpPr txBox="1"/>
          <p:nvPr/>
        </p:nvSpPr>
        <p:spPr>
          <a:xfrm>
            <a:off x="2590800" y="2129166"/>
            <a:ext cx="3227165" cy="2554545"/>
          </a:xfrm>
          <a:prstGeom prst="rect">
            <a:avLst/>
          </a:prstGeom>
          <a:noFill/>
        </p:spPr>
        <p:txBody>
          <a:bodyPr wrap="none" rtlCol="0">
            <a:spAutoFit/>
          </a:bodyPr>
          <a:lstStyle/>
          <a:p>
            <a:r>
              <a:rPr lang="bn-BD" sz="8000" dirty="0" smtClean="0"/>
              <a:t>আদ্রতা</a:t>
            </a:r>
          </a:p>
          <a:p>
            <a:endParaRPr lang="bn-BD" sz="8000" dirty="0" smtClean="0"/>
          </a:p>
        </p:txBody>
      </p:sp>
    </p:spTree>
    <p:extLst>
      <p:ext uri="{BB962C8B-B14F-4D97-AF65-F5344CB8AC3E}">
        <p14:creationId xmlns:p14="http://schemas.microsoft.com/office/powerpoint/2010/main" val="164376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915400" cy="2923877"/>
          </a:xfrm>
          <a:prstGeom prst="rect">
            <a:avLst/>
          </a:prstGeom>
          <a:noFill/>
        </p:spPr>
        <p:txBody>
          <a:bodyPr wrap="square" rtlCol="0">
            <a:spAutoFit/>
          </a:bodyPr>
          <a:lstStyle/>
          <a:p>
            <a:pPr algn="ctr"/>
            <a:r>
              <a:rPr lang="bn-BD" sz="4000" dirty="0" smtClean="0"/>
              <a:t>শিখনফল</a:t>
            </a:r>
          </a:p>
          <a:p>
            <a:pPr marL="285750" indent="-285750">
              <a:buFont typeface="Wingdings" pitchFamily="2" charset="2"/>
              <a:buChar char="q"/>
            </a:pPr>
            <a:r>
              <a:rPr lang="bn-BD" sz="2400" dirty="0"/>
              <a:t> </a:t>
            </a:r>
            <a:r>
              <a:rPr lang="bn-BD" sz="2400" dirty="0" smtClean="0"/>
              <a:t>আদ্রতা কী বলতে পারবে</a:t>
            </a:r>
          </a:p>
          <a:p>
            <a:pPr marL="285750" indent="-285750">
              <a:buFont typeface="Wingdings" pitchFamily="2" charset="2"/>
              <a:buChar char="q"/>
            </a:pPr>
            <a:r>
              <a:rPr lang="bn-BD" sz="2400" dirty="0" smtClean="0"/>
              <a:t>পরম আদ্রতা কী বলতে পারবে</a:t>
            </a:r>
          </a:p>
          <a:p>
            <a:pPr marL="285750" indent="-285750">
              <a:buFont typeface="Wingdings" pitchFamily="2" charset="2"/>
              <a:buChar char="q"/>
            </a:pPr>
            <a:r>
              <a:rPr lang="bn-BD" sz="2400" dirty="0"/>
              <a:t> </a:t>
            </a:r>
            <a:r>
              <a:rPr lang="bn-BD" sz="2400" dirty="0" smtClean="0"/>
              <a:t>শিশিরাঙ্ক কী বলতে পারবে</a:t>
            </a:r>
          </a:p>
          <a:p>
            <a:pPr marL="285750" indent="-285750">
              <a:buFont typeface="Wingdings" pitchFamily="2" charset="2"/>
              <a:buChar char="q"/>
            </a:pPr>
            <a:r>
              <a:rPr lang="bn-BD" sz="2400" dirty="0" smtClean="0"/>
              <a:t>আপেক্ষিক আদ্রতা কী বলতে পারবে</a:t>
            </a:r>
          </a:p>
          <a:p>
            <a:pPr marL="285750" indent="-285750">
              <a:buFont typeface="Wingdings" pitchFamily="2" charset="2"/>
              <a:buChar char="q"/>
            </a:pPr>
            <a:r>
              <a:rPr lang="bn-BD" sz="2400" dirty="0" smtClean="0"/>
              <a:t>একই তাপমাত্রায় ঢাকা অপেক্ষা কক্সবাজার এ বেশি অসস্থি লাগে কেন তা বলতে  পারবে।</a:t>
            </a:r>
          </a:p>
        </p:txBody>
      </p:sp>
    </p:spTree>
    <p:extLst>
      <p:ext uri="{BB962C8B-B14F-4D97-AF65-F5344CB8AC3E}">
        <p14:creationId xmlns:p14="http://schemas.microsoft.com/office/powerpoint/2010/main" val="320795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77200" cy="1477328"/>
          </a:xfrm>
          <a:prstGeom prst="rect">
            <a:avLst/>
          </a:prstGeom>
          <a:noFill/>
        </p:spPr>
        <p:txBody>
          <a:bodyPr wrap="square" rtlCol="0">
            <a:spAutoFit/>
          </a:bodyPr>
          <a:lstStyle/>
          <a:p>
            <a:r>
              <a:rPr lang="bn-BD" dirty="0" smtClean="0"/>
              <a:t>আর্দ্রতাঃ</a:t>
            </a:r>
            <a:endParaRPr lang="bn-BD" dirty="0"/>
          </a:p>
          <a:p>
            <a:r>
              <a:rPr lang="bn-BD" dirty="0"/>
              <a:t>কোনো স্থানের বায়ুতে কতটুকু জলীয়বাষ্প আছে অর্থাৎ বায়ু কতখানি শুষ্ক বা ভিজা আর্দ্রতা দিয়ে তাই নির্দেশ করা হয় </a:t>
            </a:r>
            <a:r>
              <a:rPr lang="bn-BD" dirty="0" smtClean="0"/>
              <a:t>৷</a:t>
            </a:r>
          </a:p>
          <a:p>
            <a:endParaRPr lang="bn-BD" dirty="0"/>
          </a:p>
          <a:p>
            <a:endParaRPr lang="en-US" dirty="0"/>
          </a:p>
        </p:txBody>
      </p:sp>
      <p:sp>
        <p:nvSpPr>
          <p:cNvPr id="3" name="TextBox 2"/>
          <p:cNvSpPr txBox="1"/>
          <p:nvPr/>
        </p:nvSpPr>
        <p:spPr>
          <a:xfrm>
            <a:off x="609600" y="2181550"/>
            <a:ext cx="7483766" cy="1477328"/>
          </a:xfrm>
          <a:prstGeom prst="rect">
            <a:avLst/>
          </a:prstGeom>
          <a:noFill/>
        </p:spPr>
        <p:txBody>
          <a:bodyPr wrap="square" rtlCol="0">
            <a:spAutoFit/>
          </a:bodyPr>
          <a:lstStyle/>
          <a:p>
            <a:r>
              <a:rPr lang="bn-BD" dirty="0"/>
              <a:t>পরম </a:t>
            </a:r>
            <a:r>
              <a:rPr lang="bn-BD" dirty="0" smtClean="0"/>
              <a:t>আর্দ্রতা</a:t>
            </a:r>
          </a:p>
          <a:p>
            <a:r>
              <a:rPr lang="bn-BD" dirty="0" smtClean="0"/>
              <a:t>বায়ুর </a:t>
            </a:r>
            <a:r>
              <a:rPr lang="bn-BD" dirty="0"/>
              <a:t>প্রতি একক আয়তনে উপস্থিত জলীয়বাষ্পের ভরকে ঐ স্থানের পরম আর্দ্রতা বলে ৷ কোনো সময় কোনো নির্দিষ্ট স্থানের একক আয়তনের বায়ুতে যে পরিমান জলীয় বাষ্প থাকে তাকে ঔ বায়ুর পরম আদ্রতা(</a:t>
            </a:r>
            <a:r>
              <a:rPr lang="en-US" dirty="0"/>
              <a:t>Absolute Humidity) </a:t>
            </a:r>
            <a:r>
              <a:rPr lang="bn-BD" dirty="0"/>
              <a:t>বলে।</a:t>
            </a:r>
          </a:p>
        </p:txBody>
      </p:sp>
      <mc:AlternateContent xmlns:mc="http://schemas.openxmlformats.org/markup-compatibility/2006">
        <mc:Choice xmlns:a14="http://schemas.microsoft.com/office/drawing/2010/main" Requires="a14">
          <p:sp>
            <p:nvSpPr>
              <p:cNvPr id="4" name="TextBox 3"/>
              <p:cNvSpPr txBox="1"/>
              <p:nvPr/>
            </p:nvSpPr>
            <p:spPr>
              <a:xfrm>
                <a:off x="609600" y="4495800"/>
                <a:ext cx="3140540" cy="375552"/>
              </a:xfrm>
              <a:prstGeom prst="rect">
                <a:avLst/>
              </a:prstGeom>
              <a:noFill/>
            </p:spPr>
            <p:txBody>
              <a:bodyPr wrap="none" rtlCol="0">
                <a:spAutoFit/>
              </a:bodyPr>
              <a:lstStyle/>
              <a:p>
                <a:r>
                  <a:rPr lang="bn-BD" b="1" dirty="0" smtClean="0"/>
                  <a:t>পরম আদ্রতা 6 gm </a:t>
                </a:r>
                <a14:m>
                  <m:oMath xmlns:m="http://schemas.openxmlformats.org/officeDocument/2006/math">
                    <m:sSup>
                      <m:sSupPr>
                        <m:ctrlPr>
                          <a:rPr lang="bn-BD" b="1" smtClean="0">
                            <a:latin typeface="Cambria Math"/>
                          </a:rPr>
                        </m:ctrlPr>
                      </m:sSupPr>
                      <m:e>
                        <m:r>
                          <a:rPr lang="bn-BD" b="1" i="0" smtClean="0">
                            <a:latin typeface="Cambria Math"/>
                          </a:rPr>
                          <m:t>𝐦</m:t>
                        </m:r>
                      </m:e>
                      <m:sup>
                        <m:r>
                          <a:rPr lang="bn-BD" b="1" i="0" smtClean="0">
                            <a:latin typeface="Cambria Math"/>
                          </a:rPr>
                          <m:t>−</m:t>
                        </m:r>
                        <m:r>
                          <a:rPr lang="bn-BD" b="1" i="0" smtClean="0">
                            <a:latin typeface="Cambria Math"/>
                          </a:rPr>
                          <m:t>𝟑</m:t>
                        </m:r>
                      </m:sup>
                    </m:sSup>
                  </m:oMath>
                </a14:m>
                <a:r>
                  <a:rPr lang="bn-BD" b="1" dirty="0" smtClean="0"/>
                  <a:t>  কী?</a:t>
                </a:r>
                <a:endParaRPr lang="en-US" b="1" dirty="0"/>
              </a:p>
            </p:txBody>
          </p:sp>
        </mc:Choice>
        <mc:Fallback>
          <p:sp>
            <p:nvSpPr>
              <p:cNvPr id="4" name="TextBox 3"/>
              <p:cNvSpPr txBox="1">
                <a:spLocks noRot="1" noChangeAspect="1" noMove="1" noResize="1" noEditPoints="1" noAdjustHandles="1" noChangeArrowheads="1" noChangeShapeType="1" noTextEdit="1"/>
              </p:cNvSpPr>
              <p:nvPr/>
            </p:nvSpPr>
            <p:spPr>
              <a:xfrm>
                <a:off x="609600" y="4495800"/>
                <a:ext cx="3140540" cy="375552"/>
              </a:xfrm>
              <a:prstGeom prst="rect">
                <a:avLst/>
              </a:prstGeom>
              <a:blipFill rotWithShape="1">
                <a:blip r:embed="rId2"/>
                <a:stretch>
                  <a:fillRect l="-1553" t="-8197" r="-2524" b="-24590"/>
                </a:stretch>
              </a:blipFill>
            </p:spPr>
            <p:txBody>
              <a:bodyPr/>
              <a:lstStyle/>
              <a:p>
                <a:r>
                  <a:rPr lang="en-US">
                    <a:noFill/>
                  </a:rPr>
                  <a:t> </a:t>
                </a:r>
              </a:p>
            </p:txBody>
          </p:sp>
        </mc:Fallback>
      </mc:AlternateContent>
    </p:spTree>
    <p:extLst>
      <p:ext uri="{BB962C8B-B14F-4D97-AF65-F5344CB8AC3E}">
        <p14:creationId xmlns:p14="http://schemas.microsoft.com/office/powerpoint/2010/main" val="206292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229600" cy="3785652"/>
          </a:xfrm>
          <a:prstGeom prst="rect">
            <a:avLst/>
          </a:prstGeom>
          <a:noFill/>
        </p:spPr>
        <p:txBody>
          <a:bodyPr wrap="square" rtlCol="0">
            <a:spAutoFit/>
          </a:bodyPr>
          <a:lstStyle/>
          <a:p>
            <a:r>
              <a:rPr lang="bn-BD" sz="2400" dirty="0">
                <a:latin typeface="Siyam Rupali" pitchFamily="2" charset="0"/>
                <a:cs typeface="Siyam Rupali" pitchFamily="2" charset="0"/>
              </a:rPr>
              <a:t> সম্পৃক্ত বাষ্পচাপ: </a:t>
            </a:r>
            <a:endParaRPr lang="bn-BD" sz="2400" dirty="0" smtClean="0">
              <a:latin typeface="Siyam Rupali" pitchFamily="2" charset="0"/>
              <a:cs typeface="Siyam Rupali" pitchFamily="2" charset="0"/>
            </a:endParaRPr>
          </a:p>
          <a:p>
            <a:r>
              <a:rPr lang="bn-BD" sz="2400" dirty="0" smtClean="0">
                <a:latin typeface="Siyam Rupali" pitchFamily="2" charset="0"/>
                <a:cs typeface="Siyam Rupali" pitchFamily="2" charset="0"/>
              </a:rPr>
              <a:t>নির্দিষ্ট </a:t>
            </a:r>
            <a:r>
              <a:rPr lang="bn-BD" sz="2400" dirty="0">
                <a:latin typeface="Siyam Rupali" pitchFamily="2" charset="0"/>
                <a:cs typeface="Siyam Rupali" pitchFamily="2" charset="0"/>
              </a:rPr>
              <a:t>তাপমাত্রায় কোনো আবদ্ধ স্থানে যদি সর্বাধিক পরিমাণ বাষ্প থাকে, তাহলে ওই বাষ্পকে সম্পৃক্ত বাষ্প বলে। আর সম্পৃক্ত বাষ্প যে চাপ প্রয়োগ করে, তাকে সম্পৃক্ত বাষ্পচাপ বলে।</a:t>
            </a:r>
            <a:r>
              <a:rPr lang="bn-BD" sz="2400" dirty="0" smtClean="0">
                <a:latin typeface="Siyam Rupali" pitchFamily="2" charset="0"/>
                <a:cs typeface="Siyam Rupali" pitchFamily="2" charset="0"/>
              </a:rPr>
              <a:t/>
            </a:r>
            <a:br>
              <a:rPr lang="bn-BD" sz="2400" dirty="0" smtClean="0">
                <a:latin typeface="Siyam Rupali" pitchFamily="2" charset="0"/>
                <a:cs typeface="Siyam Rupali" pitchFamily="2" charset="0"/>
              </a:rPr>
            </a:br>
            <a:r>
              <a:rPr lang="bn-BD" sz="2400" dirty="0" smtClean="0">
                <a:latin typeface="Siyam Rupali" pitchFamily="2" charset="0"/>
                <a:cs typeface="Siyam Rupali" pitchFamily="2" charset="0"/>
              </a:rPr>
              <a:t/>
            </a:r>
            <a:br>
              <a:rPr lang="bn-BD" sz="2400" dirty="0" smtClean="0">
                <a:latin typeface="Siyam Rupali" pitchFamily="2" charset="0"/>
                <a:cs typeface="Siyam Rupali" pitchFamily="2" charset="0"/>
              </a:rPr>
            </a:br>
            <a:r>
              <a:rPr lang="bn-BD" sz="2400" dirty="0">
                <a:latin typeface="Siyam Rupali" pitchFamily="2" charset="0"/>
                <a:cs typeface="Siyam Rupali" pitchFamily="2" charset="0"/>
              </a:rPr>
              <a:t>অসম্পৃক্ত বাষ্পচাপ</a:t>
            </a:r>
            <a:r>
              <a:rPr lang="bn-BD" sz="2400" dirty="0" smtClean="0">
                <a:latin typeface="Siyam Rupali" pitchFamily="2" charset="0"/>
                <a:cs typeface="Siyam Rupali" pitchFamily="2" charset="0"/>
              </a:rPr>
              <a:t>:</a:t>
            </a:r>
          </a:p>
          <a:p>
            <a:r>
              <a:rPr lang="bn-BD" sz="2400" dirty="0" smtClean="0">
                <a:latin typeface="Siyam Rupali" pitchFamily="2" charset="0"/>
                <a:cs typeface="Siyam Rupali" pitchFamily="2" charset="0"/>
              </a:rPr>
              <a:t> </a:t>
            </a:r>
            <a:r>
              <a:rPr lang="bn-BD" sz="2400" dirty="0">
                <a:latin typeface="Siyam Rupali" pitchFamily="2" charset="0"/>
                <a:cs typeface="Siyam Rupali" pitchFamily="2" charset="0"/>
              </a:rPr>
              <a:t>নির্দিষ্ট তাপমাত্রায় কোনো আবদ্ধ স্থানে সর্বাধিক যে পরিমাণ বাষ্প থাকতে পারে, তার চেয়ে কম বাষ্প থাকলে ওই বাষ্পকে অসম্পৃক্ত বাষ্প বলে। আর অসম্পৃক্ত বাষ্প যে চাপ প্রয়োগ করে, তাকে অসম্পৃক্ত বাষ্পচাপ বলে।</a:t>
            </a:r>
            <a:endParaRPr lang="en-US" sz="2400" dirty="0">
              <a:latin typeface="Siyam Rupali" pitchFamily="2" charset="0"/>
              <a:cs typeface="Siyam Rupali" pitchFamily="2" charset="0"/>
            </a:endParaRPr>
          </a:p>
        </p:txBody>
      </p:sp>
    </p:spTree>
    <p:extLst>
      <p:ext uri="{BB962C8B-B14F-4D97-AF65-F5344CB8AC3E}">
        <p14:creationId xmlns:p14="http://schemas.microsoft.com/office/powerpoint/2010/main" val="30498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964" y="3733800"/>
            <a:ext cx="8569036" cy="3416320"/>
          </a:xfrm>
          <a:prstGeom prst="rect">
            <a:avLst/>
          </a:prstGeom>
          <a:noFill/>
        </p:spPr>
        <p:txBody>
          <a:bodyPr wrap="square" rtlCol="0">
            <a:spAutoFit/>
          </a:bodyPr>
          <a:lstStyle/>
          <a:p>
            <a:r>
              <a:rPr lang="bn-BD" dirty="0" smtClean="0">
                <a:latin typeface="Siyam Rupali" pitchFamily="2" charset="0"/>
                <a:cs typeface="Siyam Rupali" pitchFamily="2" charset="0"/>
              </a:rPr>
              <a:t>শিশিরাঙ্ক</a:t>
            </a:r>
          </a:p>
          <a:p>
            <a:endParaRPr lang="bn-BD" dirty="0" smtClean="0">
              <a:latin typeface="Siyam Rupali" pitchFamily="2" charset="0"/>
              <a:cs typeface="Siyam Rupali" pitchFamily="2" charset="0"/>
            </a:endParaRPr>
          </a:p>
          <a:p>
            <a:r>
              <a:rPr lang="bn-BD" dirty="0" smtClean="0">
                <a:latin typeface="Siyam Rupali" pitchFamily="2" charset="0"/>
                <a:cs typeface="Siyam Rupali" pitchFamily="2" charset="0"/>
              </a:rPr>
              <a:t>নির্দিষ্ট </a:t>
            </a:r>
            <a:r>
              <a:rPr lang="bn-BD" dirty="0">
                <a:latin typeface="Siyam Rupali" pitchFamily="2" charset="0"/>
                <a:cs typeface="Siyam Rupali" pitchFamily="2" charset="0"/>
              </a:rPr>
              <a:t>তাপমাত্রায় নির্দিষ্ট আয়তনের বায়ুর জলীয়বাষ্প ধারণ করার ক্ষমতা সীমাবদ্ধ ৷ তাপমাত্রা বাড়লে ঐ স্থানের জলীয়বাষ্প ধারণ করার ক্ষমতা বেড়ে যায় ৷ কোনো স্থানের তাপমাত্রা কমলে ঐ স্থানের জলীয়বাষ্প ধারণ ক্ষমতা কমে যায় ৷ তাপমাত্রা ক্রমশ কমতে থাকলে নির্দিষ্ট তাপমাত্রায় বায়ুমন্ডল এ স্থানের জলীয়বাষ্প দ্বারাই সম্পৃক্ত হয় ৷ ঐ তাপমাত্রায় বায়ুতে অবস্থিত জলীয়বাষ্প তখন শিশিরে পরিনত হয় ৷ এই তাপমাত্রাই </a:t>
            </a:r>
            <a:r>
              <a:rPr lang="bn-BD" dirty="0" smtClean="0">
                <a:latin typeface="Siyam Rupali" pitchFamily="2" charset="0"/>
                <a:cs typeface="Siyam Rupali" pitchFamily="2" charset="0"/>
              </a:rPr>
              <a:t>শিশিরাঙ্ক</a:t>
            </a:r>
          </a:p>
          <a:p>
            <a:r>
              <a:rPr lang="bn-BD" dirty="0" smtClean="0">
                <a:latin typeface="Siyam Rupali" pitchFamily="2" charset="0"/>
                <a:cs typeface="Siyam Rupali" pitchFamily="2" charset="0"/>
              </a:rPr>
              <a:t> অর্থাৎযে তাপমাত্রায় কোণ স্থানের বায়ু তার মধ্যে উপস্থিত জলীয় বাষ্প দ্বারা সম্পৃক্ত হয় তাকে শিশিরাঙ্ক বলে</a:t>
            </a:r>
          </a:p>
          <a:p>
            <a:endParaRPr lang="bn-BD" dirty="0">
              <a:latin typeface="Siyam Rupali" pitchFamily="2" charset="0"/>
              <a:cs typeface="Siyam Rupali" pitchFamily="2" charset="0"/>
            </a:endParaRPr>
          </a:p>
          <a:p>
            <a:endParaRPr lang="en-US" dirty="0">
              <a:latin typeface="Siyam Rupali" pitchFamily="2" charset="0"/>
              <a:cs typeface="Siyam Rupali"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95228"/>
            <a:ext cx="8534400" cy="3033772"/>
          </a:xfrm>
          <a:prstGeom prst="rect">
            <a:avLst/>
          </a:prstGeom>
        </p:spPr>
      </p:pic>
    </p:spTree>
    <p:extLst>
      <p:ext uri="{BB962C8B-B14F-4D97-AF65-F5344CB8AC3E}">
        <p14:creationId xmlns:p14="http://schemas.microsoft.com/office/powerpoint/2010/main" val="2854258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914400"/>
            <a:ext cx="8610600" cy="1631216"/>
          </a:xfrm>
          <a:prstGeom prst="rect">
            <a:avLst/>
          </a:prstGeom>
          <a:noFill/>
        </p:spPr>
        <p:txBody>
          <a:bodyPr wrap="square" rtlCol="0">
            <a:spAutoFit/>
          </a:bodyPr>
          <a:lstStyle/>
          <a:p>
            <a:r>
              <a:rPr lang="bn-BD" sz="2000" dirty="0">
                <a:latin typeface="Siyam Rupali" pitchFamily="2" charset="0"/>
                <a:cs typeface="Siyam Rupali" pitchFamily="2" charset="0"/>
              </a:rPr>
              <a:t>আপেক্ষিক আর্দ্রতাঃ </a:t>
            </a:r>
            <a:endParaRPr lang="bn-BD" sz="2000" dirty="0" smtClean="0">
              <a:latin typeface="Siyam Rupali" pitchFamily="2" charset="0"/>
              <a:cs typeface="Siyam Rupali" pitchFamily="2" charset="0"/>
            </a:endParaRPr>
          </a:p>
          <a:p>
            <a:r>
              <a:rPr lang="bn-BD" sz="2000" dirty="0" smtClean="0">
                <a:latin typeface="Siyam Rupali" pitchFamily="2" charset="0"/>
                <a:cs typeface="Siyam Rupali" pitchFamily="2" charset="0"/>
              </a:rPr>
              <a:t>কোন </a:t>
            </a:r>
            <a:r>
              <a:rPr lang="bn-BD" sz="2000" dirty="0">
                <a:latin typeface="Siyam Rupali" pitchFamily="2" charset="0"/>
                <a:cs typeface="Siyam Rupali" pitchFamily="2" charset="0"/>
              </a:rPr>
              <a:t>নির্দিষ্ট তাপমাত্রায় একটি নির্দিষ্ট আয়তনের বায়ুতে যে পরিমাণ জলীয় বাষ্প </a:t>
            </a:r>
            <a:r>
              <a:rPr lang="bn-BD" sz="2000" dirty="0" smtClean="0">
                <a:latin typeface="Siyam Rupali" pitchFamily="2" charset="0"/>
                <a:cs typeface="Siyam Rupali" pitchFamily="2" charset="0"/>
              </a:rPr>
              <a:t>থাকে তার ভর এবং  ঐ একই  </a:t>
            </a:r>
            <a:r>
              <a:rPr lang="bn-BD" sz="2000" dirty="0">
                <a:latin typeface="Siyam Rupali" pitchFamily="2" charset="0"/>
                <a:cs typeface="Siyam Rupali" pitchFamily="2" charset="0"/>
              </a:rPr>
              <a:t>তাপমাত্রায় ঐ আয়তনের বায়ু কে সম্পৃক্ত করতে যে পরিমাণ জলীয় বাষ্প প্রয়োজন হয় </a:t>
            </a:r>
            <a:r>
              <a:rPr lang="bn-BD" sz="2000" dirty="0" smtClean="0">
                <a:latin typeface="Siyam Rupali" pitchFamily="2" charset="0"/>
                <a:cs typeface="Siyam Rupali" pitchFamily="2" charset="0"/>
              </a:rPr>
              <a:t>তার ভরের </a:t>
            </a:r>
            <a:r>
              <a:rPr lang="bn-BD" sz="2000" dirty="0">
                <a:latin typeface="Siyam Rupali" pitchFamily="2" charset="0"/>
                <a:cs typeface="Siyam Rupali" pitchFamily="2" charset="0"/>
              </a:rPr>
              <a:t>অনুপাত কে আপেক্ষিক আর্দ্রতা বলে।</a:t>
            </a:r>
            <a:endParaRPr lang="en-US" sz="2000" dirty="0">
              <a:latin typeface="Siyam Rupali" pitchFamily="2" charset="0"/>
              <a:cs typeface="Siyam Rupali" pitchFamily="2" charset="0"/>
            </a:endParaRPr>
          </a:p>
        </p:txBody>
      </p:sp>
      <mc:AlternateContent xmlns:mc="http://schemas.openxmlformats.org/markup-compatibility/2006">
        <mc:Choice xmlns:a14="http://schemas.microsoft.com/office/drawing/2010/main" Requires="a14">
          <p:sp>
            <p:nvSpPr>
              <p:cNvPr id="3" name="TextBox 2"/>
              <p:cNvSpPr txBox="1"/>
              <p:nvPr/>
            </p:nvSpPr>
            <p:spPr>
              <a:xfrm>
                <a:off x="1524000" y="3124200"/>
                <a:ext cx="4833374" cy="2752741"/>
              </a:xfrm>
              <a:prstGeom prst="rect">
                <a:avLst/>
              </a:prstGeom>
              <a:noFill/>
            </p:spPr>
            <p:txBody>
              <a:bodyPr wrap="none" rtlCol="0">
                <a:spAutoFit/>
              </a:bodyPr>
              <a:lstStyle/>
              <a:p>
                <a:r>
                  <a:rPr lang="bn-BD" dirty="0" smtClean="0"/>
                  <a:t>আপেক্ষিক আদ্রতা</a:t>
                </a:r>
              </a:p>
              <a:p>
                <a:endParaRPr lang="bn-BD" dirty="0"/>
              </a:p>
              <a:p>
                <a:endParaRPr lang="bn-BD" dirty="0" smtClean="0"/>
              </a:p>
              <a:p>
                <a:r>
                  <a:rPr lang="bn-BD" sz="3200" dirty="0" smtClean="0"/>
                  <a:t>R =  </a:t>
                </a:r>
                <a14:m>
                  <m:oMath xmlns:m="http://schemas.openxmlformats.org/officeDocument/2006/math">
                    <m:f>
                      <m:fPr>
                        <m:ctrlPr>
                          <a:rPr lang="bn-BD" sz="3200" smtClean="0">
                            <a:latin typeface="Cambria Math"/>
                          </a:rPr>
                        </m:ctrlPr>
                      </m:fPr>
                      <m:num>
                        <m:r>
                          <m:rPr>
                            <m:sty m:val="p"/>
                          </m:rPr>
                          <a:rPr lang="bn-BD" sz="3200" b="0" i="0" smtClean="0">
                            <a:latin typeface="Cambria Math"/>
                          </a:rPr>
                          <m:t>f</m:t>
                        </m:r>
                      </m:num>
                      <m:den>
                        <m:r>
                          <m:rPr>
                            <m:sty m:val="p"/>
                          </m:rPr>
                          <a:rPr lang="bn-BD" sz="3200" b="0" i="0" smtClean="0">
                            <a:latin typeface="Cambria Math"/>
                          </a:rPr>
                          <m:t>F</m:t>
                        </m:r>
                      </m:den>
                    </m:f>
                    <m:r>
                      <a:rPr lang="bn-BD" sz="3200" i="0" smtClean="0">
                        <a:latin typeface="Cambria Math"/>
                        <a:ea typeface="Cambria Math"/>
                      </a:rPr>
                      <m:t>×</m:t>
                    </m:r>
                    <m:r>
                      <a:rPr lang="bn-BD" sz="3200" b="0" i="0" smtClean="0">
                        <a:latin typeface="Cambria Math"/>
                        <a:ea typeface="Cambria Math"/>
                      </a:rPr>
                      <m:t>100</m:t>
                    </m:r>
                  </m:oMath>
                </a14:m>
                <a:endParaRPr lang="bn-BD" sz="3200" dirty="0" smtClean="0"/>
              </a:p>
              <a:p>
                <a:endParaRPr lang="bn-BD" sz="2400" dirty="0" smtClean="0"/>
              </a:p>
              <a:p>
                <a:r>
                  <a:rPr lang="bn-BD" sz="2400" dirty="0" smtClean="0"/>
                  <a:t>f= শিশিরাঙ্কে সম্পৃক্ত জলীয়বাষ্পচাপ</a:t>
                </a:r>
              </a:p>
              <a:p>
                <a:r>
                  <a:rPr lang="bn-BD" sz="2400" dirty="0" smtClean="0"/>
                  <a:t>F = বায়ুর তাপমাত্রায় জলীয় বাষ্পচাপ</a:t>
                </a:r>
                <a:endParaRPr lang="bn-BD" sz="2400" dirty="0"/>
              </a:p>
            </p:txBody>
          </p:sp>
        </mc:Choice>
        <mc:Fallback>
          <p:sp>
            <p:nvSpPr>
              <p:cNvPr id="3" name="TextBox 2"/>
              <p:cNvSpPr txBox="1">
                <a:spLocks noRot="1" noChangeAspect="1" noMove="1" noResize="1" noEditPoints="1" noAdjustHandles="1" noChangeArrowheads="1" noChangeShapeType="1" noTextEdit="1"/>
              </p:cNvSpPr>
              <p:nvPr/>
            </p:nvSpPr>
            <p:spPr>
              <a:xfrm>
                <a:off x="1524000" y="3124200"/>
                <a:ext cx="4833374" cy="2752741"/>
              </a:xfrm>
              <a:prstGeom prst="rect">
                <a:avLst/>
              </a:prstGeom>
              <a:blipFill rotWithShape="1">
                <a:blip r:embed="rId2"/>
                <a:stretch>
                  <a:fillRect l="-3153" t="-1109" r="-2774" b="-3991"/>
                </a:stretch>
              </a:blipFill>
            </p:spPr>
            <p:txBody>
              <a:bodyPr/>
              <a:lstStyle/>
              <a:p>
                <a:r>
                  <a:rPr lang="en-US">
                    <a:noFill/>
                  </a:rPr>
                  <a:t> </a:t>
                </a:r>
              </a:p>
            </p:txBody>
          </p:sp>
        </mc:Fallback>
      </mc:AlternateContent>
    </p:spTree>
    <p:extLst>
      <p:ext uri="{BB962C8B-B14F-4D97-AF65-F5344CB8AC3E}">
        <p14:creationId xmlns:p14="http://schemas.microsoft.com/office/powerpoint/2010/main" val="334334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2585323"/>
          </a:xfrm>
          <a:prstGeom prst="rect">
            <a:avLst/>
          </a:prstGeom>
          <a:noFill/>
        </p:spPr>
        <p:txBody>
          <a:bodyPr wrap="square" rtlCol="0">
            <a:spAutoFit/>
          </a:bodyPr>
          <a:lstStyle/>
          <a:p>
            <a:r>
              <a:rPr lang="bn-BD" dirty="0">
                <a:latin typeface="Siyam Rupali" pitchFamily="2" charset="0"/>
                <a:cs typeface="Siyam Rupali" pitchFamily="2" charset="0"/>
              </a:rPr>
              <a:t>সিক্ত ও শুষ্ক বালব আর্দ্রতামাপক যন্ত্রের </a:t>
            </a:r>
            <a:r>
              <a:rPr lang="bn-BD" dirty="0" smtClean="0">
                <a:latin typeface="Siyam Rupali" pitchFamily="2" charset="0"/>
                <a:cs typeface="Siyam Rupali" pitchFamily="2" charset="0"/>
              </a:rPr>
              <a:t>সাহায্যে </a:t>
            </a:r>
            <a:r>
              <a:rPr lang="bn-BD" dirty="0">
                <a:latin typeface="Siyam Rupali" pitchFamily="2" charset="0"/>
                <a:cs typeface="Siyam Rupali" pitchFamily="2" charset="0"/>
              </a:rPr>
              <a:t>আবহাওয়ার </a:t>
            </a:r>
            <a:r>
              <a:rPr lang="bn-BD" dirty="0" smtClean="0">
                <a:latin typeface="Siyam Rupali" pitchFamily="2" charset="0"/>
                <a:cs typeface="Siyam Rupali" pitchFamily="2" charset="0"/>
              </a:rPr>
              <a:t>পূরর্বাভাশ দেওয়ার নিয়মঃ</a:t>
            </a:r>
          </a:p>
          <a:p>
            <a:r>
              <a:rPr lang="bn-BD" dirty="0" smtClean="0">
                <a:latin typeface="Siyam Rupali" pitchFamily="2" charset="0"/>
                <a:cs typeface="Siyam Rupali" pitchFamily="2" charset="0"/>
              </a:rPr>
              <a:t/>
            </a:r>
            <a:br>
              <a:rPr lang="bn-BD" dirty="0" smtClean="0">
                <a:latin typeface="Siyam Rupali" pitchFamily="2" charset="0"/>
                <a:cs typeface="Siyam Rupali" pitchFamily="2" charset="0"/>
              </a:rPr>
            </a:br>
            <a:r>
              <a:rPr lang="bn-BD" dirty="0" smtClean="0">
                <a:latin typeface="Siyam Rupali" pitchFamily="2" charset="0"/>
                <a:cs typeface="Siyam Rupali" pitchFamily="2" charset="0"/>
              </a:rPr>
              <a:t>কম </a:t>
            </a:r>
            <a:r>
              <a:rPr lang="bn-BD" dirty="0">
                <a:latin typeface="Siyam Rupali" pitchFamily="2" charset="0"/>
                <a:cs typeface="Siyam Rupali" pitchFamily="2" charset="0"/>
              </a:rPr>
              <a:t>আর্দ্র বায়ুতে বাষ্পায়ন দ্রুত হয় এবং সিক্ত বালব থার্মোমিটারের পাঠ কমে যায়। ফলে দুই থার্মোমিটারের তাপমাত্রার পার্থক্য বেড়ে যায়। দুই থার্মোমিটারের পাঠের পার্থক্য পর্যবেক্ষণ করে বায়ু কতটা শুষ্ক বা আর্দ্র, তা জানা যায়। থার্মোমিটারের পাঠের পার্থক্য:</a:t>
            </a:r>
            <a:r>
              <a:rPr lang="bn-BD" dirty="0" smtClean="0">
                <a:latin typeface="Siyam Rupali" pitchFamily="2" charset="0"/>
                <a:cs typeface="Siyam Rupali" pitchFamily="2" charset="0"/>
              </a:rPr>
              <a:t/>
            </a:r>
            <a:br>
              <a:rPr lang="bn-BD" dirty="0" smtClean="0">
                <a:latin typeface="Siyam Rupali" pitchFamily="2" charset="0"/>
                <a:cs typeface="Siyam Rupali" pitchFamily="2" charset="0"/>
              </a:rPr>
            </a:br>
            <a:r>
              <a:rPr lang="bn-BD" dirty="0">
                <a:latin typeface="Siyam Rupali" pitchFamily="2" charset="0"/>
                <a:cs typeface="Siyam Rupali" pitchFamily="2" charset="0"/>
              </a:rPr>
              <a:t>১. বেশি হলে বুঝতে হবে আবহাওয়া শুষ্ক।</a:t>
            </a:r>
            <a:r>
              <a:rPr lang="bn-BD" dirty="0" smtClean="0">
                <a:latin typeface="Siyam Rupali" pitchFamily="2" charset="0"/>
                <a:cs typeface="Siyam Rupali" pitchFamily="2" charset="0"/>
              </a:rPr>
              <a:t/>
            </a:r>
            <a:br>
              <a:rPr lang="bn-BD" dirty="0" smtClean="0">
                <a:latin typeface="Siyam Rupali" pitchFamily="2" charset="0"/>
                <a:cs typeface="Siyam Rupali" pitchFamily="2" charset="0"/>
              </a:rPr>
            </a:br>
            <a:r>
              <a:rPr lang="bn-BD" dirty="0">
                <a:latin typeface="Siyam Rupali" pitchFamily="2" charset="0"/>
                <a:cs typeface="Siyam Rupali" pitchFamily="2" charset="0"/>
              </a:rPr>
              <a:t>২. কম হলে বুঝতে হবে আবহাওয়া আর্দ্র।</a:t>
            </a:r>
            <a:r>
              <a:rPr lang="bn-BD" dirty="0" smtClean="0">
                <a:latin typeface="Siyam Rupali" pitchFamily="2" charset="0"/>
                <a:cs typeface="Siyam Rupali" pitchFamily="2" charset="0"/>
              </a:rPr>
              <a:t/>
            </a:r>
            <a:br>
              <a:rPr lang="bn-BD" dirty="0" smtClean="0">
                <a:latin typeface="Siyam Rupali" pitchFamily="2" charset="0"/>
                <a:cs typeface="Siyam Rupali" pitchFamily="2" charset="0"/>
              </a:rPr>
            </a:br>
            <a:r>
              <a:rPr lang="bn-BD" dirty="0">
                <a:latin typeface="Siyam Rupali" pitchFamily="2" charset="0"/>
                <a:cs typeface="Siyam Rupali" pitchFamily="2" charset="0"/>
              </a:rPr>
              <a:t>৩. ধীরে ধীরে কমতে থাকলে বুঝতে হবে বৃষ্টির সম্ভাবনা আছে।</a:t>
            </a:r>
            <a:r>
              <a:rPr lang="bn-BD" dirty="0" smtClean="0">
                <a:latin typeface="Siyam Rupali" pitchFamily="2" charset="0"/>
                <a:cs typeface="Siyam Rupali" pitchFamily="2" charset="0"/>
              </a:rPr>
              <a:t/>
            </a:r>
            <a:br>
              <a:rPr lang="bn-BD" dirty="0" smtClean="0">
                <a:latin typeface="Siyam Rupali" pitchFamily="2" charset="0"/>
                <a:cs typeface="Siyam Rupali" pitchFamily="2" charset="0"/>
              </a:rPr>
            </a:br>
            <a:r>
              <a:rPr lang="bn-BD" dirty="0">
                <a:latin typeface="Siyam Rupali" pitchFamily="2" charset="0"/>
                <a:cs typeface="Siyam Rupali" pitchFamily="2" charset="0"/>
              </a:rPr>
              <a:t>৪. হঠাৎ কমে গেলে বুঝতে হবে ঝড় হতে পারে।</a:t>
            </a:r>
            <a:endParaRPr lang="en-US" dirty="0">
              <a:latin typeface="Siyam Rupali" pitchFamily="2" charset="0"/>
              <a:cs typeface="Siyam Rupali" pitchFamily="2" charset="0"/>
            </a:endParaRPr>
          </a:p>
        </p:txBody>
      </p:sp>
      <mc:AlternateContent xmlns:mc="http://schemas.openxmlformats.org/markup-compatibility/2006">
        <mc:Choice xmlns:a14="http://schemas.microsoft.com/office/drawing/2010/main" Requires="a14">
          <p:sp>
            <p:nvSpPr>
              <p:cNvPr id="3" name="TextBox 2"/>
              <p:cNvSpPr txBox="1"/>
              <p:nvPr/>
            </p:nvSpPr>
            <p:spPr>
              <a:xfrm>
                <a:off x="1143000" y="3563034"/>
                <a:ext cx="3830857" cy="646331"/>
              </a:xfrm>
              <a:prstGeom prst="rect">
                <a:avLst/>
              </a:prstGeom>
              <a:noFill/>
            </p:spPr>
            <p:txBody>
              <a:bodyPr wrap="none" rtlCol="0">
                <a:spAutoFit/>
              </a:bodyPr>
              <a:lstStyle/>
              <a:p>
                <a14:m>
                  <m:oMath xmlns:m="http://schemas.openxmlformats.org/officeDocument/2006/math">
                    <m:r>
                      <m:rPr>
                        <m:sty m:val="p"/>
                      </m:rPr>
                      <a:rPr lang="bn-BD" sz="3600" b="0" i="0" smtClean="0">
                        <a:latin typeface="Cambria Math"/>
                        <a:ea typeface="Cambria Math"/>
                      </a:rPr>
                      <m:t>θ</m:t>
                    </m:r>
                    <m:r>
                      <a:rPr lang="bn-BD" sz="3600" b="0" i="0" smtClean="0">
                        <a:latin typeface="Cambria Math"/>
                      </a:rPr>
                      <m:t>=</m:t>
                    </m:r>
                    <m:sSub>
                      <m:sSubPr>
                        <m:ctrlPr>
                          <a:rPr lang="en-US" sz="3600" smtClean="0">
                            <a:latin typeface="Cambria Math"/>
                          </a:rPr>
                        </m:ctrlPr>
                      </m:sSubPr>
                      <m:e>
                        <m:r>
                          <m:rPr>
                            <m:sty m:val="p"/>
                          </m:rPr>
                          <a:rPr lang="en-US" sz="3600" i="0" smtClean="0">
                            <a:latin typeface="Cambria Math"/>
                            <a:ea typeface="Cambria Math"/>
                          </a:rPr>
                          <m:t>θ</m:t>
                        </m:r>
                      </m:e>
                      <m:sub>
                        <m:r>
                          <a:rPr lang="bn-BD" sz="3600" b="0" i="0" smtClean="0">
                            <a:latin typeface="Cambria Math"/>
                          </a:rPr>
                          <m:t>1</m:t>
                        </m:r>
                      </m:sub>
                    </m:sSub>
                  </m:oMath>
                </a14:m>
                <a:r>
                  <a:rPr lang="bn-BD" sz="3600" dirty="0" smtClean="0"/>
                  <a:t>- G(</a:t>
                </a:r>
                <a14:m>
                  <m:oMath xmlns:m="http://schemas.openxmlformats.org/officeDocument/2006/math">
                    <m:sSub>
                      <m:sSubPr>
                        <m:ctrlPr>
                          <a:rPr lang="en-US" sz="3600" smtClean="0">
                            <a:latin typeface="Cambria Math"/>
                          </a:rPr>
                        </m:ctrlPr>
                      </m:sSubPr>
                      <m:e>
                        <m:r>
                          <m:rPr>
                            <m:sty m:val="p"/>
                          </m:rPr>
                          <a:rPr lang="en-US" sz="3600" i="0" smtClean="0">
                            <a:latin typeface="Cambria Math"/>
                            <a:ea typeface="Cambria Math"/>
                          </a:rPr>
                          <m:t>θ</m:t>
                        </m:r>
                      </m:e>
                      <m:sub>
                        <m:r>
                          <a:rPr lang="bn-BD" sz="3600" b="0" i="0" smtClean="0">
                            <a:latin typeface="Cambria Math"/>
                          </a:rPr>
                          <m:t>1</m:t>
                        </m:r>
                      </m:sub>
                    </m:sSub>
                    <m:r>
                      <a:rPr lang="bn-BD" sz="3600" b="0" i="0" smtClean="0">
                        <a:latin typeface="Cambria Math"/>
                      </a:rPr>
                      <m:t>−</m:t>
                    </m:r>
                    <m:sSub>
                      <m:sSubPr>
                        <m:ctrlPr>
                          <a:rPr lang="en-US" sz="3600" smtClean="0">
                            <a:latin typeface="Cambria Math"/>
                          </a:rPr>
                        </m:ctrlPr>
                      </m:sSubPr>
                      <m:e>
                        <m:r>
                          <m:rPr>
                            <m:sty m:val="p"/>
                          </m:rPr>
                          <a:rPr lang="en-US" sz="3600" i="0" smtClean="0">
                            <a:latin typeface="Cambria Math"/>
                            <a:ea typeface="Cambria Math"/>
                          </a:rPr>
                          <m:t>θ</m:t>
                        </m:r>
                      </m:e>
                      <m:sub>
                        <m:r>
                          <a:rPr lang="bn-BD" sz="3600" b="0" i="0" smtClean="0">
                            <a:latin typeface="Cambria Math"/>
                            <a:ea typeface="Cambria Math"/>
                          </a:rPr>
                          <m:t>2</m:t>
                        </m:r>
                      </m:sub>
                    </m:sSub>
                    <m:r>
                      <a:rPr lang="bn-BD" sz="3600" b="0" i="0" smtClean="0">
                        <a:latin typeface="Cambria Math"/>
                      </a:rPr>
                      <m:t>)</m:t>
                    </m:r>
                  </m:oMath>
                </a14:m>
                <a:endParaRPr lang="en-US" sz="3600" dirty="0"/>
              </a:p>
            </p:txBody>
          </p:sp>
        </mc:Choice>
        <mc:Fallback>
          <p:sp>
            <p:nvSpPr>
              <p:cNvPr id="3" name="TextBox 2"/>
              <p:cNvSpPr txBox="1">
                <a:spLocks noRot="1" noChangeAspect="1" noMove="1" noResize="1" noEditPoints="1" noAdjustHandles="1" noChangeArrowheads="1" noChangeShapeType="1" noTextEdit="1"/>
              </p:cNvSpPr>
              <p:nvPr/>
            </p:nvSpPr>
            <p:spPr>
              <a:xfrm>
                <a:off x="1143000" y="3563034"/>
                <a:ext cx="3830857" cy="646331"/>
              </a:xfrm>
              <a:prstGeom prst="rect">
                <a:avLst/>
              </a:prstGeom>
              <a:blipFill rotWithShape="1">
                <a:blip r:embed="rId2"/>
                <a:stretch>
                  <a:fillRect t="-14019" r="-6847" b="-336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609600" y="4800600"/>
                <a:ext cx="3961149" cy="1200329"/>
              </a:xfrm>
              <a:prstGeom prst="rect">
                <a:avLst/>
              </a:prstGeom>
              <a:noFill/>
            </p:spPr>
            <p:txBody>
              <a:bodyPr wrap="none" rtlCol="0">
                <a:spAutoFit/>
              </a:bodyPr>
              <a:lstStyle/>
              <a:p>
                <a14:m>
                  <m:oMath xmlns:m="http://schemas.openxmlformats.org/officeDocument/2006/math">
                    <m:sSub>
                      <m:sSubPr>
                        <m:ctrlPr>
                          <a:rPr lang="en-US" i="1" smtClean="0">
                            <a:latin typeface="Cambria Math"/>
                          </a:rPr>
                        </m:ctrlPr>
                      </m:sSubPr>
                      <m:e>
                        <m:r>
                          <a:rPr lang="en-US" i="1" smtClean="0">
                            <a:latin typeface="Cambria Math"/>
                            <a:ea typeface="Cambria Math"/>
                          </a:rPr>
                          <m:t>𝜃</m:t>
                        </m:r>
                      </m:e>
                      <m:sub>
                        <m:r>
                          <a:rPr lang="bn-BD" b="0" i="1" smtClean="0">
                            <a:latin typeface="Cambria Math"/>
                          </a:rPr>
                          <m:t>1</m:t>
                        </m:r>
                      </m:sub>
                    </m:sSub>
                  </m:oMath>
                </a14:m>
                <a:r>
                  <a:rPr lang="bn-BD" dirty="0" smtClean="0">
                    <a:latin typeface="Siyam Rupali" pitchFamily="2" charset="0"/>
                    <a:cs typeface="Siyam Rupali" pitchFamily="2" charset="0"/>
                  </a:rPr>
                  <a:t>= শুষ্ক বাল্ব থার্মোমিটারের তাপমাত্রা</a:t>
                </a:r>
              </a:p>
              <a:p>
                <a14:m>
                  <m:oMath xmlns:m="http://schemas.openxmlformats.org/officeDocument/2006/math">
                    <m:sSub>
                      <m:sSubPr>
                        <m:ctrlPr>
                          <a:rPr lang="en-US" i="1" smtClean="0">
                            <a:latin typeface="Cambria Math"/>
                          </a:rPr>
                        </m:ctrlPr>
                      </m:sSubPr>
                      <m:e>
                        <m:r>
                          <a:rPr lang="en-US" i="1" smtClean="0">
                            <a:latin typeface="Cambria Math"/>
                            <a:ea typeface="Cambria Math"/>
                          </a:rPr>
                          <m:t>𝜃</m:t>
                        </m:r>
                      </m:e>
                      <m:sub>
                        <m:r>
                          <a:rPr lang="bn-BD" b="0" i="1" smtClean="0">
                            <a:latin typeface="Cambria Math"/>
                            <a:ea typeface="Cambria Math"/>
                          </a:rPr>
                          <m:t>2</m:t>
                        </m:r>
                      </m:sub>
                    </m:sSub>
                    <m:r>
                      <a:rPr lang="bn-BD" b="0" i="1" smtClean="0">
                        <a:latin typeface="Cambria Math"/>
                      </a:rPr>
                      <m:t>=</m:t>
                    </m:r>
                  </m:oMath>
                </a14:m>
                <a:r>
                  <a:rPr lang="bn-BD" dirty="0" smtClean="0">
                    <a:latin typeface="Siyam Rupali" pitchFamily="2" charset="0"/>
                    <a:cs typeface="Siyam Rupali" pitchFamily="2" charset="0"/>
                  </a:rPr>
                  <a:t> শিক্ত বাল্ব থার্মোমিটারের তাপমাত্রা</a:t>
                </a:r>
              </a:p>
              <a:p>
                <a14:m>
                  <m:oMath xmlns:m="http://schemas.openxmlformats.org/officeDocument/2006/math">
                    <m:r>
                      <a:rPr lang="bn-BD" b="0" i="1" smtClean="0">
                        <a:latin typeface="Cambria Math"/>
                        <a:ea typeface="Cambria Math"/>
                      </a:rPr>
                      <m:t>𝜃</m:t>
                    </m:r>
                  </m:oMath>
                </a14:m>
                <a:r>
                  <a:rPr lang="bn-BD" dirty="0" smtClean="0">
                    <a:latin typeface="Siyam Rupali" pitchFamily="2" charset="0"/>
                    <a:cs typeface="Siyam Rupali" pitchFamily="2" charset="0"/>
                  </a:rPr>
                  <a:t> = শিশিরাঙ্ক</a:t>
                </a:r>
              </a:p>
              <a:p>
                <a:r>
                  <a:rPr lang="bn-BD" dirty="0" smtClean="0">
                    <a:latin typeface="Siyam Rupali" pitchFamily="2" charset="0"/>
                    <a:cs typeface="Siyam Rupali" pitchFamily="2" charset="0"/>
                  </a:rPr>
                  <a:t>G = গ্লেইসারের উৎপাদক</a:t>
                </a:r>
                <a:endParaRPr lang="en-US" dirty="0">
                  <a:latin typeface="Siyam Rupali" pitchFamily="2" charset="0"/>
                  <a:cs typeface="Siyam Rupali" pitchFamily="2"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609600" y="4800600"/>
                <a:ext cx="3961149" cy="1200329"/>
              </a:xfrm>
              <a:prstGeom prst="rect">
                <a:avLst/>
              </a:prstGeom>
              <a:blipFill rotWithShape="1">
                <a:blip r:embed="rId3"/>
                <a:stretch>
                  <a:fillRect l="-1231" t="-2041" r="-1846" b="-7653"/>
                </a:stretch>
              </a:blipFill>
            </p:spPr>
            <p:txBody>
              <a:bodyPr/>
              <a:lstStyle/>
              <a:p>
                <a:r>
                  <a:rPr lang="en-US">
                    <a:noFill/>
                  </a:rPr>
                  <a:t> </a:t>
                </a:r>
              </a:p>
            </p:txBody>
          </p:sp>
        </mc:Fallback>
      </mc:AlternateContent>
    </p:spTree>
    <p:extLst>
      <p:ext uri="{BB962C8B-B14F-4D97-AF65-F5344CB8AC3E}">
        <p14:creationId xmlns:p14="http://schemas.microsoft.com/office/powerpoint/2010/main" val="429042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838200" y="762000"/>
                <a:ext cx="8077200" cy="5447645"/>
              </a:xfrm>
              <a:prstGeom prst="rect">
                <a:avLst/>
              </a:prstGeom>
              <a:noFill/>
            </p:spPr>
            <p:txBody>
              <a:bodyPr wrap="square" rtlCol="0">
                <a:spAutoFit/>
              </a:bodyPr>
              <a:lstStyle/>
              <a:p>
                <a:pPr algn="ctr"/>
                <a:r>
                  <a:rPr lang="bn-BD" sz="3600" dirty="0" smtClean="0">
                    <a:latin typeface="Siyam Rupali" pitchFamily="2" charset="0"/>
                    <a:cs typeface="Siyam Rupali" pitchFamily="2" charset="0"/>
                  </a:rPr>
                  <a:t>বাড়ির কাজ</a:t>
                </a:r>
              </a:p>
              <a:p>
                <a:endParaRPr lang="bn-BD" dirty="0">
                  <a:latin typeface="Siyam Rupali" pitchFamily="2" charset="0"/>
                  <a:cs typeface="Siyam Rupali" pitchFamily="2" charset="0"/>
                </a:endParaRPr>
              </a:p>
              <a:p>
                <a:r>
                  <a:rPr lang="bn-BD" sz="2400" dirty="0" smtClean="0">
                    <a:latin typeface="Siyam Rupali" pitchFamily="2" charset="0"/>
                    <a:cs typeface="Siyam Rupali" pitchFamily="2" charset="0"/>
                  </a:rPr>
                  <a:t>Problem-1</a:t>
                </a:r>
              </a:p>
              <a:p>
                <a:r>
                  <a:rPr lang="bn-BD" sz="2400" dirty="0" smtClean="0">
                    <a:latin typeface="Siyam Rupali" pitchFamily="2" charset="0"/>
                    <a:cs typeface="Siyam Rupali" pitchFamily="2" charset="0"/>
                  </a:rPr>
                  <a:t>ঢাকার বায়ুর তাপমত্রা ও শিশিরাঙ্ক যথাক্রমে  </a:t>
                </a:r>
                <a14:m>
                  <m:oMath xmlns:m="http://schemas.openxmlformats.org/officeDocument/2006/math">
                    <m:sSup>
                      <m:sSupPr>
                        <m:ctrlPr>
                          <a:rPr lang="bn-BD" sz="2400" i="1" smtClean="0">
                            <a:latin typeface="Cambria Math"/>
                          </a:rPr>
                        </m:ctrlPr>
                      </m:sSupPr>
                      <m:e>
                        <m:r>
                          <a:rPr lang="bn-BD" sz="2400" b="0" i="1" smtClean="0">
                            <a:latin typeface="Cambria Math"/>
                          </a:rPr>
                          <m:t>30</m:t>
                        </m:r>
                        <m:r>
                          <a:rPr lang="bn-BD" sz="2400" b="0" i="1" smtClean="0">
                            <a:latin typeface="Cambria Math"/>
                          </a:rPr>
                          <m:t>.</m:t>
                        </m:r>
                        <m:r>
                          <a:rPr lang="bn-BD" sz="2400" b="0" i="1" smtClean="0">
                            <a:latin typeface="Cambria Math"/>
                          </a:rPr>
                          <m:t>5</m:t>
                        </m:r>
                      </m:e>
                      <m:sup>
                        <m:r>
                          <a:rPr lang="bn-BD" sz="2400" b="0" i="1" smtClean="0">
                            <a:latin typeface="Cambria Math"/>
                          </a:rPr>
                          <m:t>0</m:t>
                        </m:r>
                      </m:sup>
                    </m:sSup>
                  </m:oMath>
                </a14:m>
                <a:r>
                  <a:rPr lang="bn-BD" sz="2400" dirty="0" smtClean="0">
                    <a:latin typeface="Siyam Rupali" pitchFamily="2" charset="0"/>
                    <a:cs typeface="Siyam Rupali" pitchFamily="2" charset="0"/>
                  </a:rPr>
                  <a:t>C  এবং </a:t>
                </a:r>
                <a14:m>
                  <m:oMath xmlns:m="http://schemas.openxmlformats.org/officeDocument/2006/math">
                    <m:sSup>
                      <m:sSupPr>
                        <m:ctrlPr>
                          <a:rPr lang="bn-BD" sz="2400" i="1" smtClean="0">
                            <a:latin typeface="Cambria Math"/>
                          </a:rPr>
                        </m:ctrlPr>
                      </m:sSupPr>
                      <m:e>
                        <m:r>
                          <a:rPr lang="bn-BD" sz="2400" b="0" i="1" smtClean="0">
                            <a:latin typeface="Cambria Math"/>
                          </a:rPr>
                          <m:t>24</m:t>
                        </m:r>
                        <m:r>
                          <a:rPr lang="bn-BD" sz="2400" b="0" i="1" smtClean="0">
                            <a:latin typeface="Cambria Math"/>
                          </a:rPr>
                          <m:t>.</m:t>
                        </m:r>
                        <m:r>
                          <a:rPr lang="bn-BD" sz="2400" b="0" i="1" smtClean="0">
                            <a:latin typeface="Cambria Math"/>
                          </a:rPr>
                          <m:t>5</m:t>
                        </m:r>
                      </m:e>
                      <m:sup>
                        <m:r>
                          <a:rPr lang="bn-BD" sz="2400" b="0" i="1" smtClean="0">
                            <a:latin typeface="Cambria Math"/>
                          </a:rPr>
                          <m:t>0</m:t>
                        </m:r>
                      </m:sup>
                    </m:sSup>
                  </m:oMath>
                </a14:m>
                <a:r>
                  <a:rPr lang="bn-BD" sz="2400" dirty="0" smtClean="0">
                    <a:latin typeface="Siyam Rupali" pitchFamily="2" charset="0"/>
                    <a:cs typeface="Siyam Rupali" pitchFamily="2" charset="0"/>
                  </a:rPr>
                  <a:t>C </a:t>
                </a:r>
              </a:p>
              <a:p>
                <a14:m>
                  <m:oMath xmlns:m="http://schemas.openxmlformats.org/officeDocument/2006/math">
                    <m:sSup>
                      <m:sSupPr>
                        <m:ctrlPr>
                          <a:rPr lang="bn-BD" sz="2400" i="1" smtClean="0">
                            <a:latin typeface="Cambria Math"/>
                          </a:rPr>
                        </m:ctrlPr>
                      </m:sSupPr>
                      <m:e>
                        <m:r>
                          <a:rPr lang="bn-BD" sz="2400" b="0" i="1" smtClean="0">
                            <a:latin typeface="Cambria Math"/>
                          </a:rPr>
                          <m:t>3</m:t>
                        </m:r>
                        <m:r>
                          <a:rPr lang="bn-BD" sz="2400" b="0" i="1" smtClean="0">
                            <a:latin typeface="Cambria Math"/>
                          </a:rPr>
                          <m:t>1</m:t>
                        </m:r>
                      </m:e>
                      <m:sup>
                        <m:r>
                          <a:rPr lang="bn-BD" sz="2400" b="0" i="1" smtClean="0">
                            <a:latin typeface="Cambria Math"/>
                          </a:rPr>
                          <m:t>0</m:t>
                        </m:r>
                      </m:sup>
                    </m:sSup>
                  </m:oMath>
                </a14:m>
                <a:r>
                  <a:rPr lang="bn-BD" sz="2400" dirty="0" smtClean="0">
                    <a:latin typeface="Siyam Rupali" pitchFamily="2" charset="0"/>
                    <a:cs typeface="Siyam Rupali" pitchFamily="2" charset="0"/>
                  </a:rPr>
                  <a:t>C, </a:t>
                </a:r>
                <a14:m>
                  <m:oMath xmlns:m="http://schemas.openxmlformats.org/officeDocument/2006/math">
                    <m:sSup>
                      <m:sSupPr>
                        <m:ctrlPr>
                          <a:rPr lang="bn-BD" sz="2400" i="1" smtClean="0">
                            <a:latin typeface="Cambria Math"/>
                          </a:rPr>
                        </m:ctrlPr>
                      </m:sSupPr>
                      <m:e>
                        <m:r>
                          <a:rPr lang="bn-BD" sz="2400" b="0" i="1" smtClean="0">
                            <a:latin typeface="Cambria Math"/>
                          </a:rPr>
                          <m:t>30</m:t>
                        </m:r>
                      </m:e>
                      <m:sup>
                        <m:r>
                          <a:rPr lang="bn-BD" sz="2400" b="0" i="1" smtClean="0">
                            <a:latin typeface="Cambria Math"/>
                          </a:rPr>
                          <m:t>0</m:t>
                        </m:r>
                      </m:sup>
                    </m:sSup>
                  </m:oMath>
                </a14:m>
                <a:r>
                  <a:rPr lang="bn-BD" sz="2400" dirty="0" smtClean="0">
                    <a:latin typeface="Siyam Rupali" pitchFamily="2" charset="0"/>
                    <a:cs typeface="Siyam Rupali" pitchFamily="2" charset="0"/>
                  </a:rPr>
                  <a:t>C, </a:t>
                </a:r>
                <a14:m>
                  <m:oMath xmlns:m="http://schemas.openxmlformats.org/officeDocument/2006/math">
                    <m:sSup>
                      <m:sSupPr>
                        <m:ctrlPr>
                          <a:rPr lang="bn-BD" sz="2400" i="1" smtClean="0">
                            <a:latin typeface="Cambria Math"/>
                          </a:rPr>
                        </m:ctrlPr>
                      </m:sSupPr>
                      <m:e>
                        <m:r>
                          <a:rPr lang="bn-BD" sz="2400" b="0" i="1" smtClean="0">
                            <a:latin typeface="Cambria Math"/>
                          </a:rPr>
                          <m:t>2</m:t>
                        </m:r>
                        <m:r>
                          <a:rPr lang="bn-BD" sz="2400" b="0" i="1" smtClean="0">
                            <a:latin typeface="Cambria Math"/>
                          </a:rPr>
                          <m:t>5</m:t>
                        </m:r>
                      </m:e>
                      <m:sup>
                        <m:r>
                          <a:rPr lang="bn-BD" sz="2400" b="0" i="1" smtClean="0">
                            <a:latin typeface="Cambria Math"/>
                          </a:rPr>
                          <m:t>0</m:t>
                        </m:r>
                      </m:sup>
                    </m:sSup>
                  </m:oMath>
                </a14:m>
                <a:r>
                  <a:rPr lang="bn-BD" sz="2400" dirty="0" smtClean="0">
                    <a:latin typeface="Siyam Rupali" pitchFamily="2" charset="0"/>
                    <a:cs typeface="Siyam Rupali" pitchFamily="2" charset="0"/>
                  </a:rPr>
                  <a:t>C, </a:t>
                </a:r>
                <a14:m>
                  <m:oMath xmlns:m="http://schemas.openxmlformats.org/officeDocument/2006/math">
                    <m:sSup>
                      <m:sSupPr>
                        <m:ctrlPr>
                          <a:rPr lang="bn-BD" sz="2400" i="1" smtClean="0">
                            <a:latin typeface="Cambria Math"/>
                          </a:rPr>
                        </m:ctrlPr>
                      </m:sSupPr>
                      <m:e>
                        <m:r>
                          <a:rPr lang="bn-BD" sz="2400" b="0" i="1" smtClean="0">
                            <a:latin typeface="Cambria Math"/>
                          </a:rPr>
                          <m:t>24</m:t>
                        </m:r>
                      </m:e>
                      <m:sup>
                        <m:r>
                          <a:rPr lang="bn-BD" sz="2400" b="0" i="1" smtClean="0">
                            <a:latin typeface="Cambria Math"/>
                          </a:rPr>
                          <m:t>0</m:t>
                        </m:r>
                      </m:sup>
                    </m:sSup>
                  </m:oMath>
                </a14:m>
                <a:r>
                  <a:rPr lang="bn-BD" sz="2400" dirty="0" smtClean="0">
                    <a:latin typeface="Siyam Rupali" pitchFamily="2" charset="0"/>
                    <a:cs typeface="Siyam Rupali" pitchFamily="2" charset="0"/>
                  </a:rPr>
                  <a:t>C</a:t>
                </a:r>
                <a:r>
                  <a:rPr lang="bn-BD" sz="2400" dirty="0" smtClean="0">
                    <a:latin typeface="Siyam Rupali" pitchFamily="2" charset="0"/>
                    <a:cs typeface="Siyam Rupali" pitchFamily="2" charset="0"/>
                  </a:rPr>
                  <a:t>  তাপমাত্রায় সম্পৃক্ত জলীয়বাষ্পচাপ যথাক্রমে  28 mmHg, </a:t>
                </a:r>
                <a:r>
                  <a:rPr lang="bn-BD" sz="2400" dirty="0" smtClean="0">
                    <a:latin typeface="Siyam Rupali" pitchFamily="2" charset="0"/>
                    <a:cs typeface="Siyam Rupali" pitchFamily="2" charset="0"/>
                  </a:rPr>
                  <a:t>26</a:t>
                </a:r>
                <a:r>
                  <a:rPr lang="bn-BD" sz="2400" dirty="0" smtClean="0">
                    <a:latin typeface="Siyam Rupali" pitchFamily="2" charset="0"/>
                    <a:cs typeface="Siyam Rupali" pitchFamily="2" charset="0"/>
                  </a:rPr>
                  <a:t> mmHg, 19 mmHg, 17 mmHg ঢাকার আপেক্ষিক আদ্রতা কত?</a:t>
                </a:r>
              </a:p>
              <a:p>
                <a:endParaRPr lang="bn-BD" sz="2400" dirty="0">
                  <a:latin typeface="Siyam Rupali" pitchFamily="2" charset="0"/>
                  <a:cs typeface="Siyam Rupali" pitchFamily="2" charset="0"/>
                </a:endParaRPr>
              </a:p>
              <a:p>
                <a:endParaRPr lang="bn-BD" sz="2400" dirty="0" smtClean="0">
                  <a:latin typeface="Siyam Rupali" pitchFamily="2" charset="0"/>
                  <a:cs typeface="Siyam Rupali" pitchFamily="2" charset="0"/>
                </a:endParaRPr>
              </a:p>
              <a:p>
                <a:r>
                  <a:rPr lang="bn-BD" sz="2400" dirty="0">
                    <a:latin typeface="Siyam Rupali" pitchFamily="2" charset="0"/>
                    <a:cs typeface="Siyam Rupali" pitchFamily="2" charset="0"/>
                  </a:rPr>
                  <a:t> </a:t>
                </a:r>
                <a:r>
                  <a:rPr lang="bn-BD" sz="2400" dirty="0" smtClean="0">
                    <a:latin typeface="Siyam Rupali" pitchFamily="2" charset="0"/>
                    <a:cs typeface="Siyam Rupali" pitchFamily="2" charset="0"/>
                  </a:rPr>
                  <a:t>এছাড়া শাহজাহান তপন এর বইয়ের উদাহরন এবং অনুশীলনীর প্রশ্ন Solve করবা</a:t>
                </a:r>
                <a:endParaRPr lang="en-US" sz="2400" dirty="0" smtClean="0">
                  <a:latin typeface="Siyam Rupali" pitchFamily="2" charset="0"/>
                  <a:cs typeface="Siyam Rupali" pitchFamily="2" charset="0"/>
                </a:endParaRPr>
              </a:p>
              <a:p>
                <a:endParaRPr lang="en-US" dirty="0" smtClean="0">
                  <a:latin typeface="Siyam Rupali" pitchFamily="2" charset="0"/>
                  <a:cs typeface="Siyam Rupali" pitchFamily="2" charset="0"/>
                </a:endParaRPr>
              </a:p>
              <a:p>
                <a:r>
                  <a:rPr lang="bn-BD" dirty="0" smtClean="0">
                    <a:latin typeface="Siyam Rupali" pitchFamily="2" charset="0"/>
                    <a:cs typeface="Siyam Rupali" pitchFamily="2" charset="0"/>
                  </a:rPr>
                  <a:t>,</a:t>
                </a:r>
                <a:endParaRPr lang="en-US" dirty="0" smtClean="0">
                  <a:latin typeface="Siyam Rupali" pitchFamily="2" charset="0"/>
                  <a:cs typeface="Siyam Rupali" pitchFamily="2" charset="0"/>
                </a:endParaRPr>
              </a:p>
              <a:p>
                <a:endParaRPr lang="en-US" dirty="0">
                  <a:latin typeface="Siyam Rupali" pitchFamily="2" charset="0"/>
                  <a:cs typeface="Siyam Rupali" pitchFamily="2"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838200" y="762000"/>
                <a:ext cx="8077200" cy="5447645"/>
              </a:xfrm>
              <a:prstGeom prst="rect">
                <a:avLst/>
              </a:prstGeom>
              <a:blipFill rotWithShape="1">
                <a:blip r:embed="rId2"/>
                <a:stretch>
                  <a:fillRect l="-1208" t="-1678" r="-302" b="-895"/>
                </a:stretch>
              </a:blipFill>
            </p:spPr>
            <p:txBody>
              <a:bodyPr/>
              <a:lstStyle/>
              <a:p>
                <a:r>
                  <a:rPr lang="en-US">
                    <a:noFill/>
                  </a:rPr>
                  <a:t> </a:t>
                </a:r>
              </a:p>
            </p:txBody>
          </p:sp>
        </mc:Fallback>
      </mc:AlternateContent>
    </p:spTree>
    <p:extLst>
      <p:ext uri="{BB962C8B-B14F-4D97-AF65-F5344CB8AC3E}">
        <p14:creationId xmlns:p14="http://schemas.microsoft.com/office/powerpoint/2010/main" val="332449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406</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2020-04-18T17:43:25Z</dcterms:created>
  <dcterms:modified xsi:type="dcterms:W3CDTF">2020-04-18T19:22:58Z</dcterms:modified>
</cp:coreProperties>
</file>