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60" r:id="rId4"/>
    <p:sldId id="285" r:id="rId5"/>
    <p:sldId id="259" r:id="rId6"/>
    <p:sldId id="276" r:id="rId7"/>
    <p:sldId id="275" r:id="rId8"/>
    <p:sldId id="278" r:id="rId9"/>
    <p:sldId id="279" r:id="rId10"/>
    <p:sldId id="261" r:id="rId11"/>
    <p:sldId id="284" r:id="rId12"/>
    <p:sldId id="277" r:id="rId13"/>
    <p:sldId id="280" r:id="rId14"/>
    <p:sldId id="281" r:id="rId15"/>
    <p:sldId id="282" r:id="rId16"/>
    <p:sldId id="283" r:id="rId17"/>
    <p:sldId id="262" r:id="rId18"/>
    <p:sldId id="263" r:id="rId19"/>
    <p:sldId id="286" r:id="rId20"/>
    <p:sldId id="271" r:id="rId21"/>
    <p:sldId id="264" r:id="rId22"/>
    <p:sldId id="26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0DB3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416" autoAdjust="0"/>
  </p:normalViewPr>
  <p:slideViewPr>
    <p:cSldViewPr snapToGrid="0">
      <p:cViewPr varScale="1">
        <p:scale>
          <a:sx n="59" d="100"/>
          <a:sy n="59" d="100"/>
        </p:scale>
        <p:origin x="9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3EC690-DD29-4961-B95D-6AF1509F4934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44655E-2716-4F55-968E-0D80F3426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47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/>
              <a:t>বৃত্তে ক্লিকের পুর্বেই শিক্ষার্থীর কাজ থেকে সম্ভাব্য উত্তর বের করে উত্তর মিলানো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923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CB970-AF22-4A48-B168-E6AFC0773318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FA76-D85E-4873-A4EB-CD2E9BB6F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44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CB970-AF22-4A48-B168-E6AFC0773318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FA76-D85E-4873-A4EB-CD2E9BB6F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779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CB970-AF22-4A48-B168-E6AFC0773318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FA76-D85E-4873-A4EB-CD2E9BB6F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285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CB970-AF22-4A48-B168-E6AFC0773318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FA76-D85E-4873-A4EB-CD2E9BB6F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479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CB970-AF22-4A48-B168-E6AFC0773318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FA76-D85E-4873-A4EB-CD2E9BB6F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29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CB970-AF22-4A48-B168-E6AFC0773318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FA76-D85E-4873-A4EB-CD2E9BB6F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4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CB970-AF22-4A48-B168-E6AFC0773318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FA76-D85E-4873-A4EB-CD2E9BB6F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754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CB970-AF22-4A48-B168-E6AFC0773318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FA76-D85E-4873-A4EB-CD2E9BB6F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42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CB970-AF22-4A48-B168-E6AFC0773318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FA76-D85E-4873-A4EB-CD2E9BB6F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46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CB970-AF22-4A48-B168-E6AFC0773318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FA76-D85E-4873-A4EB-CD2E9BB6F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24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CB970-AF22-4A48-B168-E6AFC0773318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FA76-D85E-4873-A4EB-CD2E9BB6F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094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CB970-AF22-4A48-B168-E6AFC0773318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FFA76-D85E-4873-A4EB-CD2E9BB6F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01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8579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83982" y="1105786"/>
            <a:ext cx="7913888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39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6699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148918" y="382772"/>
            <a:ext cx="3835021" cy="12121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8000" b="1" dirty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128911" y="2155656"/>
            <a:ext cx="7934178" cy="8632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ইউরিয়ার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সংকেত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180492" y="3239578"/>
            <a:ext cx="7934178" cy="91328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এমোনিয়াম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সালফেট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 হয়?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80491" y="4373496"/>
            <a:ext cx="7934179" cy="166954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এমোনিয়াম </a:t>
            </a:r>
            <a:r>
              <a:rPr lang="en-US" sz="4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সালফেট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ব্যবঋত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16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2E3E30-3B82-4012-AC08-4D0CFDBC6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3" y="1306284"/>
            <a:ext cx="4659087" cy="43542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BFB784-AF40-43C0-83A5-0F75BA7FC3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689" y="1306287"/>
            <a:ext cx="4299856" cy="435428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8375DC1-6DA2-4E99-AEF0-F96E7C0B10BF}"/>
              </a:ext>
            </a:extLst>
          </p:cNvPr>
          <p:cNvSpPr/>
          <p:nvPr/>
        </p:nvSpPr>
        <p:spPr>
          <a:xfrm>
            <a:off x="3907971" y="97972"/>
            <a:ext cx="4376058" cy="95794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িছু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6317497-CC6F-4946-A8D1-68DA3D2F1550}"/>
              </a:ext>
            </a:extLst>
          </p:cNvPr>
          <p:cNvSpPr/>
          <p:nvPr/>
        </p:nvSpPr>
        <p:spPr>
          <a:xfrm>
            <a:off x="4533898" y="5802085"/>
            <a:ext cx="3124203" cy="95794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310DB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5400" b="1" dirty="0">
                <a:solidFill>
                  <a:srgbClr val="310DB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5400" b="1" dirty="0">
                <a:solidFill>
                  <a:srgbClr val="310DB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5400" b="1" dirty="0">
                <a:solidFill>
                  <a:srgbClr val="310DB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b="1" dirty="0">
                <a:solidFill>
                  <a:srgbClr val="310DB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5400" b="1" dirty="0">
                <a:solidFill>
                  <a:srgbClr val="310DB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>
                <a:solidFill>
                  <a:srgbClr val="310DB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solidFill>
                  <a:srgbClr val="310DB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b="1" dirty="0">
                <a:solidFill>
                  <a:srgbClr val="310DB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solidFill>
                  <a:srgbClr val="310DB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b="1" dirty="0">
              <a:solidFill>
                <a:srgbClr val="310DB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1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86B8543-D7B1-4998-A5A1-0D92DF9B2974}"/>
              </a:ext>
            </a:extLst>
          </p:cNvPr>
          <p:cNvSpPr/>
          <p:nvPr/>
        </p:nvSpPr>
        <p:spPr>
          <a:xfrm>
            <a:off x="4155440" y="147321"/>
            <a:ext cx="3881120" cy="78739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92C0BF3-BCB2-428E-8101-F1EB8242194A}"/>
              </a:ext>
            </a:extLst>
          </p:cNvPr>
          <p:cNvSpPr/>
          <p:nvPr/>
        </p:nvSpPr>
        <p:spPr>
          <a:xfrm>
            <a:off x="1524000" y="4297680"/>
            <a:ext cx="9144000" cy="25603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সরাস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া। 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িয়েজ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এনজাইমের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উপস্থিত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াথে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en-US" sz="2400" b="1" baseline="-25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400" b="1" baseline="30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OH</a:t>
            </a:r>
            <a:r>
              <a:rPr lang="en-US" sz="2400" b="1" baseline="30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বং</a:t>
            </a:r>
            <a:r>
              <a:rPr lang="en-US" sz="2400" b="1" dirty="0">
                <a:solidFill>
                  <a:srgbClr val="000099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en-US" sz="2400" b="1" baseline="-25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ৈরি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এমোনিয়াম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আয়ন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শোষণ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C188D71-F8E1-4000-8C2B-018DCC436597}"/>
              </a:ext>
            </a:extLst>
          </p:cNvPr>
          <p:cNvSpPr/>
          <p:nvPr/>
        </p:nvSpPr>
        <p:spPr>
          <a:xfrm>
            <a:off x="1524000" y="1117599"/>
            <a:ext cx="9144000" cy="7873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শিল্পক্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িয়া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লামাইন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89E7B4B-1EC0-4530-8D8A-D1130CD9D119}"/>
              </a:ext>
            </a:extLst>
          </p:cNvPr>
          <p:cNvSpPr/>
          <p:nvPr/>
        </p:nvSpPr>
        <p:spPr>
          <a:xfrm>
            <a:off x="1524000" y="2087877"/>
            <a:ext cx="9144000" cy="78739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ৃষিক্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EAAB304-E7A0-4364-895D-8E090CE06E40}"/>
              </a:ext>
            </a:extLst>
          </p:cNvPr>
          <p:cNvSpPr/>
          <p:nvPr/>
        </p:nvSpPr>
        <p:spPr>
          <a:xfrm>
            <a:off x="1524000" y="3058155"/>
            <a:ext cx="9144000" cy="10871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াছ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ইউরিয়া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রত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ারে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11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23AA4D7-F1C1-4746-8C13-D26A772AB3B3}"/>
              </a:ext>
            </a:extLst>
          </p:cNvPr>
          <p:cNvSpPr/>
          <p:nvPr/>
        </p:nvSpPr>
        <p:spPr>
          <a:xfrm>
            <a:off x="2402840" y="0"/>
            <a:ext cx="7386320" cy="8534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কৃষিদ্রব্য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প্রক্রিয়াকরণে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দ্রব্যঃ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7A33FC8-1E98-49EE-AB7B-A268418BD556}"/>
              </a:ext>
            </a:extLst>
          </p:cNvPr>
          <p:cNvSpPr/>
          <p:nvPr/>
        </p:nvSpPr>
        <p:spPr>
          <a:xfrm>
            <a:off x="1524000" y="957943"/>
            <a:ext cx="9144000" cy="352697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</a:t>
            </a:r>
            <a:r>
              <a:rPr lang="en-US" sz="40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US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as-IN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</a:t>
            </a:r>
            <a:r>
              <a:rPr lang="en-US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্থের</a:t>
            </a:r>
            <a:r>
              <a:rPr lang="en-US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ষি</a:t>
            </a:r>
            <a:r>
              <a:rPr lang="as-IN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্ঘদিন</a:t>
            </a:r>
            <a:r>
              <a:rPr lang="en-US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as-IN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ষিদ্রব্য</a:t>
            </a:r>
            <a:r>
              <a:rPr lang="en-US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</a:t>
            </a:r>
            <a:r>
              <a:rPr lang="as-IN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s-IN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ন-</a:t>
            </a:r>
            <a:r>
              <a:rPr lang="as-IN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্বাইড</a:t>
            </a:r>
            <a:r>
              <a:rPr lang="en-US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CaC</a:t>
            </a:r>
            <a:r>
              <a:rPr lang="en-US" sz="4000" b="1" baseline="-25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0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E43ABF-BD82-4876-AE33-799A3AE39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938" y="4589417"/>
            <a:ext cx="3042342" cy="22610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C106C0-6529-4861-845B-FBF1A2C2C8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160" y="4596984"/>
            <a:ext cx="3545840" cy="22610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111654-6660-4A43-8336-6BF4487033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218" y="4596984"/>
            <a:ext cx="2255520" cy="226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95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7FE4CAB-5DEA-4304-9FDF-FDB78DAF21A7}"/>
              </a:ext>
            </a:extLst>
          </p:cNvPr>
          <p:cNvSpPr/>
          <p:nvPr/>
        </p:nvSpPr>
        <p:spPr>
          <a:xfrm>
            <a:off x="2733040" y="71121"/>
            <a:ext cx="7254240" cy="80263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ষিদ্রব্য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</a:t>
            </a:r>
            <a:r>
              <a:rPr lang="as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67326DC-B526-42B7-9B81-5890F4B2505D}"/>
              </a:ext>
            </a:extLst>
          </p:cNvPr>
          <p:cNvSpPr/>
          <p:nvPr/>
        </p:nvSpPr>
        <p:spPr>
          <a:xfrm>
            <a:off x="1524000" y="1341120"/>
            <a:ext cx="9144000" cy="20878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ষিদ্রব্য</a:t>
            </a:r>
            <a:r>
              <a:rPr lang="en-US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যাতে</a:t>
            </a:r>
            <a:r>
              <a:rPr lang="en-US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as-IN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র্গ</a:t>
            </a:r>
            <a:r>
              <a:rPr lang="as-IN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্ধ</a:t>
            </a:r>
            <a:r>
              <a:rPr lang="en-US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যাতে</a:t>
            </a:r>
            <a:r>
              <a:rPr lang="en-US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পচন</a:t>
            </a:r>
            <a:r>
              <a:rPr lang="en-US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সেজন্য</a:t>
            </a:r>
            <a:r>
              <a:rPr lang="en-US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বরফ</a:t>
            </a:r>
            <a:r>
              <a:rPr lang="en-US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বণ</a:t>
            </a:r>
            <a:r>
              <a:rPr lang="en-US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ভিনেগার</a:t>
            </a:r>
            <a:r>
              <a:rPr lang="en-US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ফরমালিন</a:t>
            </a:r>
            <a:r>
              <a:rPr lang="en-US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ষিদ্রব্য</a:t>
            </a:r>
            <a:r>
              <a:rPr lang="en-US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ংরক্ষণ</a:t>
            </a:r>
            <a:r>
              <a:rPr lang="en-US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4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C9C6B5-2D64-485F-A600-1537214C99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530600"/>
            <a:ext cx="3190240" cy="33273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17F776-2AB9-4FDC-B0F1-CA1B2F3F09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960" y="3530598"/>
            <a:ext cx="2895600" cy="33273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265D86-ECFF-4F43-8F35-8D0D3D9156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481" y="3530599"/>
            <a:ext cx="2763520" cy="332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57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37A7D5B-C746-4314-9688-ECA4B165F1A1}"/>
              </a:ext>
            </a:extLst>
          </p:cNvPr>
          <p:cNvSpPr/>
          <p:nvPr/>
        </p:nvSpPr>
        <p:spPr>
          <a:xfrm>
            <a:off x="4279900" y="-12517"/>
            <a:ext cx="3296920" cy="81788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ফুড </a:t>
            </a:r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প্রিজ</a:t>
            </a:r>
            <a:r>
              <a:rPr lang="as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835CB0-0E09-4032-AEC4-D00B9E61DDFC}"/>
              </a:ext>
            </a:extLst>
          </p:cNvPr>
          <p:cNvSpPr/>
          <p:nvPr/>
        </p:nvSpPr>
        <p:spPr>
          <a:xfrm>
            <a:off x="1488440" y="887820"/>
            <a:ext cx="9215120" cy="37287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যেসব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জন্মাতে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দ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র্গন্ধ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পচন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সেসব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ানিক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দ্রব্যকে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ফুড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প্রিজারভেটিভ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 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শরীরে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শরীরের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সেগুলো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বিশ্বস্বাস্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ংস্থা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ংরক্ষক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দন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েছে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সেসব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ফুড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প্রিজারভেটিভকে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অনুমোদিত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ফুড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প্রিজারভেটিভ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901B67-D148-47DC-88DE-212DF8D37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698997"/>
            <a:ext cx="2672080" cy="20765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89B457-0DF0-4BC6-A81F-97185D2684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60" y="4698997"/>
            <a:ext cx="2895600" cy="21590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AE25BDB-8309-4582-A492-3E149DC109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0" y="4657768"/>
            <a:ext cx="3175000" cy="215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46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0196A6-8371-47B4-AF0E-18742888F8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1137" y="35969"/>
            <a:ext cx="3429726" cy="904875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ফুড </a:t>
            </a:r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প্রিজ</a:t>
            </a:r>
            <a:r>
              <a:rPr lang="as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C754239-5F47-4CA2-BBEC-A328E5AA3497}"/>
              </a:ext>
            </a:extLst>
          </p:cNvPr>
          <p:cNvSpPr/>
          <p:nvPr/>
        </p:nvSpPr>
        <p:spPr>
          <a:xfrm>
            <a:off x="1524000" y="1107439"/>
            <a:ext cx="9144000" cy="31292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 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শরীরে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শরীরের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সেগুলো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বিশ্বস্বাস্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ংস্থা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ংরক্ষক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দেয়নি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সেসব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ফুড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প্রিজারভেটিভকে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অনঅনুমোদিত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ফুড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প্রিজারভেটিভ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ন- 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থিলিন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এসিটিলিন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অননুমোদিত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ফুড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প্রিজারভেটিভ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99F8B3-A76C-4A99-A299-B09077915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338000"/>
            <a:ext cx="2762250" cy="24187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635873-1F53-4E08-AA48-D12C06864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677" y="4337999"/>
            <a:ext cx="2560639" cy="24187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241E486-D4CD-4583-AA4B-B3C1694A09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087" y="4337999"/>
            <a:ext cx="3607753" cy="241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01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265525" y="807170"/>
            <a:ext cx="3533567" cy="97038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600" b="1" dirty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42447" y="2164703"/>
            <a:ext cx="8379725" cy="13761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ইউরিয়ার </a:t>
            </a:r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IN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 কর। </a:t>
            </a:r>
            <a:endParaRPr lang="en-US" sz="6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42447" y="3928014"/>
            <a:ext cx="8379725" cy="187334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কৃষিক্</a:t>
            </a:r>
            <a:r>
              <a:rPr lang="as-IN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 কর</a:t>
            </a:r>
            <a:r>
              <a:rPr lang="bn-IN" sz="4400" dirty="0">
                <a:solidFill>
                  <a:srgbClr val="00B050"/>
                </a:solidFill>
              </a:rPr>
              <a:t>।</a:t>
            </a:r>
            <a:r>
              <a:rPr lang="bn-IN" sz="4000" dirty="0">
                <a:solidFill>
                  <a:srgbClr val="00B050"/>
                </a:solidFill>
              </a:rPr>
              <a:t>  </a:t>
            </a:r>
            <a:endParaRPr lang="en-US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52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657600" y="218364"/>
            <a:ext cx="4421875" cy="118735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24084" y="1733266"/>
            <a:ext cx="7096835" cy="8871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ইউরিয়ার </a:t>
            </a:r>
            <a:r>
              <a:rPr lang="bn-IN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সংকেত কী? </a:t>
            </a:r>
            <a:endParaRPr lang="en-US" sz="4400" b="1" dirty="0">
              <a:solidFill>
                <a:srgbClr val="00B05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24084" y="2787555"/>
            <a:ext cx="8871043" cy="11577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ইউরয়া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 করা হয়? 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24083" y="4197820"/>
            <a:ext cx="8871043" cy="10918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ইউরিয়া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সারের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কিকি</a:t>
            </a:r>
            <a:r>
              <a:rPr lang="bn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24083" y="5522791"/>
            <a:ext cx="8871043" cy="114300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b="1" dirty="0" err="1">
                <a:solidFill>
                  <a:srgbClr val="310DB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4400" b="1" dirty="0">
                <a:solidFill>
                  <a:srgbClr val="310DB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310DB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ফুড</a:t>
            </a:r>
            <a:r>
              <a:rPr lang="en-US" sz="4400" b="1" dirty="0">
                <a:solidFill>
                  <a:srgbClr val="310DB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310DB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প্রিজারভেটিভ</a:t>
            </a:r>
            <a:r>
              <a:rPr lang="en-US" sz="4400" b="1" dirty="0">
                <a:solidFill>
                  <a:srgbClr val="310DB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310DB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b="1" dirty="0">
                <a:solidFill>
                  <a:srgbClr val="310DB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310DB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b="1" dirty="0">
                <a:solidFill>
                  <a:srgbClr val="310DB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310DB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b="1" dirty="0">
                <a:solidFill>
                  <a:srgbClr val="310DB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400" b="1" dirty="0">
                <a:solidFill>
                  <a:srgbClr val="310DB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600" b="1" dirty="0">
              <a:solidFill>
                <a:srgbClr val="310DB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52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5791201" y="2514603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en-US" sz="16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-CO-NH</a:t>
            </a:r>
            <a:r>
              <a:rPr lang="en-US" sz="16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8305801" y="5943600"/>
            <a:ext cx="270933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8305801" y="5943600"/>
            <a:ext cx="304801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429001" y="990600"/>
            <a:ext cx="6781803" cy="533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bn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সংকেত কোনটি</a:t>
            </a:r>
            <a:r>
              <a:rPr lang="bn-BD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1905000" y="914400"/>
            <a:ext cx="1371600" cy="685800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 ১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57802" y="1905000"/>
            <a:ext cx="304799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ultiply 20"/>
          <p:cNvSpPr/>
          <p:nvPr/>
        </p:nvSpPr>
        <p:spPr>
          <a:xfrm>
            <a:off x="7187951" y="1826557"/>
            <a:ext cx="372783" cy="4594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924802" y="1905000"/>
            <a:ext cx="304801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9648016" y="1828800"/>
            <a:ext cx="410384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257800" y="2590800"/>
            <a:ext cx="304800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7471657" y="2321758"/>
            <a:ext cx="178156" cy="52851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7924802" y="2590800"/>
            <a:ext cx="304801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y 26"/>
          <p:cNvSpPr/>
          <p:nvPr/>
        </p:nvSpPr>
        <p:spPr>
          <a:xfrm>
            <a:off x="9753602" y="2590800"/>
            <a:ext cx="33866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1905000" y="1935482"/>
            <a:ext cx="3429000" cy="960118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জানতে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774269" y="1864660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1600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COONa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441269" y="1864660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382001" y="2590803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COOH</a:t>
            </a:r>
          </a:p>
        </p:txBody>
      </p:sp>
      <p:sp>
        <p:nvSpPr>
          <p:cNvPr id="37" name="Oval 36"/>
          <p:cNvSpPr/>
          <p:nvPr/>
        </p:nvSpPr>
        <p:spPr>
          <a:xfrm>
            <a:off x="5257802" y="2590800"/>
            <a:ext cx="304801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505202" y="3155272"/>
            <a:ext cx="6705602" cy="179772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ইউরিয়া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সার</a:t>
            </a:r>
            <a:r>
              <a:rPr lang="bn-IN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ব্যবহার করা </a:t>
            </a:r>
            <a:r>
              <a:rPr lang="en-US" sz="2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-</a:t>
            </a:r>
          </a:p>
          <a:p>
            <a:pPr lvl="0"/>
            <a:r>
              <a:rPr lang="bn-BD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as-IN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en-US" sz="2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র্বরতা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</a:t>
            </a:r>
            <a:r>
              <a:rPr lang="as-IN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ৃ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as-IN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2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ধি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IN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ii. </a:t>
            </a:r>
            <a:r>
              <a:rPr lang="en-US" sz="2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ফলন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</a:t>
            </a:r>
            <a:r>
              <a:rPr lang="as-IN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ৃ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as-IN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2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ধি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as-IN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as-IN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as-IN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as-IN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 </a:t>
            </a:r>
            <a:r>
              <a:rPr lang="as-IN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2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ৈরি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নিচের কোনটি সঠিক- </a:t>
            </a:r>
          </a:p>
        </p:txBody>
      </p:sp>
      <p:sp>
        <p:nvSpPr>
          <p:cNvPr id="38" name="Right Arrow 37"/>
          <p:cNvSpPr/>
          <p:nvPr/>
        </p:nvSpPr>
        <p:spPr>
          <a:xfrm>
            <a:off x="1905000" y="3307082"/>
            <a:ext cx="1447801" cy="807718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 ২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1905000" y="5177558"/>
            <a:ext cx="3505202" cy="960118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জানতে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867401" y="5181603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 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i, ii</a:t>
            </a:r>
            <a:endParaRPr lang="en-US" b="1" dirty="0"/>
          </a:p>
        </p:txBody>
      </p:sp>
      <p:sp>
        <p:nvSpPr>
          <p:cNvPr id="56" name="Oval 55"/>
          <p:cNvSpPr/>
          <p:nvPr/>
        </p:nvSpPr>
        <p:spPr>
          <a:xfrm>
            <a:off x="5401985" y="5183843"/>
            <a:ext cx="304799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Multiply 56"/>
          <p:cNvSpPr/>
          <p:nvPr/>
        </p:nvSpPr>
        <p:spPr>
          <a:xfrm>
            <a:off x="7162802" y="5105403"/>
            <a:ext cx="372783" cy="4594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8686801" y="5181603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i, iii</a:t>
            </a:r>
            <a:endParaRPr lang="en-US" b="1" dirty="0"/>
          </a:p>
        </p:txBody>
      </p:sp>
      <p:sp>
        <p:nvSpPr>
          <p:cNvPr id="59" name="Oval 58"/>
          <p:cNvSpPr/>
          <p:nvPr/>
        </p:nvSpPr>
        <p:spPr>
          <a:xfrm>
            <a:off x="8305801" y="5181600"/>
            <a:ext cx="304801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Multiply 59"/>
          <p:cNvSpPr/>
          <p:nvPr/>
        </p:nvSpPr>
        <p:spPr>
          <a:xfrm>
            <a:off x="9906000" y="5105400"/>
            <a:ext cx="410384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8686801" y="5867403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i, ii, iii</a:t>
            </a:r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dirty="0"/>
          </a:p>
        </p:txBody>
      </p:sp>
      <p:sp>
        <p:nvSpPr>
          <p:cNvPr id="62" name="Oval 61"/>
          <p:cNvSpPr/>
          <p:nvPr/>
        </p:nvSpPr>
        <p:spPr>
          <a:xfrm>
            <a:off x="5410202" y="5943600"/>
            <a:ext cx="304801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Multiply 62"/>
          <p:cNvSpPr/>
          <p:nvPr/>
        </p:nvSpPr>
        <p:spPr>
          <a:xfrm>
            <a:off x="7086602" y="5867400"/>
            <a:ext cx="33866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5867401" y="5867403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ii, iii</a:t>
            </a:r>
          </a:p>
        </p:txBody>
      </p:sp>
      <p:sp>
        <p:nvSpPr>
          <p:cNvPr id="66" name="Half Frame 65"/>
          <p:cNvSpPr/>
          <p:nvPr/>
        </p:nvSpPr>
        <p:spPr>
          <a:xfrm rot="14014148">
            <a:off x="10006236" y="5755544"/>
            <a:ext cx="178156" cy="52851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377732" y="112060"/>
            <a:ext cx="3436536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r>
              <a:rPr lang="bn-IN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2075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65" grpId="0" animBg="1"/>
      <p:bldP spid="67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3" grpId="0" animBg="1"/>
      <p:bldP spid="36" grpId="0" animBg="1"/>
      <p:bldP spid="37" grpId="0" animBg="1"/>
      <p:bldP spid="29" grpId="0" animBg="1"/>
      <p:bldP spid="38" grpId="0" animBg="1"/>
      <p:bldP spid="43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1" grpId="1" animBg="1"/>
      <p:bldP spid="62" grpId="0" animBg="1"/>
      <p:bldP spid="63" grpId="0" animBg="1"/>
      <p:bldP spid="64" grpId="0" animBg="1"/>
      <p:bldP spid="6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624084" y="0"/>
            <a:ext cx="9144000" cy="2387600"/>
          </a:xfrm>
        </p:spPr>
        <p:txBody>
          <a:bodyPr/>
          <a:lstStyle/>
          <a:p>
            <a:r>
              <a:rPr lang="bn-IN" b="1" u="sng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564572" y="2606722"/>
            <a:ext cx="3916909" cy="406703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৯ম/10ম</a:t>
            </a:r>
          </a:p>
          <a:p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endParaRPr lang="en-US" sz="2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১২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১২.২ 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৪৫মিনিট </a:t>
            </a:r>
          </a:p>
          <a:p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১7/০4/২০20ইং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937982" y="2606722"/>
            <a:ext cx="3794078" cy="406703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সাইফুর রহমান</a:t>
            </a:r>
          </a:p>
          <a:p>
            <a:pPr algn="ctr"/>
            <a:r>
              <a:rPr lang="bn-IN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বিজ্ঞান</a:t>
            </a:r>
          </a:p>
          <a:p>
            <a:pPr algn="ctr"/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দীঘলিয়া উচ্চ বিদ্যালয়</a:t>
            </a:r>
          </a:p>
          <a:p>
            <a:pPr algn="ctr"/>
            <a:r>
              <a:rPr lang="bn-IN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মধুখালি,ফরিদপুর।</a:t>
            </a:r>
          </a:p>
          <a:p>
            <a:pPr algn="ctr"/>
            <a:r>
              <a:rPr lang="bn-IN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০১৭১৬০১৮৭৮৬</a:t>
            </a:r>
          </a:p>
          <a:p>
            <a:pPr algn="ctr"/>
            <a:r>
              <a:rPr lang="bn-IN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ই-মেইল</a:t>
            </a:r>
            <a:r>
              <a:rPr lang="en-US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saifurtutul11@gmail.com</a:t>
            </a:r>
            <a:endParaRPr lang="en-US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472" y="122830"/>
            <a:ext cx="1787856" cy="22647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050" y="122830"/>
            <a:ext cx="1867432" cy="226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40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build="p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1386"/>
            <a:ext cx="9144000" cy="6666613"/>
          </a:xfrm>
        </p:spPr>
        <p:txBody>
          <a:bodyPr>
            <a:noAutofit/>
          </a:bodyPr>
          <a:lstStyle/>
          <a:p>
            <a:r>
              <a:rPr lang="bn-IN" sz="413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13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91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211033" y="110836"/>
            <a:ext cx="6060558" cy="167522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8800" b="1" dirty="0">
              <a:solidFill>
                <a:srgbClr val="000099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72856" y="2119424"/>
            <a:ext cx="9144000" cy="16752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কৃষিক্</a:t>
            </a:r>
            <a:r>
              <a:rPr lang="as-IN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কুফল খাতায় লিখে আনবে।  </a:t>
            </a:r>
            <a:endParaRPr lang="en-US" sz="4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EA5264B-C76F-4A3B-9BD6-289A76FEB19A}"/>
              </a:ext>
            </a:extLst>
          </p:cNvPr>
          <p:cNvSpPr/>
          <p:nvPr/>
        </p:nvSpPr>
        <p:spPr>
          <a:xfrm>
            <a:off x="1672856" y="3931920"/>
            <a:ext cx="9144000" cy="2590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70AD47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কৃষিদ্রব্য </a:t>
            </a:r>
            <a:r>
              <a:rPr lang="en-US" sz="5400" b="1" dirty="0" err="1">
                <a:solidFill>
                  <a:srgbClr val="70AD47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প্রক্রিয়াকরণ</a:t>
            </a:r>
            <a:r>
              <a:rPr lang="en-US" sz="5400" b="1" dirty="0">
                <a:solidFill>
                  <a:srgbClr val="70AD47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>
                <a:solidFill>
                  <a:srgbClr val="70AD47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</a:t>
            </a:r>
            <a:r>
              <a:rPr lang="as-IN" sz="5400" b="1" dirty="0">
                <a:solidFill>
                  <a:srgbClr val="70AD47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5400" b="1" dirty="0">
                <a:solidFill>
                  <a:srgbClr val="70AD47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5400" b="1" dirty="0">
                <a:solidFill>
                  <a:srgbClr val="70AD47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solidFill>
                  <a:srgbClr val="70AD47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solidFill>
                  <a:srgbClr val="70AD47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b="1" dirty="0">
                <a:solidFill>
                  <a:srgbClr val="70AD47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solidFill>
                  <a:srgbClr val="70AD47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5400" b="1" dirty="0">
                <a:solidFill>
                  <a:srgbClr val="70AD47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5400" b="1" dirty="0">
                <a:solidFill>
                  <a:srgbClr val="70AD47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b="1" dirty="0">
                <a:solidFill>
                  <a:srgbClr val="70AD47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5400" b="1" dirty="0">
                <a:solidFill>
                  <a:srgbClr val="70AD47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5400" b="1" dirty="0">
                <a:solidFill>
                  <a:srgbClr val="70AD47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b="1" dirty="0">
                <a:solidFill>
                  <a:srgbClr val="70AD47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solidFill>
                  <a:srgbClr val="70AD47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b="1" dirty="0">
                <a:solidFill>
                  <a:srgbClr val="70AD47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b="1" dirty="0">
                <a:solidFill>
                  <a:srgbClr val="70AD47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5400" b="1" dirty="0">
                <a:solidFill>
                  <a:srgbClr val="70AD47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b="1" dirty="0">
                <a:solidFill>
                  <a:srgbClr val="70AD47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5400" b="1" dirty="0">
                <a:solidFill>
                  <a:srgbClr val="70AD47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5400" b="1" dirty="0">
                <a:solidFill>
                  <a:srgbClr val="70AD47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5400" b="1" dirty="0">
                <a:solidFill>
                  <a:srgbClr val="70AD47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b="1" dirty="0">
                <a:solidFill>
                  <a:srgbClr val="70AD47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b="1" dirty="0">
                <a:solidFill>
                  <a:srgbClr val="70AD47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solidFill>
                  <a:srgbClr val="70AD47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5400" b="1" dirty="0" err="1">
                <a:solidFill>
                  <a:srgbClr val="70AD47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5400" b="1" dirty="0">
                <a:solidFill>
                  <a:srgbClr val="70AD47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70AD47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5400" b="1" dirty="0">
                <a:solidFill>
                  <a:srgbClr val="70AD47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70AD47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5400" b="1" dirty="0">
                <a:solidFill>
                  <a:srgbClr val="70AD47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81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871" y="154744"/>
            <a:ext cx="9138258" cy="67032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6871" y="1345194"/>
            <a:ext cx="9141129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7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87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5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244453" y="196948"/>
            <a:ext cx="4107977" cy="85812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en-US" sz="4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 </a:t>
            </a:r>
            <a:endParaRPr lang="en-US" sz="4400" b="1" dirty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D0333E-71E7-4715-80A2-1F59C63308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52024"/>
            <a:ext cx="4572000" cy="29846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A91639-E80A-45D2-BF02-8B136F8230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0" y="1252024"/>
            <a:ext cx="4450080" cy="56059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EF11019-97E6-4FB7-A4DF-4B56B5AB96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841" y="4325815"/>
            <a:ext cx="4582159" cy="253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88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26A74B2-8BB5-4298-ADEF-ED04A7B5FC88}"/>
              </a:ext>
            </a:extLst>
          </p:cNvPr>
          <p:cNvSpPr/>
          <p:nvPr/>
        </p:nvSpPr>
        <p:spPr>
          <a:xfrm>
            <a:off x="3592286" y="119743"/>
            <a:ext cx="5007428" cy="1143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310DB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solidFill>
                  <a:srgbClr val="310DB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310DB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dirty="0">
              <a:solidFill>
                <a:srgbClr val="310DB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09053BC-6D72-4C8F-89E3-59374A5D5EA4}"/>
              </a:ext>
            </a:extLst>
          </p:cNvPr>
          <p:cNvSpPr/>
          <p:nvPr/>
        </p:nvSpPr>
        <p:spPr>
          <a:xfrm>
            <a:off x="2628900" y="1447800"/>
            <a:ext cx="6934200" cy="230777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</a:t>
            </a:r>
            <a:r>
              <a:rPr lang="as-IN" sz="72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ৃ</a:t>
            </a:r>
            <a:r>
              <a:rPr lang="en-US" sz="7200" b="1" dirty="0" err="1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ষিতে</a:t>
            </a:r>
            <a:r>
              <a:rPr lang="en-US" sz="72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ব্যবঋত</a:t>
            </a:r>
            <a:r>
              <a:rPr lang="en-US" sz="72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বিভিন্ন</a:t>
            </a:r>
            <a:r>
              <a:rPr lang="en-US" sz="72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রাসায়নিক</a:t>
            </a:r>
            <a:r>
              <a:rPr lang="en-US" sz="72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পদার্</a:t>
            </a:r>
            <a:r>
              <a:rPr lang="as-IN" sz="72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থ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F3573E-7B0B-4813-AE7D-1F2EF7C4A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005942"/>
            <a:ext cx="3069771" cy="27323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FE0578-1E61-4ECD-8E5D-A05E38BED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426" y="4005942"/>
            <a:ext cx="2841171" cy="27323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BE3ED7-94B1-4CED-9FFF-C3FE71D5F3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828" y="3976006"/>
            <a:ext cx="2841171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14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67834" y="0"/>
            <a:ext cx="7081282" cy="97819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 </a:t>
            </a:r>
            <a:endParaRPr lang="en-US" sz="5400" b="1" dirty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7833" y="1138123"/>
            <a:ext cx="11334307" cy="110667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ইউরিয়া ও এমোনিয়াম </a:t>
            </a: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সালফেট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তা বলতে পারবে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 </a:t>
            </a:r>
            <a:endParaRPr lang="en-US" sz="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7833" y="2404730"/>
            <a:ext cx="11334307" cy="102427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ইউরিয়ার </a:t>
            </a:r>
            <a:r>
              <a:rPr lang="en-US" sz="5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</a:t>
            </a:r>
            <a:r>
              <a:rPr lang="en-US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সমীকরণসহ </a:t>
            </a:r>
            <a:r>
              <a:rPr lang="bn-IN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</a:t>
            </a:r>
            <a:r>
              <a:rPr lang="en-US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IN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50366" y="3588928"/>
            <a:ext cx="11291776" cy="153906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এমোনিয়াম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সালফেটের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সমীকরণসহ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ব্যখ্যা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67833" y="5287923"/>
            <a:ext cx="11334307" cy="14850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কৃষিদ্রব্য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প্রক্রিয়াকরণ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  করতে পারবে। </a:t>
            </a:r>
            <a:endParaRPr lang="en-US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47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84E6136-23D7-40A1-8974-35BA5CBFB259}"/>
              </a:ext>
            </a:extLst>
          </p:cNvPr>
          <p:cNvSpPr/>
          <p:nvPr/>
        </p:nvSpPr>
        <p:spPr>
          <a:xfrm>
            <a:off x="4841239" y="239486"/>
            <a:ext cx="2509520" cy="8984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ইউরিয়া</a:t>
            </a: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53C0630-4821-44D1-9671-CBD4192297A2}"/>
              </a:ext>
            </a:extLst>
          </p:cNvPr>
          <p:cNvSpPr/>
          <p:nvPr/>
        </p:nvSpPr>
        <p:spPr>
          <a:xfrm>
            <a:off x="1524000" y="1371600"/>
            <a:ext cx="9143999" cy="53231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ইউরিয়া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ান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রখানায়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ায়নিক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র্বরতা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ধি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িয়াও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কটি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র্বতা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ধি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শিল্পক্ষেত্রে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ৃষিক্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ায়নিক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সংকেত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en-US" sz="40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-CO-NH</a:t>
            </a:r>
            <a:r>
              <a:rPr lang="en-US" sz="40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         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6979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0525945-753D-430F-89C4-109757AB0BF6}"/>
              </a:ext>
            </a:extLst>
          </p:cNvPr>
          <p:cNvSpPr/>
          <p:nvPr/>
        </p:nvSpPr>
        <p:spPr>
          <a:xfrm>
            <a:off x="4480560" y="56765"/>
            <a:ext cx="3230880" cy="78675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270730D-B0E2-4072-81FD-6F587CB53EED}"/>
              </a:ext>
            </a:extLst>
          </p:cNvPr>
          <p:cNvSpPr/>
          <p:nvPr/>
        </p:nvSpPr>
        <p:spPr>
          <a:xfrm>
            <a:off x="1524000" y="990600"/>
            <a:ext cx="9144000" cy="354874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্বন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ডাই-অক্সাইড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এমোনিয়া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গ্যাসের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নকে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চাপে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১৩০-১৫০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তাপমাত্রায়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উত্তপ্ত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্বামেট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</a:t>
            </a:r>
            <a:r>
              <a:rPr lang="en-US" sz="40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COONH</a:t>
            </a:r>
            <a:r>
              <a:rPr lang="en-US" sz="40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উ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র্তিতে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এমোনিয়াম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কার্বামেট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(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en-US" sz="40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-CO-NH</a:t>
            </a:r>
            <a:r>
              <a:rPr lang="en-US" sz="40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B451AAE3-E51D-4182-B780-AD423CA27385}"/>
                  </a:ext>
                </a:extLst>
              </p:cNvPr>
              <p:cNvSpPr/>
              <p:nvPr/>
            </p:nvSpPr>
            <p:spPr>
              <a:xfrm>
                <a:off x="1524000" y="4833507"/>
                <a:ext cx="9144000" cy="168832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0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</a:t>
                </a:r>
                <a:r>
                  <a:rPr lang="en-US" sz="4000" b="1" baseline="-250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40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+ 2NH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NH</a:t>
                </a:r>
                <a:r>
                  <a:rPr lang="en-US" sz="4000" b="1" baseline="-250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40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COONH</a:t>
                </a:r>
                <a:r>
                  <a:rPr lang="en-US" sz="4000" b="1" baseline="-250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US" sz="40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0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</a:t>
                </a:r>
                <a:r>
                  <a:rPr lang="en-US" sz="4000" b="1" baseline="-250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40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COONH</a:t>
                </a:r>
                <a:r>
                  <a:rPr lang="en-US" sz="4000" b="1" baseline="-250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40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NH</a:t>
                </a:r>
                <a:r>
                  <a:rPr lang="en-US" sz="4000" b="1" baseline="-250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40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-CO-NH</a:t>
                </a:r>
                <a:r>
                  <a:rPr lang="en-US" sz="4000" b="1" baseline="-250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40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H</a:t>
                </a:r>
                <a:r>
                  <a:rPr lang="en-US" sz="4000" b="1" baseline="-250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40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en-US" sz="40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B451AAE3-E51D-4182-B780-AD423CA273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833507"/>
                <a:ext cx="9144000" cy="1688329"/>
              </a:xfrm>
              <a:prstGeom prst="roundRect">
                <a:avLst/>
              </a:prstGeom>
              <a:blipFill>
                <a:blip r:embed="rId2"/>
                <a:stretch>
                  <a:fillRect b="-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977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632A0D3-FE6B-4B33-AAC1-5A223B4A15F4}"/>
              </a:ext>
            </a:extLst>
          </p:cNvPr>
          <p:cNvSpPr/>
          <p:nvPr/>
        </p:nvSpPr>
        <p:spPr>
          <a:xfrm>
            <a:off x="3855720" y="0"/>
            <a:ext cx="4480560" cy="9448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এমোনিয়াম </a:t>
            </a:r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সালফেট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BF6A74E-1E63-4D47-8649-4B6C054D3C61}"/>
              </a:ext>
            </a:extLst>
          </p:cNvPr>
          <p:cNvSpPr/>
          <p:nvPr/>
        </p:nvSpPr>
        <p:spPr>
          <a:xfrm>
            <a:off x="1620520" y="1026158"/>
            <a:ext cx="8747760" cy="339344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ষিক্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এমোনিয়াম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সালফেটের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এমোনিয়াম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সালফেট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ক্ষারের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াথে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কাজেই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্ষারের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কমা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000099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EC6753-3A6C-4DF6-8518-574782902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520" y="4500882"/>
            <a:ext cx="4272280" cy="23571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D759DE-37DE-488A-8141-7EB46DE30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560" y="4500882"/>
            <a:ext cx="4363721" cy="235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02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B232B3C-5F40-4856-BFCE-60194066681D}"/>
              </a:ext>
            </a:extLst>
          </p:cNvPr>
          <p:cNvSpPr/>
          <p:nvPr/>
        </p:nvSpPr>
        <p:spPr>
          <a:xfrm>
            <a:off x="3483427" y="121920"/>
            <a:ext cx="5811520" cy="88392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এমোনিয়াম 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সালফেট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9DE2775-A9A5-4D57-AE01-E1E3B0F15643}"/>
              </a:ext>
            </a:extLst>
          </p:cNvPr>
          <p:cNvSpPr/>
          <p:nvPr/>
        </p:nvSpPr>
        <p:spPr>
          <a:xfrm>
            <a:off x="1524000" y="1226820"/>
            <a:ext cx="9144000" cy="214376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এমোনিয়া </a:t>
            </a:r>
            <a:r>
              <a:rPr lang="en-US" sz="4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উর</a:t>
            </a:r>
            <a:r>
              <a:rPr lang="as-IN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 </a:t>
            </a:r>
            <a:r>
              <a:rPr lang="as-IN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(NH</a:t>
            </a:r>
            <a:r>
              <a:rPr lang="en-US" sz="4000" b="1" baseline="-250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4000" b="1" baseline="-250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4000" b="1" baseline="-250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s-IN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4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পন্ন</a:t>
            </a:r>
            <a:r>
              <a:rPr lang="en-US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1025983-C96F-4EE4-8052-343639970F2A}"/>
                  </a:ext>
                </a:extLst>
              </p:cNvPr>
              <p:cNvSpPr/>
              <p:nvPr/>
            </p:nvSpPr>
            <p:spPr>
              <a:xfrm>
                <a:off x="1524000" y="3479800"/>
                <a:ext cx="9144000" cy="116840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0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2NH</a:t>
                </a:r>
                <a:r>
                  <a:rPr lang="en-US" sz="4000" b="1" baseline="-250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40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H</a:t>
                </a:r>
                <a:r>
                  <a:rPr lang="en-US" sz="4000" b="1" baseline="-250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40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</a:t>
                </a:r>
                <a:r>
                  <a:rPr lang="en-US" sz="4000" b="1" baseline="-250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en-US" sz="40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40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(NH</a:t>
                </a:r>
                <a:r>
                  <a:rPr lang="en-US" sz="4000" b="1" baseline="-250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40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4000" b="1" baseline="-250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40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</a:t>
                </a:r>
                <a:r>
                  <a:rPr lang="en-US" sz="4000" b="1" baseline="-250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40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H</a:t>
                </a:r>
                <a:r>
                  <a:rPr lang="en-US" sz="4000" b="1" baseline="-250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40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en-US" sz="4000" b="1" dirty="0">
                  <a:solidFill>
                    <a:srgbClr val="00009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1025983-C96F-4EE4-8052-343639970F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479800"/>
                <a:ext cx="9144000" cy="1168400"/>
              </a:xfrm>
              <a:prstGeom prst="roundRect">
                <a:avLst/>
              </a:prstGeom>
              <a:blipFill>
                <a:blip r:embed="rId2"/>
                <a:stretch>
                  <a:fillRect b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E5CDD319-99FD-49E9-BBCC-14129C7DE8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4762500"/>
            <a:ext cx="3918857" cy="19735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CF3EE0-2A0D-4F7B-A694-81FBF6A3E9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4757419"/>
            <a:ext cx="4762500" cy="210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27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1479</Words>
  <Application>Microsoft Office PowerPoint</Application>
  <PresentationFormat>Widescreen</PresentationFormat>
  <Paragraphs>88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NikoshBAN</vt:lpstr>
      <vt:lpstr>Times New Roman</vt:lpstr>
      <vt:lpstr>Wingdings</vt:lpstr>
      <vt:lpstr>Office Theme</vt:lpstr>
      <vt:lpstr>PowerPoint Presentation</vt:lpstr>
      <vt:lpstr>পরিচিতি </vt:lpstr>
      <vt:lpstr>PowerPoint Presentation</vt:lpstr>
      <vt:lpstr>PowerPoint Presentation</vt:lpstr>
      <vt:lpstr>ইউরিয়া ও এমোনিয়াম সালফেট কী তা বলতে পারবে;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ফুড প্রিজারভেটিভ</vt:lpstr>
      <vt:lpstr>PowerPoint Presentation</vt:lpstr>
      <vt:lpstr>PowerPoint Presentation</vt:lpstr>
      <vt:lpstr>PowerPoint Presentation</vt:lpstr>
      <vt:lpstr>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Md.Saifur Rahman</cp:lastModifiedBy>
  <cp:revision>147</cp:revision>
  <dcterms:created xsi:type="dcterms:W3CDTF">2018-09-30T04:29:50Z</dcterms:created>
  <dcterms:modified xsi:type="dcterms:W3CDTF">2020-04-17T15:06:41Z</dcterms:modified>
</cp:coreProperties>
</file>