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3" r:id="rId2"/>
    <p:sldId id="257" r:id="rId3"/>
    <p:sldId id="259" r:id="rId4"/>
    <p:sldId id="260" r:id="rId5"/>
    <p:sldId id="261" r:id="rId6"/>
    <p:sldId id="281" r:id="rId7"/>
    <p:sldId id="280" r:id="rId8"/>
    <p:sldId id="279" r:id="rId9"/>
    <p:sldId id="273" r:id="rId10"/>
    <p:sldId id="284" r:id="rId11"/>
    <p:sldId id="265" r:id="rId12"/>
    <p:sldId id="266" r:id="rId13"/>
    <p:sldId id="267" r:id="rId14"/>
    <p:sldId id="268" r:id="rId15"/>
    <p:sldId id="263" r:id="rId16"/>
    <p:sldId id="275" r:id="rId17"/>
    <p:sldId id="274" r:id="rId18"/>
    <p:sldId id="282" r:id="rId19"/>
    <p:sldId id="276" r:id="rId20"/>
    <p:sldId id="269" r:id="rId21"/>
    <p:sldId id="277"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73BA8-165A-413F-9971-38AA1DABB1AB}" type="datetimeFigureOut">
              <a:rPr lang="en-US" smtClean="0"/>
              <a:pPr/>
              <a:t>4/16/2020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C87D66-2F5F-4D1F-AFD5-6F13B61AEBAC}" type="slidenum">
              <a:rPr lang="en-US" smtClean="0"/>
              <a:pPr/>
              <a:t>‹#›</a:t>
            </a:fld>
            <a:endParaRPr lang="en-US" dirty="0"/>
          </a:p>
        </p:txBody>
      </p:sp>
    </p:spTree>
    <p:extLst>
      <p:ext uri="{BB962C8B-B14F-4D97-AF65-F5344CB8AC3E}">
        <p14:creationId xmlns:p14="http://schemas.microsoft.com/office/powerpoint/2010/main" xmlns="" val="246890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87D66-2F5F-4D1F-AFD5-6F13B61AEBAC}" type="slidenum">
              <a:rPr lang="en-US" smtClean="0"/>
              <a:pPr/>
              <a:t>20</a:t>
            </a:fld>
            <a:endParaRPr lang="en-US" dirty="0"/>
          </a:p>
        </p:txBody>
      </p:sp>
    </p:spTree>
    <p:extLst>
      <p:ext uri="{BB962C8B-B14F-4D97-AF65-F5344CB8AC3E}">
        <p14:creationId xmlns:p14="http://schemas.microsoft.com/office/powerpoint/2010/main" xmlns="" val="392264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4/16/2020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152401"/>
            <a:ext cx="5334000" cy="2215991"/>
          </a:xfrm>
          <a:prstGeom prst="rect">
            <a:avLst/>
          </a:prstGeom>
          <a:noFill/>
        </p:spPr>
        <p:txBody>
          <a:bodyPr wrap="square" rtlCol="0">
            <a:spAutoFit/>
          </a:bodyPr>
          <a:lstStyle/>
          <a:p>
            <a:r>
              <a:rPr lang="en-US" sz="13800" dirty="0" err="1" smtClean="0">
                <a:solidFill>
                  <a:srgbClr val="00B0F0"/>
                </a:solidFill>
                <a:latin typeface="NikoshBAN" panose="02000000000000000000" pitchFamily="2" charset="0"/>
                <a:cs typeface="NikoshBAN" panose="02000000000000000000" pitchFamily="2" charset="0"/>
              </a:rPr>
              <a:t>স্বাগতম</a:t>
            </a:r>
            <a:endParaRPr lang="en-US" sz="9600" dirty="0">
              <a:solidFill>
                <a:srgbClr val="00B0F0"/>
              </a:solidFill>
              <a:latin typeface="NikoshBAN" panose="02000000000000000000" pitchFamily="2" charset="0"/>
              <a:cs typeface="NikoshBAN" panose="02000000000000000000" pitchFamily="2" charset="0"/>
            </a:endParaRPr>
          </a:p>
        </p:txBody>
      </p:sp>
      <p:pic>
        <p:nvPicPr>
          <p:cNvPr id="6" name="Picture 5" descr="Small_Red_Rose.JPG"/>
          <p:cNvPicPr>
            <a:picLocks noChangeAspect="1"/>
          </p:cNvPicPr>
          <p:nvPr/>
        </p:nvPicPr>
        <p:blipFill>
          <a:blip r:embed="rId2" cstate="print"/>
          <a:stretch>
            <a:fillRect/>
          </a:stretch>
        </p:blipFill>
        <p:spPr>
          <a:xfrm>
            <a:off x="228600" y="1981200"/>
            <a:ext cx="8610600" cy="4572000"/>
          </a:xfrm>
          <a:prstGeom prst="rect">
            <a:avLst/>
          </a:prstGeom>
        </p:spPr>
      </p:pic>
    </p:spTree>
    <p:extLst>
      <p:ext uri="{BB962C8B-B14F-4D97-AF65-F5344CB8AC3E}">
        <p14:creationId xmlns:p14="http://schemas.microsoft.com/office/powerpoint/2010/main" xmlns="" val="3485797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              সরব পাঠ</a:t>
            </a:r>
            <a:endParaRPr lang="en-US" dirty="0"/>
          </a:p>
        </p:txBody>
      </p:sp>
      <p:pic>
        <p:nvPicPr>
          <p:cNvPr id="5" name="Content Placeholder 4" descr="সরব পাঠ ১.jpg"/>
          <p:cNvPicPr>
            <a:picLocks noGrp="1" noChangeAspect="1"/>
          </p:cNvPicPr>
          <p:nvPr>
            <p:ph idx="1"/>
          </p:nvPr>
        </p:nvPicPr>
        <p:blipFill>
          <a:blip r:embed="rId2"/>
          <a:stretch>
            <a:fillRect/>
          </a:stretch>
        </p:blipFill>
        <p:spPr>
          <a:xfrm>
            <a:off x="914400" y="2057400"/>
            <a:ext cx="7391400" cy="37338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4419600" cy="3429000"/>
          </a:xfrm>
          <a:prstGeom prst="round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724400" y="152400"/>
            <a:ext cx="4296770" cy="3505200"/>
          </a:xfrm>
          <a:prstGeom prst="round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4876800"/>
            <a:ext cx="7086600"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bn-BD" sz="2800" dirty="0" smtClean="0">
                <a:latin typeface="NikoshBAN" pitchFamily="2" charset="0"/>
                <a:cs typeface="NikoshBAN" pitchFamily="2" charset="0"/>
              </a:rPr>
              <a:t>একটি কবিতা লেখা হবে তার জন্য অপেক্ষার উত্তেজনা নিয়ে </a:t>
            </a:r>
          </a:p>
          <a:p>
            <a:pPr algn="just"/>
            <a:r>
              <a:rPr lang="bn-BD" sz="2800" dirty="0" smtClean="0">
                <a:latin typeface="NikoshBAN" pitchFamily="2" charset="0"/>
                <a:cs typeface="NikoshBAN" pitchFamily="2" charset="0"/>
              </a:rPr>
              <a:t>লক্ষ লক্ষ উন্মত্ত অধীর ব্যাকুল বিদ্রোহী শ্রোতা বসে আছে</a:t>
            </a:r>
          </a:p>
          <a:p>
            <a:pPr algn="just"/>
            <a:r>
              <a:rPr lang="bn-BD" sz="2800" dirty="0" smtClean="0">
                <a:latin typeface="NikoshBAN" pitchFamily="2" charset="0"/>
                <a:cs typeface="NikoshBAN" pitchFamily="2" charset="0"/>
              </a:rPr>
              <a:t>ভোর থেকে জন সমুদ্রের উদ্যান সৈকতেঃ ‘ কখন আসবে কবি?’</a:t>
            </a:r>
            <a:endParaRPr lang="en-US" sz="2800" dirty="0">
              <a:latin typeface="NikoshBAN" pitchFamily="2" charset="0"/>
              <a:cs typeface="NikoshBAN" pitchFamily="2" charset="0"/>
            </a:endParaRPr>
          </a:p>
        </p:txBody>
      </p:sp>
      <p:sp>
        <p:nvSpPr>
          <p:cNvPr id="2" name="TextBox 1"/>
          <p:cNvSpPr txBox="1"/>
          <p:nvPr/>
        </p:nvSpPr>
        <p:spPr>
          <a:xfrm>
            <a:off x="1295400" y="3886200"/>
            <a:ext cx="1752600"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একটি কবিতা</a:t>
            </a:r>
            <a:endParaRPr lang="en-US" sz="2800" dirty="0">
              <a:latin typeface="NikoshBAN" pitchFamily="2" charset="0"/>
              <a:cs typeface="NikoshBAN" pitchFamily="2" charset="0"/>
            </a:endParaRPr>
          </a:p>
        </p:txBody>
      </p:sp>
      <p:sp>
        <p:nvSpPr>
          <p:cNvPr id="3" name="TextBox 2"/>
          <p:cNvSpPr txBox="1"/>
          <p:nvPr/>
        </p:nvSpPr>
        <p:spPr>
          <a:xfrm>
            <a:off x="6248400" y="3962400"/>
            <a:ext cx="1524000"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অপেক্ষা</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220242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225636"/>
            <a:ext cx="6781800" cy="224676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smtClean="0">
                <a:latin typeface="NikoshBAN" pitchFamily="2" charset="0"/>
                <a:cs typeface="NikoshBAN" pitchFamily="2" charset="0"/>
              </a:rPr>
              <a:t>এই শিশু পার্ক সেদিন ছিল না, </a:t>
            </a:r>
          </a:p>
          <a:p>
            <a:r>
              <a:rPr lang="bn-BD" sz="2800" dirty="0" smtClean="0">
                <a:latin typeface="NikoshBAN" pitchFamily="2" charset="0"/>
                <a:cs typeface="NikoshBAN" pitchFamily="2" charset="0"/>
              </a:rPr>
              <a:t>এই বৃক্ষে ফুলে শোভিত উদ্যান </a:t>
            </a:r>
            <a:r>
              <a:rPr lang="bn-BD" sz="2800" dirty="0">
                <a:latin typeface="NikoshBAN" pitchFamily="2" charset="0"/>
                <a:cs typeface="NikoshBAN" pitchFamily="2" charset="0"/>
              </a:rPr>
              <a:t>সেদিন ছিল </a:t>
            </a:r>
            <a:r>
              <a:rPr lang="bn-BD" sz="2800" dirty="0" smtClean="0">
                <a:latin typeface="NikoshBAN" pitchFamily="2" charset="0"/>
                <a:cs typeface="NikoshBAN" pitchFamily="2" charset="0"/>
              </a:rPr>
              <a:t>না, </a:t>
            </a:r>
          </a:p>
          <a:p>
            <a:r>
              <a:rPr lang="bn-BD" sz="2800" dirty="0" smtClean="0">
                <a:latin typeface="NikoshBAN" pitchFamily="2" charset="0"/>
                <a:cs typeface="NikoshBAN" pitchFamily="2" charset="0"/>
              </a:rPr>
              <a:t>এই তন্দ্রাচ্ছন্ন বিবর্ণ বিকেল </a:t>
            </a:r>
            <a:r>
              <a:rPr lang="bn-BD" sz="2800" dirty="0">
                <a:latin typeface="NikoshBAN" pitchFamily="2" charset="0"/>
                <a:cs typeface="NikoshBAN" pitchFamily="2" charset="0"/>
              </a:rPr>
              <a:t>সেদিন ছিল </a:t>
            </a:r>
            <a:r>
              <a:rPr lang="bn-BD" sz="2800" dirty="0" smtClean="0">
                <a:latin typeface="NikoshBAN" pitchFamily="2" charset="0"/>
                <a:cs typeface="NikoshBAN" pitchFamily="2" charset="0"/>
              </a:rPr>
              <a:t>না।</a:t>
            </a:r>
          </a:p>
          <a:p>
            <a:r>
              <a:rPr lang="bn-BD" sz="2800" dirty="0" smtClean="0">
                <a:latin typeface="NikoshBAN" pitchFamily="2" charset="0"/>
                <a:cs typeface="NikoshBAN" pitchFamily="2" charset="0"/>
              </a:rPr>
              <a:t>তা হলে কেমন ছিল শিশু পার্কে, বেঞ্চে, বৃক্ষে, ফুলের বাগানে</a:t>
            </a:r>
          </a:p>
          <a:p>
            <a:r>
              <a:rPr lang="bn-BD" sz="2800" dirty="0" smtClean="0">
                <a:latin typeface="NikoshBAN" pitchFamily="2" charset="0"/>
                <a:cs typeface="NikoshBAN" pitchFamily="2" charset="0"/>
              </a:rPr>
              <a:t>ঢেকে দেয়া এই ঢাকার হৃদয় মাঠখানি?</a:t>
            </a:r>
            <a:endParaRPr lang="en-US" sz="2800" dirty="0">
              <a:latin typeface="NikoshBAN" pitchFamily="2" charset="0"/>
              <a:cs typeface="NikoshBAN" pitchFamily="2" charset="0"/>
            </a:endParaRPr>
          </a:p>
        </p:txBody>
      </p:sp>
      <p:sp>
        <p:nvSpPr>
          <p:cNvPr id="2" name="Oval 1"/>
          <p:cNvSpPr/>
          <p:nvPr/>
        </p:nvSpPr>
        <p:spPr>
          <a:xfrm>
            <a:off x="152400" y="380999"/>
            <a:ext cx="2286000" cy="2819401"/>
          </a:xfrm>
          <a:prstGeom prst="ellips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2514600" y="228600"/>
            <a:ext cx="2209800" cy="304800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800600" y="374071"/>
            <a:ext cx="2173406" cy="2826329"/>
          </a:xfrm>
          <a:prstGeom prst="ellipse">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010400" y="387927"/>
            <a:ext cx="2057400" cy="2812473"/>
          </a:xfrm>
          <a:prstGeom prst="ellipse">
            <a:avLst/>
          </a:prstGeom>
          <a:blipFill dpi="0" rotWithShape="1">
            <a:blip r:embed="rId5">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3491345"/>
            <a:ext cx="18288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10" name="TextBox 9"/>
          <p:cNvSpPr txBox="1"/>
          <p:nvPr/>
        </p:nvSpPr>
        <p:spPr>
          <a:xfrm>
            <a:off x="304800" y="3796145"/>
            <a:ext cx="18288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11" name="TextBox 10"/>
          <p:cNvSpPr txBox="1"/>
          <p:nvPr/>
        </p:nvSpPr>
        <p:spPr>
          <a:xfrm>
            <a:off x="533400" y="3276600"/>
            <a:ext cx="1219200" cy="523220"/>
          </a:xfrm>
          <a:prstGeom prst="rect">
            <a:avLst/>
          </a:prstGeom>
          <a:noFill/>
        </p:spPr>
        <p:txBody>
          <a:bodyPr wrap="square" rtlCol="0">
            <a:spAutoFit/>
          </a:bodyPr>
          <a:lstStyle/>
          <a:p>
            <a:r>
              <a:rPr lang="bn-BD" sz="2800" dirty="0" smtClean="0">
                <a:latin typeface="NikoshBAN" pitchFamily="2" charset="0"/>
                <a:cs typeface="NikoshBAN" pitchFamily="2" charset="0"/>
              </a:rPr>
              <a:t>শিশু পার্ক</a:t>
            </a:r>
            <a:endParaRPr lang="en-US" sz="2800" dirty="0">
              <a:latin typeface="NikoshBAN" pitchFamily="2" charset="0"/>
              <a:cs typeface="NikoshBAN" pitchFamily="2" charset="0"/>
            </a:endParaRPr>
          </a:p>
        </p:txBody>
      </p:sp>
      <p:sp>
        <p:nvSpPr>
          <p:cNvPr id="12" name="TextBox 11"/>
          <p:cNvSpPr txBox="1"/>
          <p:nvPr/>
        </p:nvSpPr>
        <p:spPr>
          <a:xfrm>
            <a:off x="2923309" y="3417515"/>
            <a:ext cx="1828800" cy="369332"/>
          </a:xfrm>
          <a:prstGeom prst="rect">
            <a:avLst/>
          </a:prstGeom>
          <a:noFill/>
        </p:spPr>
        <p:txBody>
          <a:bodyPr wrap="square" rtlCol="0">
            <a:spAutoFit/>
          </a:bodyPr>
          <a:lstStyle/>
          <a:p>
            <a:endParaRPr lang="en-US" dirty="0"/>
          </a:p>
        </p:txBody>
      </p:sp>
      <p:sp>
        <p:nvSpPr>
          <p:cNvPr id="13" name="TextBox 12"/>
          <p:cNvSpPr txBox="1"/>
          <p:nvPr/>
        </p:nvSpPr>
        <p:spPr>
          <a:xfrm>
            <a:off x="3124200" y="3352800"/>
            <a:ext cx="914400" cy="523220"/>
          </a:xfrm>
          <a:prstGeom prst="rect">
            <a:avLst/>
          </a:prstGeom>
          <a:noFill/>
        </p:spPr>
        <p:txBody>
          <a:bodyPr wrap="square" rtlCol="0">
            <a:spAutoFit/>
          </a:bodyPr>
          <a:lstStyle/>
          <a:p>
            <a:r>
              <a:rPr lang="bn-BD" sz="2800" dirty="0" smtClean="0">
                <a:latin typeface="NikoshBAN" pitchFamily="2" charset="0"/>
                <a:cs typeface="NikoshBAN" pitchFamily="2" charset="0"/>
              </a:rPr>
              <a:t>বাগান</a:t>
            </a:r>
            <a:endParaRPr lang="en-US" sz="2800" dirty="0">
              <a:latin typeface="NikoshBAN" pitchFamily="2" charset="0"/>
              <a:cs typeface="NikoshBAN" pitchFamily="2" charset="0"/>
            </a:endParaRPr>
          </a:p>
        </p:txBody>
      </p:sp>
      <p:sp>
        <p:nvSpPr>
          <p:cNvPr id="15" name="TextBox 14"/>
          <p:cNvSpPr txBox="1"/>
          <p:nvPr/>
        </p:nvSpPr>
        <p:spPr>
          <a:xfrm>
            <a:off x="5181600" y="3352800"/>
            <a:ext cx="1638300" cy="523220"/>
          </a:xfrm>
          <a:prstGeom prst="rect">
            <a:avLst/>
          </a:prstGeom>
          <a:noFill/>
        </p:spPr>
        <p:txBody>
          <a:bodyPr wrap="square" rtlCol="0">
            <a:spAutoFit/>
          </a:bodyPr>
          <a:lstStyle/>
          <a:p>
            <a:r>
              <a:rPr lang="bn-BD" sz="2800" dirty="0" smtClean="0">
                <a:latin typeface="NikoshBAN" pitchFamily="2" charset="0"/>
                <a:cs typeface="NikoshBAN" pitchFamily="2" charset="0"/>
              </a:rPr>
              <a:t>বিবর্ণ বিকেল</a:t>
            </a:r>
            <a:endParaRPr lang="en-US" sz="2800" dirty="0">
              <a:latin typeface="NikoshBAN" pitchFamily="2" charset="0"/>
              <a:cs typeface="NikoshBAN" pitchFamily="2" charset="0"/>
            </a:endParaRPr>
          </a:p>
        </p:txBody>
      </p:sp>
      <p:sp>
        <p:nvSpPr>
          <p:cNvPr id="16" name="TextBox 15"/>
          <p:cNvSpPr txBox="1"/>
          <p:nvPr/>
        </p:nvSpPr>
        <p:spPr>
          <a:xfrm>
            <a:off x="7772400" y="3439180"/>
            <a:ext cx="685800" cy="523220"/>
          </a:xfrm>
          <a:prstGeom prst="rect">
            <a:avLst/>
          </a:prstGeom>
          <a:noFill/>
        </p:spPr>
        <p:txBody>
          <a:bodyPr wrap="square" rtlCol="0">
            <a:spAutoFit/>
          </a:bodyPr>
          <a:lstStyle/>
          <a:p>
            <a:r>
              <a:rPr lang="bn-BD" sz="2800" dirty="0" smtClean="0">
                <a:latin typeface="NikoshBAN" pitchFamily="2" charset="0"/>
                <a:cs typeface="NikoshBAN" pitchFamily="2" charset="0"/>
              </a:rPr>
              <a:t>মাঠ</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377897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6" grpId="0" animBg="1"/>
      <p:bldP spid="11"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509" y="4027944"/>
            <a:ext cx="6553200" cy="267765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400" dirty="0" smtClean="0">
                <a:latin typeface="NikoshBAN" pitchFamily="2" charset="0"/>
                <a:cs typeface="NikoshBAN" pitchFamily="2" charset="0"/>
              </a:rPr>
              <a:t>জানি, সেদিনের সব স্মৃতি মুছে দিতে উদ্যত</a:t>
            </a:r>
          </a:p>
          <a:p>
            <a:r>
              <a:rPr lang="bn-BD" sz="2400" dirty="0" smtClean="0">
                <a:latin typeface="NikoshBAN" pitchFamily="2" charset="0"/>
                <a:cs typeface="NikoshBAN" pitchFamily="2" charset="0"/>
              </a:rPr>
              <a:t>কালো হাত। তাই দেখি কবিহীন এই বিমুখ প্রান্তরে আজ</a:t>
            </a:r>
          </a:p>
          <a:p>
            <a:r>
              <a:rPr lang="bn-BD" sz="2400" dirty="0" smtClean="0">
                <a:latin typeface="NikoshBAN" pitchFamily="2" charset="0"/>
                <a:cs typeface="NikoshBAN" pitchFamily="2" charset="0"/>
              </a:rPr>
              <a:t>কবির বিরুদ্ধে কবি,</a:t>
            </a:r>
          </a:p>
          <a:p>
            <a:r>
              <a:rPr lang="bn-BD" sz="2400" dirty="0" smtClean="0">
                <a:latin typeface="NikoshBAN" pitchFamily="2" charset="0"/>
                <a:cs typeface="NikoshBAN" pitchFamily="2" charset="0"/>
              </a:rPr>
              <a:t>মাঠের বিরুদ্ধে মাঠ,</a:t>
            </a:r>
          </a:p>
          <a:p>
            <a:r>
              <a:rPr lang="bn-BD" sz="2400" dirty="0" smtClean="0">
                <a:latin typeface="NikoshBAN" pitchFamily="2" charset="0"/>
                <a:cs typeface="NikoshBAN" pitchFamily="2" charset="0"/>
              </a:rPr>
              <a:t>বিকেলের বিরুদ্ধে বিকেল,</a:t>
            </a:r>
          </a:p>
          <a:p>
            <a:r>
              <a:rPr lang="bn-BD" sz="2400" dirty="0" smtClean="0">
                <a:latin typeface="NikoshBAN" pitchFamily="2" charset="0"/>
                <a:cs typeface="NikoshBAN" pitchFamily="2" charset="0"/>
              </a:rPr>
              <a:t>উদ্যানের বিরুদ্ধে উদ্যান,</a:t>
            </a:r>
          </a:p>
          <a:p>
            <a:r>
              <a:rPr lang="bn-BD" sz="2400" dirty="0" smtClean="0">
                <a:latin typeface="NikoshBAN" pitchFamily="2" charset="0"/>
                <a:cs typeface="NikoshBAN" pitchFamily="2" charset="0"/>
              </a:rPr>
              <a:t>মার্চের বিরুদ্ধে মার্চ...।</a:t>
            </a:r>
            <a:endParaRPr lang="en-US" sz="2400" dirty="0">
              <a:latin typeface="NikoshBAN" pitchFamily="2" charset="0"/>
              <a:cs typeface="NikoshBAN" pitchFamily="2" charset="0"/>
            </a:endParaRPr>
          </a:p>
        </p:txBody>
      </p:sp>
      <p:sp>
        <p:nvSpPr>
          <p:cNvPr id="5" name="Rectangle 4"/>
          <p:cNvSpPr/>
          <p:nvPr/>
        </p:nvSpPr>
        <p:spPr>
          <a:xfrm>
            <a:off x="152400" y="138544"/>
            <a:ext cx="2895600" cy="2909456"/>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124200" y="152400"/>
            <a:ext cx="2895600" cy="28194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6172200" y="152400"/>
            <a:ext cx="2819400" cy="28194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28600" y="3244061"/>
            <a:ext cx="2438400" cy="461665"/>
          </a:xfrm>
          <a:prstGeom prst="rect">
            <a:avLst/>
          </a:prstGeom>
          <a:noFill/>
        </p:spPr>
        <p:txBody>
          <a:bodyPr wrap="square" rtlCol="0">
            <a:spAutoFit/>
          </a:bodyPr>
          <a:lstStyle/>
          <a:p>
            <a:r>
              <a:rPr lang="bn-BD" sz="2400" dirty="0" smtClean="0">
                <a:latin typeface="NikoshBAN" pitchFamily="2" charset="0"/>
                <a:cs typeface="NikoshBAN" pitchFamily="2" charset="0"/>
              </a:rPr>
              <a:t>শেখ মুজিবুর রহমান</a:t>
            </a:r>
            <a:endParaRPr lang="en-US" sz="2400" dirty="0">
              <a:latin typeface="NikoshBAN" pitchFamily="2" charset="0"/>
              <a:cs typeface="NikoshBAN" pitchFamily="2" charset="0"/>
            </a:endParaRPr>
          </a:p>
        </p:txBody>
      </p:sp>
      <p:sp>
        <p:nvSpPr>
          <p:cNvPr id="9" name="TextBox 8"/>
          <p:cNvSpPr txBox="1"/>
          <p:nvPr/>
        </p:nvSpPr>
        <p:spPr>
          <a:xfrm>
            <a:off x="4114800" y="3200400"/>
            <a:ext cx="990600" cy="461665"/>
          </a:xfrm>
          <a:prstGeom prst="rect">
            <a:avLst/>
          </a:prstGeom>
          <a:noFill/>
        </p:spPr>
        <p:txBody>
          <a:bodyPr wrap="square" rtlCol="0">
            <a:spAutoFit/>
          </a:bodyPr>
          <a:lstStyle/>
          <a:p>
            <a:r>
              <a:rPr lang="bn-BD" sz="2400" dirty="0" smtClean="0">
                <a:latin typeface="NikoshBAN" pitchFamily="2" charset="0"/>
                <a:cs typeface="NikoshBAN" pitchFamily="2" charset="0"/>
              </a:rPr>
              <a:t>বিকেল</a:t>
            </a:r>
            <a:endParaRPr lang="en-US" sz="2400" dirty="0">
              <a:latin typeface="NikoshBAN" pitchFamily="2" charset="0"/>
              <a:cs typeface="NikoshBAN" pitchFamily="2" charset="0"/>
            </a:endParaRPr>
          </a:p>
        </p:txBody>
      </p:sp>
      <p:sp>
        <p:nvSpPr>
          <p:cNvPr id="10" name="TextBox 9"/>
          <p:cNvSpPr txBox="1"/>
          <p:nvPr/>
        </p:nvSpPr>
        <p:spPr>
          <a:xfrm>
            <a:off x="7391400" y="3124200"/>
            <a:ext cx="723900" cy="523220"/>
          </a:xfrm>
          <a:prstGeom prst="rect">
            <a:avLst/>
          </a:prstGeom>
          <a:noFill/>
        </p:spPr>
        <p:txBody>
          <a:bodyPr wrap="square" rtlCol="0">
            <a:spAutoFit/>
          </a:bodyPr>
          <a:lstStyle/>
          <a:p>
            <a:r>
              <a:rPr lang="bn-BD" sz="2800" dirty="0" smtClean="0">
                <a:latin typeface="NikoshBAN" pitchFamily="2" charset="0"/>
                <a:cs typeface="NikoshBAN" pitchFamily="2" charset="0"/>
              </a:rPr>
              <a:t>মার্চ</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2579375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690408"/>
            <a:ext cx="6996544" cy="193899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হে অনাগত শিশু, হে আগামী দিনের কবি,</a:t>
            </a:r>
          </a:p>
          <a:p>
            <a:pPr algn="ctr"/>
            <a:r>
              <a:rPr lang="bn-BD" sz="2400" dirty="0" smtClean="0">
                <a:latin typeface="NikoshBAN" pitchFamily="2" charset="0"/>
                <a:cs typeface="NikoshBAN" pitchFamily="2" charset="0"/>
              </a:rPr>
              <a:t>শিশু পার্কের রঙিন দোলনায় দোল খেতে খেতে তুমি</a:t>
            </a:r>
          </a:p>
          <a:p>
            <a:pPr algn="ctr"/>
            <a:endParaRPr lang="bn-BD" sz="2400" dirty="0">
              <a:latin typeface="NikoshBAN" pitchFamily="2" charset="0"/>
              <a:cs typeface="NikoshBAN" pitchFamily="2" charset="0"/>
            </a:endParaRPr>
          </a:p>
          <a:p>
            <a:pPr algn="ctr"/>
            <a:r>
              <a:rPr lang="bn-BD" sz="2400" dirty="0" smtClean="0">
                <a:latin typeface="NikoshBAN" pitchFamily="2" charset="0"/>
                <a:cs typeface="NikoshBAN" pitchFamily="2" charset="0"/>
              </a:rPr>
              <a:t>একদিন সব জানতে পারবে;  আমি তোমাদের কথা ভেবে </a:t>
            </a:r>
          </a:p>
          <a:p>
            <a:pPr algn="ctr"/>
            <a:r>
              <a:rPr lang="bn-BD" sz="2400" dirty="0" smtClean="0">
                <a:latin typeface="NikoshBAN" pitchFamily="2" charset="0"/>
                <a:cs typeface="NikoshBAN" pitchFamily="2" charset="0"/>
              </a:rPr>
              <a:t>লিখে রেখে যাচ্ছি সেই শ্রেষ্ঠ বিকেলের গল্প ।</a:t>
            </a:r>
            <a:endParaRPr lang="en-US" sz="2400" dirty="0">
              <a:latin typeface="NikoshBAN" pitchFamily="2" charset="0"/>
              <a:cs typeface="NikoshBAN" pitchFamily="2" charset="0"/>
            </a:endParaRPr>
          </a:p>
        </p:txBody>
      </p:sp>
      <p:sp>
        <p:nvSpPr>
          <p:cNvPr id="5" name="Rectangle 4"/>
          <p:cNvSpPr/>
          <p:nvPr/>
        </p:nvSpPr>
        <p:spPr>
          <a:xfrm>
            <a:off x="4648200" y="152400"/>
            <a:ext cx="4267200" cy="35814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0420" y="152400"/>
            <a:ext cx="4182979" cy="35814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752600" y="3886200"/>
            <a:ext cx="762000"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শিশু</a:t>
            </a:r>
            <a:endParaRPr lang="en-US" sz="2800" dirty="0">
              <a:latin typeface="NikoshBAN" pitchFamily="2" charset="0"/>
              <a:cs typeface="NikoshBAN" pitchFamily="2" charset="0"/>
            </a:endParaRPr>
          </a:p>
        </p:txBody>
      </p:sp>
      <p:sp>
        <p:nvSpPr>
          <p:cNvPr id="7" name="TextBox 6"/>
          <p:cNvSpPr txBox="1"/>
          <p:nvPr/>
        </p:nvSpPr>
        <p:spPr>
          <a:xfrm>
            <a:off x="6019800" y="3886200"/>
            <a:ext cx="1780308"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দোলনায় শিশু</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43281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6" presetClass="entr" presetSubtype="2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3800" y="228600"/>
            <a:ext cx="1447800" cy="830997"/>
          </a:xfrm>
          <a:prstGeom prst="rect">
            <a:avLst/>
          </a:prstGeom>
          <a:noFill/>
          <a:ln w="28575">
            <a:solidFill>
              <a:schemeClr val="tx1"/>
            </a:solidFill>
          </a:ln>
        </p:spPr>
        <p:txBody>
          <a:bodyPr wrap="square" rtlCol="0">
            <a:spAutoFit/>
          </a:bodyPr>
          <a:lstStyle/>
          <a:p>
            <a:r>
              <a:rPr lang="bn-BD" sz="4800" dirty="0" smtClean="0">
                <a:latin typeface="NikoshBAN" pitchFamily="2" charset="0"/>
                <a:cs typeface="NikoshBAN" pitchFamily="2" charset="0"/>
              </a:rPr>
              <a:t>শব্দার্থ</a:t>
            </a:r>
            <a:endParaRPr lang="en-US" sz="4800" dirty="0">
              <a:latin typeface="NikoshBAN" pitchFamily="2" charset="0"/>
              <a:cs typeface="NikoshBAN" pitchFamily="2" charset="0"/>
            </a:endParaRPr>
          </a:p>
        </p:txBody>
      </p:sp>
      <p:sp>
        <p:nvSpPr>
          <p:cNvPr id="5" name="TextBox 4"/>
          <p:cNvSpPr txBox="1"/>
          <p:nvPr/>
        </p:nvSpPr>
        <p:spPr>
          <a:xfrm>
            <a:off x="800100" y="2979003"/>
            <a:ext cx="1409700" cy="584775"/>
          </a:xfrm>
          <a:prstGeom prst="rect">
            <a:avLst/>
          </a:prstGeom>
          <a:noFill/>
          <a:ln w="28575">
            <a:solidFill>
              <a:schemeClr val="tx1"/>
            </a:solidFill>
          </a:ln>
        </p:spPr>
        <p:txBody>
          <a:bodyPr wrap="square" rtlCol="0">
            <a:spAutoFit/>
          </a:bodyPr>
          <a:lstStyle/>
          <a:p>
            <a:pPr algn="ctr"/>
            <a:r>
              <a:rPr lang="bn-BD" sz="3200" dirty="0" smtClean="0">
                <a:latin typeface="NikoshBAN" pitchFamily="2" charset="0"/>
                <a:cs typeface="NikoshBAN" pitchFamily="2" charset="0"/>
              </a:rPr>
              <a:t>উদ্যান</a:t>
            </a:r>
            <a:endParaRPr lang="en-US" sz="3200" dirty="0">
              <a:latin typeface="NikoshBAN" pitchFamily="2" charset="0"/>
              <a:cs typeface="NikoshBAN" pitchFamily="2" charset="0"/>
            </a:endParaRPr>
          </a:p>
        </p:txBody>
      </p:sp>
      <p:sp>
        <p:nvSpPr>
          <p:cNvPr id="6" name="TextBox 5"/>
          <p:cNvSpPr txBox="1"/>
          <p:nvPr/>
        </p:nvSpPr>
        <p:spPr>
          <a:xfrm>
            <a:off x="533400" y="5638800"/>
            <a:ext cx="2286000" cy="584775"/>
          </a:xfrm>
          <a:prstGeom prst="rect">
            <a:avLst/>
          </a:prstGeom>
          <a:noFill/>
          <a:ln w="28575">
            <a:solidFill>
              <a:schemeClr val="tx1"/>
            </a:solidFill>
          </a:ln>
        </p:spPr>
        <p:txBody>
          <a:bodyPr wrap="square" rtlCol="0">
            <a:spAutoFit/>
          </a:bodyPr>
          <a:lstStyle/>
          <a:p>
            <a:pPr algn="ctr"/>
            <a:r>
              <a:rPr lang="bn-BD" sz="3200" dirty="0" smtClean="0">
                <a:latin typeface="NikoshBAN" pitchFamily="2" charset="0"/>
                <a:cs typeface="NikoshBAN" pitchFamily="2" charset="0"/>
              </a:rPr>
              <a:t>গণসূর্যের মঞ্চ</a:t>
            </a:r>
            <a:endParaRPr lang="en-US" sz="3200" dirty="0">
              <a:latin typeface="NikoshBAN" pitchFamily="2" charset="0"/>
              <a:cs typeface="NikoshBAN" pitchFamily="2" charset="0"/>
            </a:endParaRPr>
          </a:p>
        </p:txBody>
      </p:sp>
      <p:sp>
        <p:nvSpPr>
          <p:cNvPr id="7" name="TextBox 6"/>
          <p:cNvSpPr txBox="1"/>
          <p:nvPr/>
        </p:nvSpPr>
        <p:spPr>
          <a:xfrm>
            <a:off x="609600" y="4350603"/>
            <a:ext cx="1752600" cy="584775"/>
          </a:xfrm>
          <a:prstGeom prst="rect">
            <a:avLst/>
          </a:prstGeom>
          <a:noFill/>
          <a:ln w="28575">
            <a:solidFill>
              <a:schemeClr val="tx1"/>
            </a:solidFill>
          </a:ln>
        </p:spPr>
        <p:txBody>
          <a:bodyPr wrap="square" rtlCol="0">
            <a:spAutoFit/>
          </a:bodyPr>
          <a:lstStyle/>
          <a:p>
            <a:pPr algn="ctr"/>
            <a:r>
              <a:rPr lang="bn-BD" sz="3200" b="1" dirty="0" smtClean="0">
                <a:latin typeface="NikoshBAN" pitchFamily="2" charset="0"/>
                <a:cs typeface="NikoshBAN" pitchFamily="2" charset="0"/>
              </a:rPr>
              <a:t>দূর্বাদলে</a:t>
            </a:r>
            <a:endParaRPr lang="en-US" sz="3200" b="1" dirty="0">
              <a:latin typeface="NikoshBAN" pitchFamily="2" charset="0"/>
              <a:cs typeface="NikoshBAN" pitchFamily="2" charset="0"/>
            </a:endParaRPr>
          </a:p>
        </p:txBody>
      </p:sp>
      <p:sp>
        <p:nvSpPr>
          <p:cNvPr id="8" name="TextBox 7"/>
          <p:cNvSpPr txBox="1"/>
          <p:nvPr/>
        </p:nvSpPr>
        <p:spPr>
          <a:xfrm>
            <a:off x="6248400" y="5646003"/>
            <a:ext cx="2590800" cy="584775"/>
          </a:xfrm>
          <a:prstGeom prst="rect">
            <a:avLst/>
          </a:prstGeom>
          <a:noFill/>
          <a:ln w="28575">
            <a:solidFill>
              <a:schemeClr val="tx1"/>
            </a:solidFill>
          </a:ln>
        </p:spPr>
        <p:txBody>
          <a:bodyPr wrap="square" rtlCol="0">
            <a:spAutoFit/>
          </a:bodyPr>
          <a:lstStyle/>
          <a:p>
            <a:pPr algn="ctr"/>
            <a:r>
              <a:rPr lang="bn-BD" sz="3200" dirty="0" smtClean="0">
                <a:latin typeface="NikoshBAN" pitchFamily="2" charset="0"/>
                <a:cs typeface="NikoshBAN" pitchFamily="2" charset="0"/>
              </a:rPr>
              <a:t>জনগণের নেতা</a:t>
            </a:r>
            <a:endParaRPr lang="en-US" sz="3200" dirty="0">
              <a:latin typeface="NikoshBAN" pitchFamily="2" charset="0"/>
              <a:cs typeface="NikoshBAN" pitchFamily="2" charset="0"/>
            </a:endParaRPr>
          </a:p>
        </p:txBody>
      </p:sp>
      <p:sp>
        <p:nvSpPr>
          <p:cNvPr id="9" name="TextBox 8"/>
          <p:cNvSpPr txBox="1"/>
          <p:nvPr/>
        </p:nvSpPr>
        <p:spPr>
          <a:xfrm>
            <a:off x="6477000" y="4350603"/>
            <a:ext cx="2286000" cy="584775"/>
          </a:xfrm>
          <a:prstGeom prst="rect">
            <a:avLst/>
          </a:prstGeom>
          <a:noFill/>
          <a:ln w="28575">
            <a:solidFill>
              <a:schemeClr val="tx1"/>
            </a:solidFill>
          </a:ln>
        </p:spPr>
        <p:txBody>
          <a:bodyPr wrap="square" rtlCol="0">
            <a:spAutoFit/>
          </a:bodyPr>
          <a:lstStyle/>
          <a:p>
            <a:pPr algn="ctr"/>
            <a:r>
              <a:rPr lang="bn-BD" sz="3200" dirty="0" smtClean="0">
                <a:latin typeface="NikoshBAN" pitchFamily="2" charset="0"/>
                <a:cs typeface="NikoshBAN" pitchFamily="2" charset="0"/>
              </a:rPr>
              <a:t>সবুজ ঘাসে</a:t>
            </a:r>
            <a:endParaRPr lang="en-US" sz="3200" dirty="0">
              <a:latin typeface="NikoshBAN" pitchFamily="2" charset="0"/>
              <a:cs typeface="NikoshBAN" pitchFamily="2" charset="0"/>
            </a:endParaRPr>
          </a:p>
        </p:txBody>
      </p:sp>
      <p:sp>
        <p:nvSpPr>
          <p:cNvPr id="10" name="TextBox 9"/>
          <p:cNvSpPr txBox="1"/>
          <p:nvPr/>
        </p:nvSpPr>
        <p:spPr>
          <a:xfrm>
            <a:off x="6934200" y="2979003"/>
            <a:ext cx="1409700" cy="584775"/>
          </a:xfrm>
          <a:prstGeom prst="rect">
            <a:avLst/>
          </a:prstGeom>
          <a:noFill/>
          <a:ln w="28575">
            <a:solidFill>
              <a:schemeClr val="tx1"/>
            </a:solidFill>
          </a:ln>
        </p:spPr>
        <p:txBody>
          <a:bodyPr wrap="square" rtlCol="0">
            <a:spAutoFit/>
          </a:bodyPr>
          <a:lstStyle/>
          <a:p>
            <a:pPr algn="ctr"/>
            <a:r>
              <a:rPr lang="bn-BD" sz="3200" dirty="0" smtClean="0">
                <a:latin typeface="NikoshBAN" pitchFamily="2" charset="0"/>
                <a:cs typeface="NikoshBAN" pitchFamily="2" charset="0"/>
              </a:rPr>
              <a:t>বাগান</a:t>
            </a:r>
            <a:endParaRPr lang="en-US" sz="3200" dirty="0">
              <a:latin typeface="NikoshBAN" pitchFamily="2" charset="0"/>
              <a:cs typeface="NikoshBAN" pitchFamily="2" charset="0"/>
            </a:endParaRPr>
          </a:p>
        </p:txBody>
      </p:sp>
      <p:sp>
        <p:nvSpPr>
          <p:cNvPr id="11" name="Rounded Rectangle 10"/>
          <p:cNvSpPr/>
          <p:nvPr/>
        </p:nvSpPr>
        <p:spPr>
          <a:xfrm>
            <a:off x="2937164" y="4114800"/>
            <a:ext cx="3048000" cy="1142999"/>
          </a:xfrm>
          <a:prstGeom prst="round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276600" y="5410200"/>
            <a:ext cx="2708564" cy="1219200"/>
          </a:xfrm>
          <a:prstGeom prst="round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48000" y="2743200"/>
            <a:ext cx="2971800" cy="1143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24200" y="1295400"/>
            <a:ext cx="2819400" cy="1219200"/>
          </a:xfrm>
          <a:prstGeom prst="rect">
            <a:avLst/>
          </a:prstGeom>
        </p:spPr>
      </p:pic>
      <p:sp>
        <p:nvSpPr>
          <p:cNvPr id="16" name="TextBox 15"/>
          <p:cNvSpPr txBox="1"/>
          <p:nvPr/>
        </p:nvSpPr>
        <p:spPr>
          <a:xfrm>
            <a:off x="609600" y="1676400"/>
            <a:ext cx="2133600" cy="584775"/>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smtClean="0">
                <a:latin typeface="NikoshBAN" panose="02000000000000000000" pitchFamily="2" charset="0"/>
                <a:cs typeface="NikoshBAN" panose="02000000000000000000" pitchFamily="2" charset="0"/>
              </a:rPr>
              <a:t>শোভিত</a:t>
            </a:r>
            <a:endParaRPr lang="en-US" sz="3200" dirty="0">
              <a:latin typeface="NikoshBAN" panose="02000000000000000000" pitchFamily="2" charset="0"/>
              <a:cs typeface="NikoshBAN" panose="02000000000000000000" pitchFamily="2" charset="0"/>
            </a:endParaRPr>
          </a:p>
        </p:txBody>
      </p:sp>
      <p:sp>
        <p:nvSpPr>
          <p:cNvPr id="18" name="TextBox 17"/>
          <p:cNvSpPr txBox="1"/>
          <p:nvPr/>
        </p:nvSpPr>
        <p:spPr>
          <a:xfrm>
            <a:off x="6248400" y="1676400"/>
            <a:ext cx="1676400" cy="584775"/>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smtClean="0">
                <a:latin typeface="NikoshBAN" panose="02000000000000000000" pitchFamily="2" charset="0"/>
                <a:cs typeface="NikoshBAN" panose="02000000000000000000" pitchFamily="2" charset="0"/>
              </a:rPr>
              <a:t>সজ্জিত</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966699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562600"/>
            <a:ext cx="8763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a:latin typeface="NikoshBAN" pitchFamily="2" charset="0"/>
                <a:cs typeface="NikoshBAN" pitchFamily="2" charset="0"/>
              </a:rPr>
              <a:t>আমি তোমাদের কথা ভেবে লিখে </a:t>
            </a:r>
            <a:r>
              <a:rPr lang="bn-BD" sz="3200" dirty="0" smtClean="0">
                <a:latin typeface="NikoshBAN" pitchFamily="2" charset="0"/>
                <a:cs typeface="NikoshBAN" pitchFamily="2" charset="0"/>
              </a:rPr>
              <a:t>রেখে যাচ্ছি সেই </a:t>
            </a:r>
            <a:r>
              <a:rPr lang="bn-BD" sz="3200" dirty="0">
                <a:latin typeface="NikoshBAN" pitchFamily="2" charset="0"/>
                <a:cs typeface="NikoshBAN" pitchFamily="2" charset="0"/>
              </a:rPr>
              <a:t>শ্রেষ্ঠ বিকেলের গল্প - লাইনটি বর্ণনা </a:t>
            </a:r>
            <a:r>
              <a:rPr lang="bn-BD" sz="3200" dirty="0" smtClean="0">
                <a:latin typeface="NikoshBAN" pitchFamily="2" charset="0"/>
                <a:cs typeface="NikoshBAN" pitchFamily="2" charset="0"/>
              </a:rPr>
              <a:t>কর।</a:t>
            </a:r>
            <a:endParaRPr lang="en-US" sz="3200" dirty="0">
              <a:latin typeface="NikoshBAN" pitchFamily="2" charset="0"/>
              <a:cs typeface="NikoshBAN" pitchFamily="2" charset="0"/>
            </a:endParaRPr>
          </a:p>
        </p:txBody>
      </p:sp>
      <p:sp>
        <p:nvSpPr>
          <p:cNvPr id="6" name="TextBox 5"/>
          <p:cNvSpPr txBox="1"/>
          <p:nvPr/>
        </p:nvSpPr>
        <p:spPr>
          <a:xfrm>
            <a:off x="3048000" y="4419600"/>
            <a:ext cx="2514600" cy="76944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BD" sz="4400" dirty="0">
                <a:latin typeface="NikoshBAN" pitchFamily="2" charset="0"/>
                <a:cs typeface="NikoshBAN" pitchFamily="2" charset="0"/>
              </a:rPr>
              <a:t>জোড়ায় কাজ</a:t>
            </a:r>
            <a:endParaRPr lang="en-US" sz="4400" dirty="0">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7400" y="228600"/>
            <a:ext cx="4648200" cy="4038600"/>
          </a:xfrm>
          <a:prstGeom prst="rect">
            <a:avLst/>
          </a:prstGeom>
        </p:spPr>
      </p:pic>
    </p:spTree>
    <p:extLst>
      <p:ext uri="{BB962C8B-B14F-4D97-AF65-F5344CB8AC3E}">
        <p14:creationId xmlns:p14="http://schemas.microsoft.com/office/powerpoint/2010/main" xmlns="" val="2202943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xmlns="" val="21358168"/>
              </p:ext>
            </p:extLst>
          </p:nvPr>
        </p:nvGraphicFramePr>
        <p:xfrm>
          <a:off x="2667000" y="2286000"/>
          <a:ext cx="3752850" cy="608013"/>
        </p:xfrm>
        <a:graphic>
          <a:graphicData uri="http://schemas.openxmlformats.org/presentationml/2006/ole">
            <p:oleObj spid="_x0000_s1280" name="Packager Shell Object" showAsIcon="1" r:id="rId3" imgW="3753000" imgH="607680" progId="Package">
              <p:embed/>
            </p:oleObj>
          </a:graphicData>
        </a:graphic>
      </p:graphicFrame>
      <p:sp>
        <p:nvSpPr>
          <p:cNvPr id="3" name="TextBox 2"/>
          <p:cNvSpPr txBox="1"/>
          <p:nvPr/>
        </p:nvSpPr>
        <p:spPr>
          <a:xfrm>
            <a:off x="2362200" y="297359"/>
            <a:ext cx="3886200" cy="76944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bn-BD" sz="4400" dirty="0" smtClean="0">
                <a:solidFill>
                  <a:schemeClr val="tx1"/>
                </a:solidFill>
                <a:latin typeface="NikoshBAN" panose="02000000000000000000" pitchFamily="2" charset="0"/>
                <a:cs typeface="NikoshBAN" panose="02000000000000000000" pitchFamily="2" charset="0"/>
              </a:rPr>
              <a:t>এসো ভিডিওটি দেখি</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518087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782" y="533400"/>
            <a:ext cx="3027218" cy="3581400"/>
          </a:xfrm>
          <a:prstGeom prst="ellips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124200" y="457200"/>
            <a:ext cx="2930236" cy="3429000"/>
          </a:xfrm>
          <a:prstGeom prst="ellipse">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137564" y="381000"/>
            <a:ext cx="2895600" cy="3505200"/>
          </a:xfrm>
          <a:prstGeom prst="ellipse">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3400" y="4267200"/>
            <a:ext cx="1600200" cy="523220"/>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জনগণ</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2895600" y="4267200"/>
            <a:ext cx="3124200" cy="523220"/>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রবীন্দ্রনাথ ঠাকুর</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6705600" y="4267200"/>
            <a:ext cx="1676400" cy="523220"/>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সূর্য</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805963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953000"/>
            <a:ext cx="86106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a:latin typeface="NikoshBAN" pitchFamily="2" charset="0"/>
                <a:cs typeface="NikoshBAN" pitchFamily="2" charset="0"/>
              </a:rPr>
              <a:t>“গণসূর্যের মঞ্চ কাঁপিয়ে কবি শুনালেন </a:t>
            </a:r>
            <a:r>
              <a:rPr lang="bn-BD" sz="3200" dirty="0" smtClean="0">
                <a:latin typeface="NikoshBAN" pitchFamily="2" charset="0"/>
                <a:cs typeface="NikoshBAN" pitchFamily="2" charset="0"/>
              </a:rPr>
              <a:t>তাঁর </a:t>
            </a:r>
            <a:r>
              <a:rPr lang="bn-BD" sz="3200" dirty="0">
                <a:latin typeface="NikoshBAN" pitchFamily="2" charset="0"/>
                <a:cs typeface="NikoshBAN" pitchFamily="2" charset="0"/>
              </a:rPr>
              <a:t>অমর কবিতাখানি</a:t>
            </a:r>
            <a:r>
              <a:rPr lang="bn-BD" sz="3200" dirty="0" smtClean="0">
                <a:latin typeface="NikoshBAN" pitchFamily="2" charset="0"/>
                <a:cs typeface="NikoshBAN" pitchFamily="2" charset="0"/>
              </a:rPr>
              <a:t>”- এই লাইনটির সাথে বঙ্গবন্ধুর ৭ই মার্চের ভাষণের </a:t>
            </a:r>
            <a:r>
              <a:rPr lang="bn-BD" sz="3200" dirty="0">
                <a:latin typeface="NikoshBAN" pitchFamily="2" charset="0"/>
                <a:cs typeface="NikoshBAN" pitchFamily="2" charset="0"/>
              </a:rPr>
              <a:t>কোন দিকটি প্রতিফলিত </a:t>
            </a:r>
            <a:r>
              <a:rPr lang="bn-BD" sz="3200" dirty="0" smtClean="0">
                <a:latin typeface="NikoshBAN" pitchFamily="2" charset="0"/>
                <a:cs typeface="NikoshBAN" pitchFamily="2" charset="0"/>
              </a:rPr>
              <a:t>হয়েছে, </a:t>
            </a:r>
            <a:r>
              <a:rPr lang="bn-BD" sz="3200" dirty="0">
                <a:latin typeface="NikoshBAN" pitchFamily="2" charset="0"/>
                <a:cs typeface="NikoshBAN" pitchFamily="2" charset="0"/>
              </a:rPr>
              <a:t>ব্যাখ্যা </a:t>
            </a:r>
            <a:r>
              <a:rPr lang="bn-BD" sz="3200" dirty="0" smtClean="0">
                <a:latin typeface="NikoshBAN" pitchFamily="2" charset="0"/>
                <a:cs typeface="NikoshBAN" pitchFamily="2" charset="0"/>
              </a:rPr>
              <a:t>কর।</a:t>
            </a:r>
            <a:endParaRPr lang="en-US" sz="3200" dirty="0">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3600" y="152400"/>
            <a:ext cx="4419600" cy="3429000"/>
          </a:xfrm>
          <a:prstGeom prst="rect">
            <a:avLst/>
          </a:prstGeom>
        </p:spPr>
      </p:pic>
      <p:sp>
        <p:nvSpPr>
          <p:cNvPr id="8" name="TextBox 7"/>
          <p:cNvSpPr txBox="1"/>
          <p:nvPr/>
        </p:nvSpPr>
        <p:spPr>
          <a:xfrm>
            <a:off x="2292927" y="3733800"/>
            <a:ext cx="403167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5400" dirty="0" smtClean="0">
                <a:latin typeface="NikoshBAN" panose="02000000000000000000" pitchFamily="2" charset="0"/>
                <a:cs typeface="NikoshBAN" panose="02000000000000000000" pitchFamily="2" charset="0"/>
              </a:rPr>
              <a:t>দলীয় কাজ</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576207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52400"/>
            <a:ext cx="2743200" cy="110799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a:latin typeface="NikoshBAN" pitchFamily="2" charset="0"/>
                <a:cs typeface="NikoshBAN" pitchFamily="2" charset="0"/>
              </a:rPr>
              <a:t>পরিচিতি</a:t>
            </a:r>
            <a:endParaRPr lang="en-US" sz="6600" dirty="0">
              <a:latin typeface="NikoshBAN" pitchFamily="2" charset="0"/>
              <a:cs typeface="NikoshBAN" pitchFamily="2" charset="0"/>
            </a:endParaRPr>
          </a:p>
        </p:txBody>
      </p:sp>
      <p:sp>
        <p:nvSpPr>
          <p:cNvPr id="6" name="TextBox 5"/>
          <p:cNvSpPr txBox="1"/>
          <p:nvPr/>
        </p:nvSpPr>
        <p:spPr>
          <a:xfrm>
            <a:off x="152400" y="3962400"/>
            <a:ext cx="41148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তপন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কুমার</a:t>
            </a:r>
            <a:endParaRPr lang="bn-BD" sz="36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সহকারি </a:t>
            </a:r>
            <a:r>
              <a:rPr lang="en-US" sz="3600" dirty="0" err="1" smtClean="0">
                <a:latin typeface="NikoshBAN" panose="02000000000000000000" pitchFamily="2" charset="0"/>
                <a:cs typeface="NikoshBAN" panose="02000000000000000000" pitchFamily="2" charset="0"/>
              </a:rPr>
              <a:t>প্রধান</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শিক্ষক</a:t>
            </a:r>
          </a:p>
          <a:p>
            <a:r>
              <a:rPr lang="en-US" sz="3600" dirty="0" err="1" smtClean="0">
                <a:latin typeface="NikoshBAN" panose="02000000000000000000" pitchFamily="2" charset="0"/>
                <a:cs typeface="NikoshBAN" panose="02000000000000000000" pitchFamily="2" charset="0"/>
              </a:rPr>
              <a:t>শংকরপাশা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ইউ.জি.হায়দার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মাধ্যমিক</a:t>
            </a:r>
            <a:r>
              <a:rPr lang="bn-BD" sz="3600" dirty="0" smtClean="0">
                <a:latin typeface="NikoshBAN" panose="02000000000000000000" pitchFamily="2" charset="0"/>
                <a:cs typeface="NikoshBAN" panose="02000000000000000000" pitchFamily="2" charset="0"/>
              </a:rPr>
              <a:t> বিদ্যালয়</a:t>
            </a:r>
            <a:r>
              <a:rPr lang="en-US" sz="3600" dirty="0" smtClean="0">
                <a:latin typeface="NikoshBAN" panose="02000000000000000000" pitchFamily="2" charset="0"/>
                <a:cs typeface="NikoshBAN" panose="02000000000000000000" pitchFamily="2" charset="0"/>
              </a:rPr>
              <a:t> ,</a:t>
            </a:r>
            <a:endParaRPr lang="bn-BD"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পিরোজপুর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সদর,পিরোজপুর</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4648200" y="3962400"/>
            <a:ext cx="4267200" cy="243143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smtClean="0">
                <a:latin typeface="NikoshBAN" pitchFamily="2" charset="0"/>
                <a:cs typeface="NikoshBAN" pitchFamily="2" charset="0"/>
              </a:rPr>
              <a:t>শ্রেণিঃ নবম</a:t>
            </a:r>
            <a:endParaRPr lang="bn-BD" sz="2800" dirty="0">
              <a:latin typeface="NikoshBAN" pitchFamily="2" charset="0"/>
              <a:cs typeface="NikoshBAN" pitchFamily="2" charset="0"/>
            </a:endParaRPr>
          </a:p>
          <a:p>
            <a:r>
              <a:rPr lang="bn-BD" sz="2800" dirty="0" smtClean="0">
                <a:latin typeface="NikoshBAN" pitchFamily="2" charset="0"/>
                <a:cs typeface="NikoshBAN" pitchFamily="2" charset="0"/>
              </a:rPr>
              <a:t>বিষয়ঃ বাংলা</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সাহিত্য</a:t>
            </a:r>
            <a:endParaRPr lang="bn-BD" sz="2800" dirty="0">
              <a:latin typeface="NikoshBAN" pitchFamily="2" charset="0"/>
              <a:cs typeface="NikoshBAN" pitchFamily="2" charset="0"/>
            </a:endParaRPr>
          </a:p>
          <a:p>
            <a:r>
              <a:rPr lang="bn-BD" sz="2800" dirty="0">
                <a:latin typeface="NikoshBAN" pitchFamily="2" charset="0"/>
                <a:cs typeface="NikoshBAN" pitchFamily="2" charset="0"/>
              </a:rPr>
              <a:t>শিক্ষার্থীর </a:t>
            </a:r>
            <a:r>
              <a:rPr lang="bn-BD" sz="2800" dirty="0" smtClean="0">
                <a:latin typeface="NikoshBAN" pitchFamily="2" charset="0"/>
                <a:cs typeface="NikoshBAN" pitchFamily="2" charset="0"/>
              </a:rPr>
              <a:t>সংখ্যাঃ </a:t>
            </a:r>
            <a:r>
              <a:rPr lang="bn-IN" sz="2800" dirty="0" smtClean="0">
                <a:latin typeface="NikoshBAN" pitchFamily="2" charset="0"/>
                <a:cs typeface="NikoshBAN" pitchFamily="2" charset="0"/>
              </a:rPr>
              <a:t>৬০</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a:p>
            <a:r>
              <a:rPr lang="bn-BD" sz="2800" dirty="0" smtClean="0">
                <a:latin typeface="NikoshBAN" pitchFamily="2" charset="0"/>
                <a:cs typeface="NikoshBAN" pitchFamily="2" charset="0"/>
              </a:rPr>
              <a:t>সময়ঃ </a:t>
            </a:r>
            <a:r>
              <a:rPr lang="bn-BD" sz="2800" dirty="0">
                <a:latin typeface="NikoshBAN" pitchFamily="2" charset="0"/>
                <a:cs typeface="NikoshBAN" pitchFamily="2" charset="0"/>
              </a:rPr>
              <a:t>৫০ </a:t>
            </a:r>
            <a:r>
              <a:rPr lang="bn-BD" sz="2800" dirty="0" smtClean="0">
                <a:latin typeface="NikoshBAN" pitchFamily="2" charset="0"/>
                <a:cs typeface="NikoshBAN" pitchFamily="2" charset="0"/>
              </a:rPr>
              <a:t>মিনিট</a:t>
            </a:r>
          </a:p>
          <a:p>
            <a:r>
              <a:rPr lang="bn-BD" sz="2800" dirty="0" smtClean="0">
                <a:latin typeface="NikoshBAN" pitchFamily="2" charset="0"/>
                <a:cs typeface="NikoshBAN" pitchFamily="2" charset="0"/>
              </a:rPr>
              <a:t>তারিখঃ </a:t>
            </a:r>
            <a:r>
              <a:rPr lang="bn-IN" sz="2800" dirty="0" smtClean="0">
                <a:latin typeface="NikoshBAN" pitchFamily="2" charset="0"/>
                <a:cs typeface="NikoshBAN" pitchFamily="2" charset="0"/>
              </a:rPr>
              <a:t>১০-০৩-২০</a:t>
            </a:r>
            <a:endParaRPr lang="bn-BD" sz="2800" dirty="0">
              <a:latin typeface="NikoshBAN" pitchFamily="2" charset="0"/>
              <a:cs typeface="NikoshBAN" pitchFamily="2" charset="0"/>
            </a:endParaRPr>
          </a:p>
          <a:p>
            <a:endParaRPr lang="en-US" sz="12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39526" y="1600200"/>
            <a:ext cx="1552074" cy="2133600"/>
          </a:xfrm>
          <a:prstGeom prst="rect">
            <a:avLst/>
          </a:prstGeom>
        </p:spPr>
      </p:pic>
      <p:pic>
        <p:nvPicPr>
          <p:cNvPr id="8" name="Picture 7" descr="f 1.jpg"/>
          <p:cNvPicPr>
            <a:picLocks noChangeAspect="1"/>
          </p:cNvPicPr>
          <p:nvPr/>
        </p:nvPicPr>
        <p:blipFill>
          <a:blip r:embed="rId3"/>
          <a:stretch>
            <a:fillRect/>
          </a:stretch>
        </p:blipFill>
        <p:spPr>
          <a:xfrm>
            <a:off x="3733800" y="1600200"/>
            <a:ext cx="1752599" cy="2133600"/>
          </a:xfrm>
          <a:prstGeom prst="rect">
            <a:avLst/>
          </a:prstGeom>
        </p:spPr>
      </p:pic>
      <p:pic>
        <p:nvPicPr>
          <p:cNvPr id="9" name="Picture 8" descr="IMG_20180118_030158.jpg"/>
          <p:cNvPicPr>
            <a:picLocks noChangeAspect="1"/>
          </p:cNvPicPr>
          <p:nvPr/>
        </p:nvPicPr>
        <p:blipFill>
          <a:blip r:embed="rId4" cstate="print"/>
          <a:stretch>
            <a:fillRect/>
          </a:stretch>
        </p:blipFill>
        <p:spPr>
          <a:xfrm>
            <a:off x="381001" y="1600200"/>
            <a:ext cx="2057399" cy="2133600"/>
          </a:xfrm>
          <a:prstGeom prst="rect">
            <a:avLst/>
          </a:prstGeom>
        </p:spPr>
      </p:pic>
    </p:spTree>
    <p:extLst>
      <p:ext uri="{BB962C8B-B14F-4D97-AF65-F5344CB8AC3E}">
        <p14:creationId xmlns:p14="http://schemas.microsoft.com/office/powerpoint/2010/main" xmlns="" val="557333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76400" y="5784064"/>
            <a:ext cx="6019800" cy="800219"/>
          </a:xfrm>
          <a:prstGeom prst="rect">
            <a:avLst/>
          </a:prstGeom>
          <a:noFill/>
        </p:spPr>
        <p:txBody>
          <a:bodyPr wrap="square" rtlCol="0">
            <a:spAutoFit/>
          </a:bodyPr>
          <a:lstStyle/>
          <a:p>
            <a:endParaRPr lang="en-US" sz="2800" dirty="0">
              <a:latin typeface="NikoshBAN" pitchFamily="2" charset="0"/>
              <a:cs typeface="NikoshBAN" pitchFamily="2" charset="0"/>
            </a:endParaRPr>
          </a:p>
          <a:p>
            <a:endParaRPr lang="en-US" dirty="0">
              <a:latin typeface="NikoshBAN" pitchFamily="2" charset="0"/>
              <a:cs typeface="NikoshBAN" pitchFamily="2" charset="0"/>
            </a:endParaRPr>
          </a:p>
        </p:txBody>
      </p:sp>
      <p:sp>
        <p:nvSpPr>
          <p:cNvPr id="2" name="Oval 1"/>
          <p:cNvSpPr/>
          <p:nvPr/>
        </p:nvSpPr>
        <p:spPr>
          <a:xfrm>
            <a:off x="304800" y="1981200"/>
            <a:ext cx="2971800" cy="1627909"/>
          </a:xfrm>
          <a:prstGeom prst="ellipse">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791200" y="1981200"/>
            <a:ext cx="2743200" cy="1676400"/>
          </a:xfrm>
          <a:prstGeom prst="ellipse">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28600" y="4567535"/>
            <a:ext cx="8077200" cy="461665"/>
          </a:xfrm>
          <a:prstGeom prst="rect">
            <a:avLst/>
          </a:prstGeom>
          <a:noFill/>
        </p:spPr>
        <p:txBody>
          <a:bodyPr wrap="square" rtlCol="0">
            <a:spAutoFit/>
          </a:bodyPr>
          <a:lstStyle/>
          <a:p>
            <a:r>
              <a:rPr lang="bn-BD" sz="2400" dirty="0" smtClean="0">
                <a:latin typeface="NikoshBAN" pitchFamily="2" charset="0"/>
                <a:cs typeface="NikoshBAN" pitchFamily="2" charset="0"/>
              </a:rPr>
              <a:t>১। কখন আসবে কবি?- এখানে কার আসার কথা বলা হয়েছে?</a:t>
            </a:r>
            <a:endParaRPr lang="en-US" sz="2400" dirty="0">
              <a:latin typeface="NikoshBAN" pitchFamily="2" charset="0"/>
              <a:cs typeface="NikoshBAN" pitchFamily="2" charset="0"/>
            </a:endParaRPr>
          </a:p>
        </p:txBody>
      </p:sp>
      <p:sp>
        <p:nvSpPr>
          <p:cNvPr id="14" name="TextBox 13"/>
          <p:cNvSpPr txBox="1"/>
          <p:nvPr/>
        </p:nvSpPr>
        <p:spPr>
          <a:xfrm>
            <a:off x="235527" y="5100935"/>
            <a:ext cx="7384473" cy="461665"/>
          </a:xfrm>
          <a:prstGeom prst="rect">
            <a:avLst/>
          </a:prstGeom>
          <a:noFill/>
        </p:spPr>
        <p:txBody>
          <a:bodyPr wrap="square" rtlCol="0">
            <a:spAutoFit/>
          </a:bodyPr>
          <a:lstStyle/>
          <a:p>
            <a:r>
              <a:rPr lang="bn-BD" sz="2400" dirty="0" smtClean="0">
                <a:latin typeface="NikoshBAN" pitchFamily="2" charset="0"/>
                <a:cs typeface="NikoshBAN" pitchFamily="2" charset="0"/>
              </a:rPr>
              <a:t>২। “জনসমুদ্রের উদ্যান সৈকতে”- কথাটি দ্বারা কী বোঝানো হয়েছে</a:t>
            </a:r>
            <a:r>
              <a:rPr lang="bn-BD" sz="2400" dirty="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21" name="TextBox 20"/>
          <p:cNvSpPr txBox="1"/>
          <p:nvPr/>
        </p:nvSpPr>
        <p:spPr>
          <a:xfrm>
            <a:off x="199546" y="5634335"/>
            <a:ext cx="8715854" cy="461665"/>
          </a:xfrm>
          <a:prstGeom prst="rect">
            <a:avLst/>
          </a:prstGeom>
          <a:noFill/>
        </p:spPr>
        <p:txBody>
          <a:bodyPr wrap="square" rtlCol="0">
            <a:spAutoFit/>
          </a:bodyPr>
          <a:lstStyle/>
          <a:p>
            <a:r>
              <a:rPr lang="bn-BD" sz="2400" dirty="0" smtClean="0">
                <a:latin typeface="NikoshBAN" pitchFamily="2" charset="0"/>
                <a:cs typeface="NikoshBAN" pitchFamily="2" charset="0"/>
              </a:rPr>
              <a:t>৩। খ - আত্মসমর্পণ চিত্রের কালো হাতের শাসনামলে আমরা কেমন ছিলাম? ব্যাখ্যা কর।</a:t>
            </a:r>
            <a:endParaRPr lang="en-US" sz="2400" dirty="0">
              <a:latin typeface="NikoshBAN" pitchFamily="2" charset="0"/>
              <a:cs typeface="NikoshBAN" pitchFamily="2" charset="0"/>
            </a:endParaRPr>
          </a:p>
        </p:txBody>
      </p:sp>
      <p:sp>
        <p:nvSpPr>
          <p:cNvPr id="5" name="TextBox 4"/>
          <p:cNvSpPr txBox="1"/>
          <p:nvPr/>
        </p:nvSpPr>
        <p:spPr>
          <a:xfrm>
            <a:off x="1371600" y="3729335"/>
            <a:ext cx="1066800" cy="461665"/>
          </a:xfrm>
          <a:prstGeom prst="rect">
            <a:avLst/>
          </a:prstGeom>
          <a:noFill/>
        </p:spPr>
        <p:txBody>
          <a:bodyPr wrap="square" rtlCol="0">
            <a:spAutoFit/>
          </a:bodyPr>
          <a:lstStyle/>
          <a:p>
            <a:r>
              <a:rPr lang="bn-BD" sz="2400" dirty="0">
                <a:latin typeface="NikoshBAN" pitchFamily="2" charset="0"/>
                <a:cs typeface="NikoshBAN" pitchFamily="2" charset="0"/>
              </a:rPr>
              <a:t>ক</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বজ্র</a:t>
            </a:r>
            <a:endParaRPr lang="en-US" sz="2400" dirty="0">
              <a:latin typeface="NikoshBAN" pitchFamily="2" charset="0"/>
              <a:cs typeface="NikoshBAN" pitchFamily="2" charset="0"/>
            </a:endParaRPr>
          </a:p>
        </p:txBody>
      </p:sp>
      <p:sp>
        <p:nvSpPr>
          <p:cNvPr id="22" name="TextBox 21"/>
          <p:cNvSpPr txBox="1"/>
          <p:nvPr/>
        </p:nvSpPr>
        <p:spPr>
          <a:xfrm>
            <a:off x="6248400" y="3733800"/>
            <a:ext cx="20574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খ - আত্মসমর্পণ</a:t>
            </a:r>
            <a:endParaRPr lang="en-US" sz="2400" dirty="0">
              <a:latin typeface="NikoshBAN" pitchFamily="2" charset="0"/>
              <a:cs typeface="NikoshBAN" pitchFamily="2"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48000" y="152400"/>
            <a:ext cx="3012852" cy="1981200"/>
          </a:xfrm>
          <a:prstGeom prst="rect">
            <a:avLst/>
          </a:prstGeom>
        </p:spPr>
      </p:pic>
      <p:sp>
        <p:nvSpPr>
          <p:cNvPr id="4" name="TextBox 3"/>
          <p:cNvSpPr txBox="1"/>
          <p:nvPr/>
        </p:nvSpPr>
        <p:spPr>
          <a:xfrm>
            <a:off x="3429000" y="914400"/>
            <a:ext cx="1988127" cy="76944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scene3d>
              <a:camera prst="perspectiveContrastingLeftFacing"/>
              <a:lightRig rig="threePt" dir="t"/>
            </a:scene3d>
          </a:bodyPr>
          <a:lstStyle/>
          <a:p>
            <a:pPr algn="ctr"/>
            <a:r>
              <a:rPr lang="bn-BD" sz="4400" dirty="0" smtClean="0">
                <a:solidFill>
                  <a:srgbClr val="00B0F0"/>
                </a:solidFill>
                <a:latin typeface="NikoshBAN" pitchFamily="2" charset="0"/>
                <a:cs typeface="NikoshBAN" pitchFamily="2" charset="0"/>
              </a:rPr>
              <a:t>মূল্যায়</a:t>
            </a:r>
            <a:r>
              <a:rPr lang="bn-BD" sz="4400" dirty="0">
                <a:solidFill>
                  <a:srgbClr val="00B0F0"/>
                </a:solidFill>
                <a:latin typeface="NikoshBAN" pitchFamily="2" charset="0"/>
                <a:cs typeface="NikoshBAN" pitchFamily="2" charset="0"/>
              </a:rPr>
              <a:t>ন</a:t>
            </a:r>
            <a:endParaRPr lang="en-US" sz="4400" dirty="0">
              <a:solidFill>
                <a:srgbClr val="00B0F0"/>
              </a:solidFill>
              <a:latin typeface="NikoshBAN" pitchFamily="2" charset="0"/>
              <a:cs typeface="NikoshBAN" pitchFamily="2" charset="0"/>
            </a:endParaRPr>
          </a:p>
        </p:txBody>
      </p:sp>
      <p:sp>
        <p:nvSpPr>
          <p:cNvPr id="9" name="Rectangle 8"/>
          <p:cNvSpPr/>
          <p:nvPr/>
        </p:nvSpPr>
        <p:spPr>
          <a:xfrm>
            <a:off x="228600" y="6091535"/>
            <a:ext cx="7696200" cy="461665"/>
          </a:xfrm>
          <a:prstGeom prst="rect">
            <a:avLst/>
          </a:prstGeom>
        </p:spPr>
        <p:txBody>
          <a:bodyPr wrap="square">
            <a:spAutoFit/>
          </a:bodyPr>
          <a:lstStyle/>
          <a:p>
            <a:r>
              <a:rPr lang="bn-BD" sz="2400" dirty="0" smtClean="0">
                <a:latin typeface="NikoshBAN" pitchFamily="2" charset="0"/>
                <a:cs typeface="NikoshBAN" pitchFamily="2" charset="0"/>
              </a:rPr>
              <a:t>৪। </a:t>
            </a:r>
            <a:r>
              <a:rPr lang="bn-BD" sz="2400" dirty="0">
                <a:latin typeface="NikoshBAN" pitchFamily="2" charset="0"/>
                <a:cs typeface="NikoshBAN" pitchFamily="2" charset="0"/>
              </a:rPr>
              <a:t>“স্বাধীনতা, এ শব্দটি আমাদের কীভাবে হলো”-কথাটির তাৎপর্য </a:t>
            </a:r>
            <a:r>
              <a:rPr lang="bn-BD" sz="2400" dirty="0" smtClean="0">
                <a:latin typeface="NikoshBAN" pitchFamily="2" charset="0"/>
                <a:cs typeface="NikoshBAN" pitchFamily="2" charset="0"/>
              </a:rPr>
              <a:t>বিশ্লেষণ কর।</a:t>
            </a:r>
            <a:endParaRPr lang="en-US" sz="2400" dirty="0"/>
          </a:p>
        </p:txBody>
      </p:sp>
    </p:spTree>
    <p:extLst>
      <p:ext uri="{BB962C8B-B14F-4D97-AF65-F5344CB8AC3E}">
        <p14:creationId xmlns:p14="http://schemas.microsoft.com/office/powerpoint/2010/main" xmlns="" val="14296526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5638800"/>
            <a:ext cx="73914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a:latin typeface="NikoshBAN" pitchFamily="2" charset="0"/>
                <a:cs typeface="NikoshBAN" pitchFamily="2" charset="0"/>
              </a:rPr>
              <a:t>শিশু </a:t>
            </a:r>
            <a:r>
              <a:rPr lang="bn-BD" sz="3200" dirty="0" smtClean="0">
                <a:latin typeface="NikoshBAN" pitchFamily="2" charset="0"/>
                <a:cs typeface="NikoshBAN" pitchFamily="2" charset="0"/>
              </a:rPr>
              <a:t>পাতা-কুড়ানিরা </a:t>
            </a:r>
            <a:r>
              <a:rPr lang="bn-BD" sz="3200" dirty="0">
                <a:latin typeface="NikoshBAN" pitchFamily="2" charset="0"/>
                <a:cs typeface="NikoshBAN" pitchFamily="2" charset="0"/>
              </a:rPr>
              <a:t>দল </a:t>
            </a:r>
            <a:r>
              <a:rPr lang="bn-BD" sz="3200" dirty="0" smtClean="0">
                <a:latin typeface="NikoshBAN" pitchFamily="2" charset="0"/>
                <a:cs typeface="NikoshBAN" pitchFamily="2" charset="0"/>
              </a:rPr>
              <a:t>বেঁধে </a:t>
            </a:r>
            <a:r>
              <a:rPr lang="bn-BD" sz="3200" dirty="0">
                <a:latin typeface="NikoshBAN" pitchFamily="2" charset="0"/>
                <a:cs typeface="NikoshBAN" pitchFamily="2" charset="0"/>
              </a:rPr>
              <a:t>এসেছিল ব্যাকুল প্রতীক্ষা নিয়ে-কথাটি বিশ্লেষণ </a:t>
            </a:r>
            <a:r>
              <a:rPr lang="bn-BD" sz="3200" dirty="0" smtClean="0">
                <a:latin typeface="NikoshBAN" pitchFamily="2" charset="0"/>
                <a:cs typeface="NikoshBAN" pitchFamily="2" charset="0"/>
              </a:rPr>
              <a:t>কর । </a:t>
            </a:r>
            <a:endParaRPr lang="en-US" sz="3200" dirty="0">
              <a:latin typeface="NikoshBAN" pitchFamily="2" charset="0"/>
              <a:cs typeface="NikoshBAN" pitchFamily="2" charset="0"/>
            </a:endParaRPr>
          </a:p>
        </p:txBody>
      </p:sp>
      <p:sp>
        <p:nvSpPr>
          <p:cNvPr id="8" name="Rectangle 7"/>
          <p:cNvSpPr/>
          <p:nvPr/>
        </p:nvSpPr>
        <p:spPr>
          <a:xfrm>
            <a:off x="6172200" y="2895600"/>
            <a:ext cx="2743200" cy="1905000"/>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 y="2895600"/>
            <a:ext cx="2667000" cy="19050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48000" y="2895600"/>
            <a:ext cx="2971800" cy="19050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62000" y="4953000"/>
            <a:ext cx="990600" cy="461665"/>
          </a:xfrm>
          <a:prstGeom prst="rect">
            <a:avLst/>
          </a:prstGeom>
          <a:noFill/>
          <a:ln w="19050">
            <a:solidFill>
              <a:schemeClr val="tx1"/>
            </a:solidFill>
          </a:ln>
        </p:spPr>
        <p:txBody>
          <a:bodyPr wrap="square" rtlCol="0">
            <a:spAutoFit/>
          </a:bodyPr>
          <a:lstStyle/>
          <a:p>
            <a:pPr algn="ctr"/>
            <a:r>
              <a:rPr lang="bn-BD" sz="2400" dirty="0" smtClean="0">
                <a:latin typeface="NikoshBAN" pitchFamily="2" charset="0"/>
                <a:cs typeface="NikoshBAN" pitchFamily="2" charset="0"/>
              </a:rPr>
              <a:t>শ্রমিক</a:t>
            </a:r>
            <a:endParaRPr lang="en-US" sz="2400" dirty="0">
              <a:latin typeface="NikoshBAN" pitchFamily="2" charset="0"/>
              <a:cs typeface="NikoshBAN" pitchFamily="2" charset="0"/>
            </a:endParaRPr>
          </a:p>
        </p:txBody>
      </p:sp>
      <p:sp>
        <p:nvSpPr>
          <p:cNvPr id="12" name="TextBox 11"/>
          <p:cNvSpPr txBox="1"/>
          <p:nvPr/>
        </p:nvSpPr>
        <p:spPr>
          <a:xfrm>
            <a:off x="3962400" y="4953000"/>
            <a:ext cx="990600" cy="461665"/>
          </a:xfrm>
          <a:prstGeom prst="rect">
            <a:avLst/>
          </a:prstGeom>
          <a:noFill/>
          <a:ln w="19050">
            <a:solidFill>
              <a:schemeClr val="tx1"/>
            </a:solidFill>
          </a:ln>
        </p:spPr>
        <p:txBody>
          <a:bodyPr wrap="square" rtlCol="0">
            <a:spAutoFit/>
          </a:bodyPr>
          <a:lstStyle/>
          <a:p>
            <a:pPr algn="ctr"/>
            <a:r>
              <a:rPr lang="bn-BD" sz="2400" dirty="0" smtClean="0">
                <a:latin typeface="NikoshBAN" pitchFamily="2" charset="0"/>
                <a:cs typeface="NikoshBAN" pitchFamily="2" charset="0"/>
              </a:rPr>
              <a:t>কৃষক</a:t>
            </a:r>
            <a:endParaRPr lang="en-US" sz="2400" dirty="0">
              <a:latin typeface="NikoshBAN" pitchFamily="2" charset="0"/>
              <a:cs typeface="NikoshBAN" pitchFamily="2" charset="0"/>
            </a:endParaRPr>
          </a:p>
        </p:txBody>
      </p:sp>
      <p:sp>
        <p:nvSpPr>
          <p:cNvPr id="13" name="TextBox 12"/>
          <p:cNvSpPr txBox="1"/>
          <p:nvPr/>
        </p:nvSpPr>
        <p:spPr>
          <a:xfrm>
            <a:off x="7239000" y="4953000"/>
            <a:ext cx="990600" cy="461665"/>
          </a:xfrm>
          <a:prstGeom prst="rect">
            <a:avLst/>
          </a:prstGeom>
          <a:noFill/>
          <a:ln w="19050">
            <a:solidFill>
              <a:schemeClr val="tx1"/>
            </a:solidFill>
          </a:ln>
        </p:spPr>
        <p:txBody>
          <a:bodyPr wrap="square" rtlCol="0">
            <a:spAutoFit/>
          </a:bodyPr>
          <a:lstStyle/>
          <a:p>
            <a:pPr algn="ctr"/>
            <a:r>
              <a:rPr lang="bn-BD" sz="2400" dirty="0" smtClean="0">
                <a:latin typeface="NikoshBAN" pitchFamily="2" charset="0"/>
                <a:cs typeface="NikoshBAN" pitchFamily="2" charset="0"/>
              </a:rPr>
              <a:t>টোকাই</a:t>
            </a:r>
            <a:endParaRPr lang="en-US" sz="2400" dirty="0">
              <a:latin typeface="NikoshBAN" pitchFamily="2" charset="0"/>
              <a:cs typeface="NikoshBAN" pitchFamily="2" charset="0"/>
            </a:endParaRPr>
          </a:p>
        </p:txBody>
      </p:sp>
      <p:grpSp>
        <p:nvGrpSpPr>
          <p:cNvPr id="4" name="Group 3"/>
          <p:cNvGrpSpPr/>
          <p:nvPr/>
        </p:nvGrpSpPr>
        <p:grpSpPr>
          <a:xfrm>
            <a:off x="1676400" y="275251"/>
            <a:ext cx="5562600" cy="2315549"/>
            <a:chOff x="1066800" y="0"/>
            <a:chExt cx="6934200" cy="2913719"/>
          </a:xfrm>
        </p:grpSpPr>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66800" y="0"/>
              <a:ext cx="6934200" cy="2667000"/>
            </a:xfrm>
            <a:prstGeom prst="rect">
              <a:avLst/>
            </a:prstGeom>
          </p:spPr>
        </p:pic>
        <p:sp>
          <p:nvSpPr>
            <p:cNvPr id="3" name="TextBox 2"/>
            <p:cNvSpPr txBox="1"/>
            <p:nvPr/>
          </p:nvSpPr>
          <p:spPr>
            <a:xfrm>
              <a:off x="3962400" y="1676400"/>
              <a:ext cx="3581400" cy="1237319"/>
            </a:xfrm>
            <a:prstGeom prst="rect">
              <a:avLst/>
            </a:prstGeom>
            <a:noFill/>
          </p:spPr>
          <p:txBody>
            <a:bodyPr wrap="square" rtlCol="0">
              <a:spAutoFit/>
            </a:bodyPr>
            <a:lstStyle/>
            <a:p>
              <a:r>
                <a:rPr lang="bn-BD" sz="6000" dirty="0" smtClean="0">
                  <a:solidFill>
                    <a:srgbClr val="00B050"/>
                  </a:solidFill>
                  <a:latin typeface="NikoshBAN" panose="02000000000000000000" pitchFamily="2" charset="0"/>
                  <a:cs typeface="NikoshBAN" panose="02000000000000000000" pitchFamily="2" charset="0"/>
                </a:rPr>
                <a:t>বাড়ির কাজ</a:t>
              </a:r>
              <a:endParaRPr lang="en-US" sz="6000" dirty="0">
                <a:solidFill>
                  <a:srgbClr val="00B05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xmlns="" val="1792301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152400"/>
            <a:ext cx="8839200" cy="6553200"/>
          </a:xfrm>
          <a:prstGeom prst="rect">
            <a:avLst/>
          </a:prstGeom>
        </p:spPr>
      </p:pic>
      <p:sp>
        <p:nvSpPr>
          <p:cNvPr id="5" name="TextBox 4"/>
          <p:cNvSpPr txBox="1"/>
          <p:nvPr/>
        </p:nvSpPr>
        <p:spPr>
          <a:xfrm>
            <a:off x="762000" y="2286000"/>
            <a:ext cx="7162800" cy="3770263"/>
          </a:xfrm>
          <a:prstGeom prst="rect">
            <a:avLst/>
          </a:prstGeom>
          <a:noFill/>
        </p:spPr>
        <p:txBody>
          <a:bodyPr wrap="square" rtlCol="0">
            <a:spAutoFit/>
          </a:bodyPr>
          <a:lstStyle/>
          <a:p>
            <a:pPr algn="ctr"/>
            <a:r>
              <a:rPr lang="bn-BD" sz="23900" dirty="0" smtClean="0">
                <a:solidFill>
                  <a:srgbClr val="7030A0"/>
                </a:solidFill>
                <a:latin typeface="NikoshBAN" pitchFamily="2" charset="0"/>
                <a:cs typeface="NikoshBAN" pitchFamily="2" charset="0"/>
              </a:rPr>
              <a:t>ধন্যবাদ</a:t>
            </a:r>
            <a:endParaRPr lang="en-US" sz="239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xmlns="" val="30123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678" y="609600"/>
            <a:ext cx="4359322" cy="52578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724400" y="609600"/>
            <a:ext cx="4191000" cy="5257800"/>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57200" y="6096000"/>
            <a:ext cx="3200400" cy="523220"/>
          </a:xfrm>
          <a:prstGeom prst="rect">
            <a:avLst/>
          </a:prstGeom>
          <a:noFill/>
          <a:ln w="19050">
            <a:noFill/>
          </a:ln>
        </p:spPr>
        <p:txBody>
          <a:bodyPr wrap="square" rtlCol="0">
            <a:spAutoFit/>
          </a:bodyPr>
          <a:lstStyle/>
          <a:p>
            <a:pPr algn="ctr"/>
            <a:r>
              <a:rPr lang="bn-BD" sz="2800" dirty="0" smtClean="0">
                <a:latin typeface="NikoshBAN" pitchFamily="2" charset="0"/>
                <a:cs typeface="NikoshBAN" pitchFamily="2" charset="0"/>
              </a:rPr>
              <a:t>শিশুর হাতে জাতীয় পতাকা </a:t>
            </a:r>
            <a:endParaRPr lang="en-US" sz="2800" dirty="0">
              <a:latin typeface="NikoshBAN" pitchFamily="2" charset="0"/>
              <a:cs typeface="NikoshBAN" pitchFamily="2" charset="0"/>
            </a:endParaRPr>
          </a:p>
        </p:txBody>
      </p:sp>
      <p:sp>
        <p:nvSpPr>
          <p:cNvPr id="5" name="TextBox 4"/>
          <p:cNvSpPr txBox="1"/>
          <p:nvPr/>
        </p:nvSpPr>
        <p:spPr>
          <a:xfrm>
            <a:off x="5638800" y="6096000"/>
            <a:ext cx="2209800" cy="523220"/>
          </a:xfrm>
          <a:prstGeom prst="rect">
            <a:avLst/>
          </a:prstGeom>
          <a:noFill/>
          <a:ln w="19050">
            <a:noFill/>
          </a:ln>
        </p:spPr>
        <p:txBody>
          <a:bodyPr wrap="square" rtlCol="0">
            <a:spAutoFit/>
          </a:bodyPr>
          <a:lstStyle/>
          <a:p>
            <a:pPr algn="ctr"/>
            <a:r>
              <a:rPr lang="bn-BD" sz="2800" dirty="0" smtClean="0">
                <a:latin typeface="NikoshBAN" pitchFamily="2" charset="0"/>
                <a:cs typeface="NikoshBAN" pitchFamily="2" charset="0"/>
              </a:rPr>
              <a:t> জাতীয় স্মৃতিসৌধ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1232345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200400"/>
            <a:ext cx="8153400"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স্বাধীনতা, এ শব্দটি </a:t>
            </a:r>
            <a:r>
              <a:rPr lang="bn-BD" sz="4400" dirty="0">
                <a:latin typeface="NikoshBAN" pitchFamily="2" charset="0"/>
                <a:cs typeface="NikoshBAN" pitchFamily="2" charset="0"/>
              </a:rPr>
              <a:t>কীভাবে আমাদের </a:t>
            </a:r>
            <a:r>
              <a:rPr lang="bn-BD" sz="4400" dirty="0" smtClean="0">
                <a:latin typeface="NikoshBAN" pitchFamily="2" charset="0"/>
                <a:cs typeface="NikoshBAN" pitchFamily="2" charset="0"/>
              </a:rPr>
              <a:t>হলো</a:t>
            </a:r>
          </a:p>
          <a:p>
            <a:pPr algn="ctr"/>
            <a:r>
              <a:rPr lang="bn-BD" sz="2400" dirty="0" smtClean="0">
                <a:latin typeface="NikoshBAN" pitchFamily="2" charset="0"/>
                <a:cs typeface="NikoshBAN" pitchFamily="2" charset="0"/>
              </a:rPr>
              <a:t>                                                                                          নির্মলেন্দু গুণ</a:t>
            </a:r>
            <a:endParaRPr lang="en-US" sz="2400" dirty="0">
              <a:latin typeface="NikoshBAN" pitchFamily="2" charset="0"/>
              <a:cs typeface="NikoshBAN" pitchFamily="2" charset="0"/>
            </a:endParaRPr>
          </a:p>
        </p:txBody>
      </p:sp>
      <p:sp>
        <p:nvSpPr>
          <p:cNvPr id="2" name="TextBox 1"/>
          <p:cNvSpPr txBox="1"/>
          <p:nvPr/>
        </p:nvSpPr>
        <p:spPr>
          <a:xfrm>
            <a:off x="2590800" y="685800"/>
            <a:ext cx="3886200"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prstTxWarp prst="textWave4">
              <a:avLst/>
            </a:prstTxWarp>
            <a:spAutoFit/>
          </a:bodyPr>
          <a:lstStyle/>
          <a:p>
            <a:pPr algn="ctr"/>
            <a:r>
              <a:rPr lang="bn-BD" sz="5400" dirty="0" smtClean="0">
                <a:solidFill>
                  <a:schemeClr val="tx1"/>
                </a:solidFill>
                <a:latin typeface="NikoshBAN" panose="02000000000000000000" pitchFamily="2" charset="0"/>
                <a:cs typeface="NikoshBAN" panose="02000000000000000000" pitchFamily="2" charset="0"/>
              </a:rPr>
              <a:t>আজকের পাঠ</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313314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905000"/>
            <a:ext cx="6553200" cy="523220"/>
          </a:xfrm>
          <a:prstGeom prst="rect">
            <a:avLst/>
          </a:prstGeom>
          <a:noFill/>
        </p:spPr>
        <p:txBody>
          <a:bodyPr wrap="square" rtlCol="0">
            <a:spAutoFit/>
          </a:bodyPr>
          <a:lstStyle/>
          <a:p>
            <a:r>
              <a:rPr lang="bn-BD" sz="2800" dirty="0" smtClean="0">
                <a:latin typeface="NikoshBAN" pitchFamily="2" charset="0"/>
                <a:cs typeface="NikoshBAN" pitchFamily="2" charset="0"/>
              </a:rPr>
              <a:t>১। কবি নির্মলেন্দু গুণের পরিচয় বলতে পারবে। </a:t>
            </a:r>
            <a:endParaRPr lang="en-US" sz="2800" dirty="0">
              <a:latin typeface="NikoshBAN" pitchFamily="2" charset="0"/>
              <a:cs typeface="NikoshBAN" pitchFamily="2" charset="0"/>
            </a:endParaRPr>
          </a:p>
        </p:txBody>
      </p:sp>
      <p:sp>
        <p:nvSpPr>
          <p:cNvPr id="2" name="TextBox 1"/>
          <p:cNvSpPr txBox="1"/>
          <p:nvPr/>
        </p:nvSpPr>
        <p:spPr>
          <a:xfrm>
            <a:off x="169717" y="4419600"/>
            <a:ext cx="8745683" cy="954107"/>
          </a:xfrm>
          <a:prstGeom prst="rect">
            <a:avLst/>
          </a:prstGeom>
          <a:noFill/>
        </p:spPr>
        <p:txBody>
          <a:bodyPr wrap="square" rtlCol="0">
            <a:spAutoFit/>
          </a:bodyPr>
          <a:lstStyle/>
          <a:p>
            <a:r>
              <a:rPr lang="bn-BD" sz="2800" dirty="0" smtClean="0">
                <a:latin typeface="NikoshBAN" pitchFamily="2" charset="0"/>
                <a:cs typeface="NikoshBAN" pitchFamily="2" charset="0"/>
              </a:rPr>
              <a:t>৪। “স্বাধীনতা, এ শব্দটি আমাদের কীভাবে হলো”-কথাটির তাৎপর্য </a:t>
            </a:r>
            <a:r>
              <a:rPr lang="bn-BD" sz="2800" dirty="0">
                <a:latin typeface="NikoshBAN" pitchFamily="2" charset="0"/>
                <a:cs typeface="NikoshBAN" pitchFamily="2" charset="0"/>
              </a:rPr>
              <a:t>বিশ্লেষণ </a:t>
            </a:r>
            <a:r>
              <a:rPr lang="bn-BD" sz="2800" dirty="0" smtClean="0">
                <a:latin typeface="NikoshBAN" pitchFamily="2" charset="0"/>
                <a:cs typeface="NikoshBAN" pitchFamily="2" charset="0"/>
              </a:rPr>
              <a:t>করতে পারবে।</a:t>
            </a:r>
            <a:endParaRPr lang="en-US" sz="2800" dirty="0">
              <a:latin typeface="NikoshBAN" pitchFamily="2" charset="0"/>
              <a:cs typeface="NikoshBAN" pitchFamily="2" charset="0"/>
            </a:endParaRPr>
          </a:p>
        </p:txBody>
      </p:sp>
      <p:sp>
        <p:nvSpPr>
          <p:cNvPr id="3" name="TextBox 2"/>
          <p:cNvSpPr txBox="1"/>
          <p:nvPr/>
        </p:nvSpPr>
        <p:spPr>
          <a:xfrm>
            <a:off x="152400" y="725269"/>
            <a:ext cx="3827319" cy="646331"/>
          </a:xfrm>
          <a:prstGeom prst="rect">
            <a:avLst/>
          </a:prstGeom>
          <a:noFill/>
        </p:spPr>
        <p:txBody>
          <a:bodyPr wrap="square" rtlCol="0">
            <a:spAutoFit/>
          </a:bodyPr>
          <a:lstStyle/>
          <a:p>
            <a:r>
              <a:rPr lang="bn-BD" sz="3600" dirty="0" smtClean="0">
                <a:latin typeface="NikoshBAN" pitchFamily="2" charset="0"/>
                <a:cs typeface="NikoshBAN" pitchFamily="2" charset="0"/>
              </a:rPr>
              <a:t>এই পাঠ শেষে শিক্ষার্থীরা-</a:t>
            </a:r>
            <a:endParaRPr lang="en-US" sz="3600" dirty="0">
              <a:latin typeface="NikoshBAN" pitchFamily="2" charset="0"/>
              <a:cs typeface="NikoshBAN" pitchFamily="2" charset="0"/>
            </a:endParaRPr>
          </a:p>
        </p:txBody>
      </p:sp>
      <p:sp>
        <p:nvSpPr>
          <p:cNvPr id="5" name="TextBox 4"/>
          <p:cNvSpPr txBox="1"/>
          <p:nvPr/>
        </p:nvSpPr>
        <p:spPr>
          <a:xfrm>
            <a:off x="152400" y="3505200"/>
            <a:ext cx="8305800" cy="646331"/>
          </a:xfrm>
          <a:prstGeom prst="rect">
            <a:avLst/>
          </a:prstGeom>
          <a:noFill/>
        </p:spPr>
        <p:txBody>
          <a:bodyPr wrap="square" rtlCol="0">
            <a:spAutoFit/>
          </a:bodyPr>
          <a:lstStyle/>
          <a:p>
            <a:r>
              <a:rPr lang="bn-BD" sz="2800" dirty="0" smtClean="0">
                <a:latin typeface="NikoshBAN" pitchFamily="2" charset="0"/>
                <a:cs typeface="NikoshBAN" pitchFamily="2" charset="0"/>
              </a:rPr>
              <a:t>৩। কঠিন শব্দের (উদ্যান, দূর্বাদলে, গণসূর্যের মঞ্চ)</a:t>
            </a:r>
            <a:r>
              <a:rPr lang="bn-BD" sz="3600" dirty="0">
                <a:latin typeface="NikoshBAN" pitchFamily="2" charset="0"/>
                <a:cs typeface="NikoshBAN" pitchFamily="2" charset="0"/>
              </a:rPr>
              <a:t> </a:t>
            </a:r>
            <a:r>
              <a:rPr lang="bn-BD" sz="2800" dirty="0" smtClean="0">
                <a:latin typeface="NikoshBAN" pitchFamily="2" charset="0"/>
                <a:cs typeface="NikoshBAN" pitchFamily="2" charset="0"/>
              </a:rPr>
              <a:t>অর্থ</a:t>
            </a:r>
            <a:r>
              <a:rPr lang="bn-BD" sz="3600" dirty="0" smtClean="0">
                <a:latin typeface="NikoshBAN" pitchFamily="2" charset="0"/>
                <a:cs typeface="NikoshBAN" pitchFamily="2" charset="0"/>
              </a:rPr>
              <a:t> </a:t>
            </a:r>
            <a:r>
              <a:rPr lang="bn-BD" sz="2800" dirty="0" smtClean="0">
                <a:latin typeface="NikoshBAN" pitchFamily="2" charset="0"/>
                <a:cs typeface="NikoshBAN" pitchFamily="2" charset="0"/>
              </a:rPr>
              <a:t>বলতে পারবে।</a:t>
            </a:r>
            <a:endParaRPr lang="en-US" sz="2800" dirty="0">
              <a:latin typeface="NikoshBAN" pitchFamily="2" charset="0"/>
              <a:cs typeface="NikoshBAN" pitchFamily="2" charset="0"/>
            </a:endParaRPr>
          </a:p>
        </p:txBody>
      </p:sp>
      <p:sp>
        <p:nvSpPr>
          <p:cNvPr id="6" name="TextBox 5"/>
          <p:cNvSpPr txBox="1"/>
          <p:nvPr/>
        </p:nvSpPr>
        <p:spPr>
          <a:xfrm>
            <a:off x="169720" y="2743200"/>
            <a:ext cx="6078680" cy="523220"/>
          </a:xfrm>
          <a:prstGeom prst="rect">
            <a:avLst/>
          </a:prstGeom>
          <a:noFill/>
        </p:spPr>
        <p:txBody>
          <a:bodyPr wrap="square" rtlCol="0">
            <a:spAutoFit/>
          </a:bodyPr>
          <a:lstStyle/>
          <a:p>
            <a:r>
              <a:rPr lang="bn-BD" sz="2800" dirty="0" smtClean="0">
                <a:latin typeface="NikoshBAN" pitchFamily="2" charset="0"/>
                <a:cs typeface="NikoshBAN" pitchFamily="2" charset="0"/>
              </a:rPr>
              <a:t>২। কবিতাটি শুদ্ধরুপে আবৃত্তি করতে পারবে।</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36792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2800" y="358914"/>
            <a:ext cx="25908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latin typeface="NikoshBAN" panose="02000000000000000000" pitchFamily="2" charset="0"/>
                <a:cs typeface="NikoshBAN" panose="02000000000000000000" pitchFamily="2" charset="0"/>
              </a:rPr>
              <a:t>কবি পরিচিতি</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152400" y="1905000"/>
            <a:ext cx="8839200" cy="35394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BD" sz="3200" dirty="0" smtClean="0">
                <a:latin typeface="NikoshBAN" panose="02000000000000000000" pitchFamily="2" charset="0"/>
                <a:cs typeface="NikoshBAN" panose="02000000000000000000" pitchFamily="2" charset="0"/>
              </a:rPr>
              <a:t>নির্মলেন্দু গুণ ১৯৪৫ সালে নেত্রকোণা জেলার কাশবন গ্রামে জন্মগ্রহণ করেন। পিতা সুখেন্দু প্রকাশ গুণ চৌধুরী এবং মাতা বীণাপানি গুণ। ১৯৬২ সালে সিকেপি ইনস্টিটিউশন, বারহাট্টা থেকে মাধ্যমিক, ১৯৬৪ সালে নেত্রকোণা কলেজ থেকে উচ্চ মাধ্যমিক, ১৯৬৯ সালে ঢাকা বিশ্ববিদ্যালয় থেকে স্নাতক পাস করেন। পেশায় সাংবাদিক। কাব্যগ্রন্থঃ প্রেমাংশুর রক্ত চাই, বাংলার মাটি বাংলার জল। ছোটগল্পঃ আপন দলের মানুষ।</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859065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52800" y="3581400"/>
            <a:ext cx="1905000" cy="1981200"/>
          </a:xfrm>
          <a:prstGeom prst="ellips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NikoshBAN" pitchFamily="2" charset="0"/>
              <a:cs typeface="NikoshBAN" pitchFamily="2" charset="0"/>
            </a:endParaRPr>
          </a:p>
        </p:txBody>
      </p:sp>
      <p:sp>
        <p:nvSpPr>
          <p:cNvPr id="7" name="Right Arrow 6"/>
          <p:cNvSpPr/>
          <p:nvPr/>
        </p:nvSpPr>
        <p:spPr>
          <a:xfrm rot="20341991">
            <a:off x="5225329" y="3870631"/>
            <a:ext cx="445808" cy="32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17628">
            <a:off x="5267795" y="4740122"/>
            <a:ext cx="507539" cy="33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8459757">
            <a:off x="4680780" y="3319262"/>
            <a:ext cx="449207" cy="303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5953906">
            <a:off x="3900104" y="3138298"/>
            <a:ext cx="485265" cy="326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3717459">
            <a:off x="4837231" y="5361899"/>
            <a:ext cx="446745" cy="351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5400000">
            <a:off x="3830610" y="5618190"/>
            <a:ext cx="449853" cy="338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8724972">
            <a:off x="2952254" y="4985392"/>
            <a:ext cx="492509" cy="352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0800000">
            <a:off x="2819400" y="4191000"/>
            <a:ext cx="478892" cy="307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3688899" flipV="1">
            <a:off x="3170913" y="3549992"/>
            <a:ext cx="475899" cy="338050"/>
          </a:xfrm>
          <a:prstGeom prst="rightArrow">
            <a:avLst>
              <a:gd name="adj1" fmla="val 50000"/>
              <a:gd name="adj2" fmla="val 43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8100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জন্ম</a:t>
            </a:r>
            <a:endParaRPr lang="en-US" dirty="0">
              <a:latin typeface="NikoshBAN" panose="02000000000000000000" pitchFamily="2" charset="0"/>
              <a:cs typeface="NikoshBAN" panose="02000000000000000000" pitchFamily="2" charset="0"/>
            </a:endParaRPr>
          </a:p>
        </p:txBody>
      </p:sp>
      <p:sp>
        <p:nvSpPr>
          <p:cNvPr id="18" name="Oval 17"/>
          <p:cNvSpPr/>
          <p:nvPr/>
        </p:nvSpPr>
        <p:spPr>
          <a:xfrm>
            <a:off x="4953000" y="26670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জেলা</a:t>
            </a:r>
            <a:endParaRPr lang="en-US" dirty="0">
              <a:latin typeface="NikoshBAN" panose="02000000000000000000" pitchFamily="2" charset="0"/>
              <a:cs typeface="NikoshBAN" panose="02000000000000000000" pitchFamily="2" charset="0"/>
            </a:endParaRPr>
          </a:p>
        </p:txBody>
      </p:sp>
      <p:sp>
        <p:nvSpPr>
          <p:cNvPr id="19" name="Oval 18"/>
          <p:cNvSpPr/>
          <p:nvPr/>
        </p:nvSpPr>
        <p:spPr>
          <a:xfrm>
            <a:off x="5659395" y="350726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গ্রাম</a:t>
            </a:r>
            <a:endParaRPr lang="en-US" dirty="0">
              <a:latin typeface="NikoshBAN" panose="02000000000000000000" pitchFamily="2" charset="0"/>
              <a:cs typeface="NikoshBAN" panose="02000000000000000000" pitchFamily="2" charset="0"/>
            </a:endParaRPr>
          </a:p>
        </p:txBody>
      </p:sp>
      <p:sp>
        <p:nvSpPr>
          <p:cNvPr id="20" name="Oval 19"/>
          <p:cNvSpPr/>
          <p:nvPr/>
        </p:nvSpPr>
        <p:spPr>
          <a:xfrm>
            <a:off x="5867400" y="45720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পিতা</a:t>
            </a:r>
            <a:endParaRPr lang="en-US" dirty="0">
              <a:latin typeface="NikoshBAN" panose="02000000000000000000" pitchFamily="2" charset="0"/>
              <a:cs typeface="NikoshBAN" panose="02000000000000000000" pitchFamily="2" charset="0"/>
            </a:endParaRPr>
          </a:p>
        </p:txBody>
      </p:sp>
      <p:sp>
        <p:nvSpPr>
          <p:cNvPr id="21" name="Oval 20"/>
          <p:cNvSpPr/>
          <p:nvPr/>
        </p:nvSpPr>
        <p:spPr>
          <a:xfrm>
            <a:off x="4953000" y="57912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মাতা</a:t>
            </a:r>
            <a:endParaRPr lang="en-US" dirty="0">
              <a:latin typeface="NikoshBAN" panose="02000000000000000000" pitchFamily="2" charset="0"/>
              <a:cs typeface="NikoshBAN" panose="02000000000000000000" pitchFamily="2" charset="0"/>
            </a:endParaRPr>
          </a:p>
        </p:txBody>
      </p:sp>
      <p:sp>
        <p:nvSpPr>
          <p:cNvPr id="22" name="Oval 21"/>
          <p:cNvSpPr/>
          <p:nvPr/>
        </p:nvSpPr>
        <p:spPr>
          <a:xfrm>
            <a:off x="3505200" y="60960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পড়া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লেখা</a:t>
            </a:r>
            <a:endParaRPr lang="en-US" dirty="0">
              <a:latin typeface="NikoshBAN" panose="02000000000000000000" pitchFamily="2" charset="0"/>
              <a:cs typeface="NikoshBAN" panose="02000000000000000000" pitchFamily="2" charset="0"/>
            </a:endParaRPr>
          </a:p>
        </p:txBody>
      </p:sp>
      <p:sp>
        <p:nvSpPr>
          <p:cNvPr id="23" name="Oval 22"/>
          <p:cNvSpPr/>
          <p:nvPr/>
        </p:nvSpPr>
        <p:spPr>
          <a:xfrm>
            <a:off x="2286000" y="5257800"/>
            <a:ext cx="762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পেশা</a:t>
            </a:r>
            <a:endParaRPr lang="en-US" dirty="0">
              <a:latin typeface="NikoshBAN" panose="02000000000000000000" pitchFamily="2" charset="0"/>
              <a:cs typeface="NikoshBAN" panose="02000000000000000000" pitchFamily="2" charset="0"/>
            </a:endParaRPr>
          </a:p>
        </p:txBody>
      </p:sp>
      <p:sp>
        <p:nvSpPr>
          <p:cNvPr id="24" name="Oval 23"/>
          <p:cNvSpPr/>
          <p:nvPr/>
        </p:nvSpPr>
        <p:spPr>
          <a:xfrm>
            <a:off x="1905000" y="3962400"/>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ছোটগল্প</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25" name="Oval 24"/>
          <p:cNvSpPr/>
          <p:nvPr/>
        </p:nvSpPr>
        <p:spPr>
          <a:xfrm>
            <a:off x="2590800" y="28194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NikoshBAN" panose="02000000000000000000" pitchFamily="2" charset="0"/>
                <a:cs typeface="NikoshBAN" panose="02000000000000000000" pitchFamily="2" charset="0"/>
              </a:rPr>
              <a:t>কাব্যগ্রন্থ</a:t>
            </a:r>
            <a:endParaRPr lang="en-US" dirty="0">
              <a:latin typeface="NikoshBAN" panose="02000000000000000000" pitchFamily="2" charset="0"/>
              <a:cs typeface="NikoshBAN" panose="02000000000000000000" pitchFamily="2" charset="0"/>
            </a:endParaRPr>
          </a:p>
        </p:txBody>
      </p:sp>
      <p:sp>
        <p:nvSpPr>
          <p:cNvPr id="26" name="TextBox 25"/>
          <p:cNvSpPr txBox="1"/>
          <p:nvPr/>
        </p:nvSpPr>
        <p:spPr>
          <a:xfrm>
            <a:off x="152400" y="609600"/>
            <a:ext cx="2971800" cy="92333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scene3d>
              <a:camera prst="isometricOffAxis2Left"/>
              <a:lightRig rig="threePt" dir="t"/>
            </a:scene3d>
          </a:bodyPr>
          <a:lstStyle/>
          <a:p>
            <a:r>
              <a:rPr lang="en-US" sz="5400" dirty="0" err="1" smtClean="0">
                <a:latin typeface="NikoshBAN" panose="02000000000000000000" pitchFamily="2" charset="0"/>
                <a:cs typeface="NikoshBAN" panose="02000000000000000000" pitchFamily="2" charset="0"/>
              </a:rPr>
              <a:t>একক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কাজ</a:t>
            </a:r>
            <a:endParaRPr lang="en-US" sz="5400" dirty="0">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5200" y="76200"/>
            <a:ext cx="3352800" cy="2209800"/>
          </a:xfrm>
          <a:prstGeom prst="rect">
            <a:avLst/>
          </a:prstGeom>
        </p:spPr>
      </p:pic>
    </p:spTree>
    <p:extLst>
      <p:ext uri="{BB962C8B-B14F-4D97-AF65-F5344CB8AC3E}">
        <p14:creationId xmlns:p14="http://schemas.microsoft.com/office/powerpoint/2010/main" xmlns="" val="852862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00400" y="1371600"/>
            <a:ext cx="2705100" cy="3152237"/>
          </a:xfrm>
          <a:prstGeom prst="ellipse">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NikoshBAN" pitchFamily="2" charset="0"/>
              <a:cs typeface="NikoshBAN" pitchFamily="2" charset="0"/>
            </a:endParaRPr>
          </a:p>
        </p:txBody>
      </p:sp>
      <p:sp>
        <p:nvSpPr>
          <p:cNvPr id="13" name="Rectangular Callout 12"/>
          <p:cNvSpPr/>
          <p:nvPr/>
        </p:nvSpPr>
        <p:spPr>
          <a:xfrm>
            <a:off x="76200" y="2971800"/>
            <a:ext cx="2819400" cy="1524001"/>
          </a:xfrm>
          <a:prstGeom prst="wedgeRectCallout">
            <a:avLst>
              <a:gd name="adj1" fmla="val 59505"/>
              <a:gd name="adj2" fmla="val -199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dirty="0" smtClean="0">
                <a:solidFill>
                  <a:srgbClr val="002060"/>
                </a:solidFill>
                <a:latin typeface="NikoshBAN" pitchFamily="2" charset="0"/>
                <a:cs typeface="NikoshBAN" pitchFamily="2" charset="0"/>
              </a:rPr>
              <a:t>কাব্যগ্রন্থঃ প্রেমাংশুর রক্ত চাই, বাংলার মাটি বাংলার জল, চাষাভূষার কাব্য, পঞ্চাশ সহস্র বর্ষ ।</a:t>
            </a:r>
            <a:endParaRPr lang="en-US" sz="2400" dirty="0">
              <a:solidFill>
                <a:srgbClr val="002060"/>
              </a:solidFill>
              <a:latin typeface="NikoshBAN" pitchFamily="2" charset="0"/>
              <a:cs typeface="NikoshBAN" pitchFamily="2" charset="0"/>
            </a:endParaRPr>
          </a:p>
        </p:txBody>
      </p:sp>
      <p:sp>
        <p:nvSpPr>
          <p:cNvPr id="14" name="Rectangular Callout 13"/>
          <p:cNvSpPr/>
          <p:nvPr/>
        </p:nvSpPr>
        <p:spPr>
          <a:xfrm>
            <a:off x="4953000" y="4953000"/>
            <a:ext cx="4038600" cy="1522012"/>
          </a:xfrm>
          <a:prstGeom prst="wedgeRectCallout">
            <a:avLst>
              <a:gd name="adj1" fmla="val -47423"/>
              <a:gd name="adj2" fmla="val -778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dirty="0" smtClean="0">
                <a:solidFill>
                  <a:srgbClr val="002060"/>
                </a:solidFill>
                <a:latin typeface="NikoshBAN" pitchFamily="2" charset="0"/>
                <a:cs typeface="NikoshBAN" pitchFamily="2" charset="0"/>
              </a:rPr>
              <a:t>পড়ালেখাঃ ১৯৬২ সালে মাধ্যমিক, ১৯৬৪ সালে উচ্চ মাধ্যমিক , ১৯৬৯ সালে স্নাতক পাস করেন।</a:t>
            </a:r>
            <a:endParaRPr lang="en-US" sz="2400" dirty="0">
              <a:solidFill>
                <a:srgbClr val="002060"/>
              </a:solidFill>
              <a:latin typeface="NikoshBAN" pitchFamily="2" charset="0"/>
              <a:cs typeface="NikoshBAN" pitchFamily="2" charset="0"/>
            </a:endParaRPr>
          </a:p>
        </p:txBody>
      </p:sp>
      <p:sp>
        <p:nvSpPr>
          <p:cNvPr id="16" name="Rectangular Callout 15"/>
          <p:cNvSpPr/>
          <p:nvPr/>
        </p:nvSpPr>
        <p:spPr>
          <a:xfrm>
            <a:off x="6553200" y="2590800"/>
            <a:ext cx="2497282" cy="1447800"/>
          </a:xfrm>
          <a:prstGeom prst="wedgeRectCallout">
            <a:avLst>
              <a:gd name="adj1" fmla="val -73372"/>
              <a:gd name="adj2" fmla="val -234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dirty="0" smtClean="0">
                <a:solidFill>
                  <a:srgbClr val="002060"/>
                </a:solidFill>
                <a:latin typeface="NikoshBAN" pitchFamily="2" charset="0"/>
                <a:cs typeface="NikoshBAN" pitchFamily="2" charset="0"/>
              </a:rPr>
              <a:t>পিতাঃ সুখেন্দু প্রকাশ গুণ চৌধুরী।</a:t>
            </a:r>
          </a:p>
          <a:p>
            <a:pPr algn="just"/>
            <a:r>
              <a:rPr lang="bn-BD" sz="2400" dirty="0" smtClean="0">
                <a:solidFill>
                  <a:srgbClr val="002060"/>
                </a:solidFill>
                <a:latin typeface="NikoshBAN" pitchFamily="2" charset="0"/>
                <a:cs typeface="NikoshBAN" pitchFamily="2" charset="0"/>
              </a:rPr>
              <a:t>মাতাঃ বীণাপানি গুণ।</a:t>
            </a:r>
            <a:endParaRPr lang="en-US" sz="2400" dirty="0">
              <a:solidFill>
                <a:srgbClr val="002060"/>
              </a:solidFill>
              <a:latin typeface="NikoshBAN" pitchFamily="2" charset="0"/>
              <a:cs typeface="NikoshBAN" pitchFamily="2" charset="0"/>
            </a:endParaRPr>
          </a:p>
        </p:txBody>
      </p:sp>
      <p:sp>
        <p:nvSpPr>
          <p:cNvPr id="17" name="Rectangular Callout 16"/>
          <p:cNvSpPr/>
          <p:nvPr/>
        </p:nvSpPr>
        <p:spPr>
          <a:xfrm>
            <a:off x="1219200" y="5562600"/>
            <a:ext cx="2667000" cy="762000"/>
          </a:xfrm>
          <a:prstGeom prst="wedgeRectCallout">
            <a:avLst>
              <a:gd name="adj1" fmla="val 39946"/>
              <a:gd name="adj2" fmla="val -2076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dirty="0" smtClean="0">
                <a:solidFill>
                  <a:srgbClr val="002060"/>
                </a:solidFill>
                <a:latin typeface="NikoshBAN" pitchFamily="2" charset="0"/>
                <a:cs typeface="NikoshBAN" pitchFamily="2" charset="0"/>
              </a:rPr>
              <a:t>পেশাঃ সাংবাদিকতা ।</a:t>
            </a:r>
            <a:endParaRPr lang="en-US" sz="2400" dirty="0">
              <a:solidFill>
                <a:srgbClr val="002060"/>
              </a:solidFill>
              <a:latin typeface="NikoshBAN" pitchFamily="2" charset="0"/>
              <a:cs typeface="NikoshBAN" pitchFamily="2" charset="0"/>
            </a:endParaRPr>
          </a:p>
        </p:txBody>
      </p:sp>
      <p:sp>
        <p:nvSpPr>
          <p:cNvPr id="24" name="Rectangular Callout 23"/>
          <p:cNvSpPr/>
          <p:nvPr/>
        </p:nvSpPr>
        <p:spPr>
          <a:xfrm>
            <a:off x="228600" y="152400"/>
            <a:ext cx="2971800" cy="1837255"/>
          </a:xfrm>
          <a:prstGeom prst="wedgeRectCallout">
            <a:avLst>
              <a:gd name="adj1" fmla="val 64881"/>
              <a:gd name="adj2" fmla="val 301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smtClean="0">
                <a:solidFill>
                  <a:srgbClr val="002060"/>
                </a:solidFill>
                <a:latin typeface="NikoshBAN" pitchFamily="2" charset="0"/>
                <a:cs typeface="NikoshBAN" pitchFamily="2" charset="0"/>
              </a:rPr>
              <a:t>ছোটগল্পঃ আপন দলের মানুষ।</a:t>
            </a:r>
          </a:p>
          <a:p>
            <a:r>
              <a:rPr lang="bn-BD" sz="2400" dirty="0" smtClean="0">
                <a:solidFill>
                  <a:srgbClr val="002060"/>
                </a:solidFill>
                <a:latin typeface="NikoshBAN" pitchFamily="2" charset="0"/>
                <a:cs typeface="NikoshBAN" pitchFamily="2" charset="0"/>
              </a:rPr>
              <a:t>ছোটদের উপন্যাসঃ কালোমেঘের ভেলা, বাবা যখন ছোট ছিলেন ।</a:t>
            </a:r>
            <a:endParaRPr lang="en-US" sz="2400" dirty="0">
              <a:solidFill>
                <a:srgbClr val="002060"/>
              </a:solidFill>
              <a:latin typeface="NikoshBAN" pitchFamily="2" charset="0"/>
              <a:cs typeface="NikoshBAN" pitchFamily="2" charset="0"/>
            </a:endParaRPr>
          </a:p>
        </p:txBody>
      </p:sp>
      <p:sp>
        <p:nvSpPr>
          <p:cNvPr id="26" name="Rectangular Callout 25"/>
          <p:cNvSpPr/>
          <p:nvPr/>
        </p:nvSpPr>
        <p:spPr>
          <a:xfrm>
            <a:off x="5791200" y="228601"/>
            <a:ext cx="3030682" cy="1600200"/>
          </a:xfrm>
          <a:prstGeom prst="wedgeRectCallout">
            <a:avLst>
              <a:gd name="adj1" fmla="val -57421"/>
              <a:gd name="adj2" fmla="val 369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dirty="0" smtClean="0">
                <a:solidFill>
                  <a:srgbClr val="002060"/>
                </a:solidFill>
                <a:latin typeface="NikoshBAN" pitchFamily="2" charset="0"/>
                <a:cs typeface="NikoshBAN" pitchFamily="2" charset="0"/>
              </a:rPr>
              <a:t>নির্মলেন্দু গুণ</a:t>
            </a:r>
          </a:p>
          <a:p>
            <a:pPr algn="just"/>
            <a:r>
              <a:rPr lang="bn-BD" sz="2400" dirty="0" smtClean="0">
                <a:solidFill>
                  <a:srgbClr val="002060"/>
                </a:solidFill>
                <a:latin typeface="NikoshBAN" pitchFamily="2" charset="0"/>
                <a:cs typeface="NikoshBAN" pitchFamily="2" charset="0"/>
              </a:rPr>
              <a:t>জন্মঃ ১৯৪৫ সালে নেত্রকোনা জেলার কাশবন গ্রামে।</a:t>
            </a:r>
            <a:endParaRPr lang="en-US" sz="24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xmlns="" val="21667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6" grpId="0" animBg="1"/>
      <p:bldP spid="17" grpId="0" animBg="1"/>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228600"/>
            <a:ext cx="2476500"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5400" dirty="0" smtClean="0">
                <a:latin typeface="NikoshBAN" pitchFamily="2" charset="0"/>
                <a:cs typeface="NikoshBAN" pitchFamily="2" charset="0"/>
              </a:rPr>
              <a:t>আদর্শ পাঠ</a:t>
            </a:r>
            <a:endParaRPr lang="en-US" sz="5400" dirty="0">
              <a:latin typeface="NikoshBAN" pitchFamily="2" charset="0"/>
              <a:cs typeface="NikoshBAN" pitchFamily="2" charset="0"/>
            </a:endParaRPr>
          </a:p>
        </p:txBody>
      </p:sp>
      <p:pic>
        <p:nvPicPr>
          <p:cNvPr id="5" name="Picture 4" descr="index - Copy.jpg"/>
          <p:cNvPicPr>
            <a:picLocks noChangeAspect="1"/>
          </p:cNvPicPr>
          <p:nvPr/>
        </p:nvPicPr>
        <p:blipFill>
          <a:blip r:embed="rId2"/>
          <a:stretch>
            <a:fillRect/>
          </a:stretch>
        </p:blipFill>
        <p:spPr>
          <a:xfrm>
            <a:off x="1066800" y="1295400"/>
            <a:ext cx="6705600" cy="3962399"/>
          </a:xfrm>
          <a:prstGeom prst="rect">
            <a:avLst/>
          </a:prstGeom>
        </p:spPr>
      </p:pic>
    </p:spTree>
    <p:extLst>
      <p:ext uri="{BB962C8B-B14F-4D97-AF65-F5344CB8AC3E}">
        <p14:creationId xmlns:p14="http://schemas.microsoft.com/office/powerpoint/2010/main" xmlns="" val="1273473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1253</TotalTime>
  <Words>564</Words>
  <Application>Microsoft Office PowerPoint</Application>
  <PresentationFormat>On-screen Show (4:3)</PresentationFormat>
  <Paragraphs>106</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Flow</vt:lpstr>
      <vt:lpstr>Packager Shell Object</vt:lpstr>
      <vt:lpstr>Slide 1</vt:lpstr>
      <vt:lpstr>Slide 2</vt:lpstr>
      <vt:lpstr>Slide 3</vt:lpstr>
      <vt:lpstr>Slide 4</vt:lpstr>
      <vt:lpstr>Slide 5</vt:lpstr>
      <vt:lpstr>Slide 6</vt:lpstr>
      <vt:lpstr>Slide 7</vt:lpstr>
      <vt:lpstr>Slide 8</vt:lpstr>
      <vt:lpstr>Slide 9</vt:lpstr>
      <vt:lpstr>              সরব পাঠ</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ZCS</cp:lastModifiedBy>
  <cp:revision>295</cp:revision>
  <dcterms:created xsi:type="dcterms:W3CDTF">2006-08-16T00:00:00Z</dcterms:created>
  <dcterms:modified xsi:type="dcterms:W3CDTF">2020-04-16T04:04:14Z</dcterms:modified>
</cp:coreProperties>
</file>