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78" r:id="rId4"/>
    <p:sldId id="258" r:id="rId5"/>
    <p:sldId id="259" r:id="rId6"/>
    <p:sldId id="260" r:id="rId7"/>
    <p:sldId id="271" r:id="rId8"/>
    <p:sldId id="261" r:id="rId9"/>
    <p:sldId id="262" r:id="rId10"/>
    <p:sldId id="272" r:id="rId11"/>
    <p:sldId id="263" r:id="rId12"/>
    <p:sldId id="264" r:id="rId13"/>
    <p:sldId id="265" r:id="rId14"/>
    <p:sldId id="266" r:id="rId15"/>
    <p:sldId id="268" r:id="rId16"/>
    <p:sldId id="270" r:id="rId17"/>
    <p:sldId id="273" r:id="rId18"/>
    <p:sldId id="269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101C2A"/>
    <a:srgbClr val="182A40"/>
    <a:srgbClr val="3607BB"/>
    <a:srgbClr val="0033CC"/>
    <a:srgbClr val="A50021"/>
    <a:srgbClr val="FF0000"/>
    <a:srgbClr val="CC0066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022C8-1643-48EC-AFB4-8F23293F1347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80965-182C-45C7-B518-A314C3ED90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18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80965-182C-45C7-B518-A314C3ED90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2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80965-182C-45C7-B518-A314C3ED90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89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5143500"/>
          </a:xfrm>
          <a:prstGeom prst="bevel">
            <a:avLst>
              <a:gd name="adj" fmla="val 214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D95817-87C7-4FE6-ADC4-4F7981EF6889}"/>
              </a:ext>
            </a:extLst>
          </p:cNvPr>
          <p:cNvSpPr txBox="1"/>
          <p:nvPr/>
        </p:nvSpPr>
        <p:spPr>
          <a:xfrm>
            <a:off x="2743200" y="590550"/>
            <a:ext cx="37338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Frangipani Flow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04950"/>
            <a:ext cx="5486400" cy="3291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61951"/>
            <a:ext cx="1828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419350"/>
            <a:ext cx="5638800" cy="10772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ক. মধুমাস কাকে বলে?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খ. গ্রীষ্মকালের ৩টি ফলের নাম বল?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605976"/>
            <a:ext cx="36576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নিচের প্রশ্নগুলোর উত্তর বল।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imagesdfghh.jpg"/>
          <p:cNvPicPr>
            <a:picLocks noChangeAspect="1"/>
          </p:cNvPicPr>
          <p:nvPr/>
        </p:nvPicPr>
        <p:blipFill>
          <a:blip r:embed="rId2"/>
          <a:srcRect b="19565"/>
          <a:stretch>
            <a:fillRect/>
          </a:stretch>
        </p:blipFill>
        <p:spPr>
          <a:xfrm>
            <a:off x="457200" y="438150"/>
            <a:ext cx="40386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475732"/>
            <a:ext cx="8305800" cy="107721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গ্রীষ্মের পর আসে বর্ষা। বর্ষায় আবার একেবারে অন্য চেহারা। আকাশ তখন কালো ঘন মেঘে ছেয়ে যায়।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agesh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38150"/>
            <a:ext cx="402398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rain-gif-1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66" y="804507"/>
            <a:ext cx="4114800" cy="3048000"/>
          </a:xfrm>
          <a:prstGeom prst="rect">
            <a:avLst/>
          </a:prstGeom>
        </p:spPr>
      </p:pic>
      <p:pic>
        <p:nvPicPr>
          <p:cNvPr id="8" name="Picture 7" descr="udn35e_zpspwjxof3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792552"/>
            <a:ext cx="4114800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4425376"/>
            <a:ext cx="4648200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এ ধরনের বৃষ্টির একটা নাম আছে।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8900" y="4406935"/>
            <a:ext cx="4419600" cy="5847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তোমরা কি নামটা বলতে পারবে?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4385996"/>
            <a:ext cx="37338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একে বলা হয় </a:t>
            </a:r>
            <a:r>
              <a:rPr lang="bn-IN" sz="3600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ইলশেগুঁড়ি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" y="3959394"/>
            <a:ext cx="8305800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বৃষ্টি পড়ছে তো পড়ছেই। কখনো বড় বড় ফোঁটায়, তবে ধীরে ধীরে। কখনো হুড়মুড় করে। কখনো পড়ছে ঝিরঝির করে, খুব হালকা।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158176"/>
            <a:ext cx="32004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মনযোগ দিয়ে দেখ</a:t>
            </a:r>
            <a:endParaRPr lang="en-US" sz="3200" dirty="0">
              <a:solidFill>
                <a:srgbClr val="3607BB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ng_Con_-_Ethan-rain.gif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304800" y="438150"/>
            <a:ext cx="8458200" cy="3810000"/>
          </a:xfrm>
          <a:prstGeom prst="rect">
            <a:avLst/>
          </a:prstGeom>
        </p:spPr>
      </p:pic>
      <p:pic>
        <p:nvPicPr>
          <p:cNvPr id="4" name="Picture 3" descr="b5c01fd87050916f1dbf5586d7752f8a.gif"/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304800" y="418023"/>
            <a:ext cx="8458200" cy="3830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4435642"/>
            <a:ext cx="640080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বড় বড় ফোঁটায় প্রচুর বৃষ্টির নাম </a:t>
            </a:r>
            <a:r>
              <a:rPr lang="bn-IN" sz="3600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মুষলধারে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বৃষ্টি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4100" y="4466405"/>
            <a:ext cx="44196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কখনো আবার পড়ে </a:t>
            </a:r>
            <a:r>
              <a:rPr lang="bn-IN" sz="3600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ঝমঝম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বৃষ্টি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River-Sky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438150"/>
            <a:ext cx="6553200" cy="381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05100" y="4497182"/>
            <a:ext cx="37338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নদীতে তখন ঢল নামে।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ndexjhgty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819150"/>
            <a:ext cx="4343400" cy="3048000"/>
          </a:xfrm>
          <a:prstGeom prst="rect">
            <a:avLst/>
          </a:prstGeom>
        </p:spPr>
      </p:pic>
      <p:pic>
        <p:nvPicPr>
          <p:cNvPr id="4" name="Picture 3" descr="kod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19150"/>
            <a:ext cx="40386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58176"/>
            <a:ext cx="32004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মনযোগ দিয়ে দেখ</a:t>
            </a:r>
            <a:endParaRPr lang="en-US" sz="3200" dirty="0">
              <a:solidFill>
                <a:srgbClr val="3607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0194" y="4500511"/>
            <a:ext cx="4495800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ছবিতে কী কী দেখতে পাচ্ছ?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891976"/>
            <a:ext cx="13716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কদম</a:t>
            </a:r>
            <a:endParaRPr lang="en-US" sz="3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3894980"/>
            <a:ext cx="1600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কেয়া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4571138"/>
            <a:ext cx="525780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কদম, কেয়া ইত্যাদি </a:t>
            </a:r>
            <a:r>
              <a:rPr lang="bn-IN" sz="32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বর্ষাকালীন ফুল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09551"/>
            <a:ext cx="2133600" cy="584775"/>
          </a:xfrm>
          <a:prstGeom prst="rect">
            <a:avLst/>
          </a:prstGeom>
          <a:ln>
            <a:solidFill>
              <a:srgbClr val="A50021"/>
            </a:solidFill>
            <a:prstDash val="lgDashDotDot"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229982"/>
            <a:ext cx="5791200" cy="2246769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নদীতে তখন............নামে।</a:t>
            </a:r>
          </a:p>
          <a:p>
            <a:pPr marL="514350" indent="-514350">
              <a:buAutoNum type="arabicPeriod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গ্রীষ্মকে বলা হয়..................।</a:t>
            </a:r>
          </a:p>
          <a:p>
            <a:pPr marL="514350" indent="-514350">
              <a:buAutoNum type="arabicPeriod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বর্ষায় ফোটে ........................... নানা ফুল।</a:t>
            </a:r>
          </a:p>
          <a:p>
            <a:pPr marL="514350" indent="-514350">
              <a:buAutoNum type="arabicPeriod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গ্রীষ্মকালে ...............অসহ্য তাপ।</a:t>
            </a:r>
          </a:p>
          <a:p>
            <a:pPr marL="514350" indent="-514350">
              <a:buAutoNum type="arabicPeriod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আকাশ তখন .........................ছেয়ে যায়।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211455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কদম, কেয়া ও আরও </a:t>
            </a:r>
            <a:endParaRPr lang="en-US" sz="2800" dirty="0">
              <a:solidFill>
                <a:srgbClr val="9900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386715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ঢল</a:t>
            </a:r>
            <a:endParaRPr lang="en-US" sz="2800" dirty="0">
              <a:solidFill>
                <a:srgbClr val="9900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295275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মধুমাস</a:t>
            </a:r>
            <a:endParaRPr lang="en-US" sz="2800" dirty="0">
              <a:solidFill>
                <a:srgbClr val="9900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340995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কালো ঘন মেঘে</a:t>
            </a:r>
            <a:endParaRPr lang="en-US" sz="28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249555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রৌদ্রের</a:t>
            </a:r>
            <a:endParaRPr lang="en-US" sz="28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072576"/>
            <a:ext cx="73914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ডান দিক থেকে ঠিক শব্দ বেছে নিয়ে খালি জায়গায় লেখ।</a:t>
            </a:r>
            <a:endParaRPr lang="en-US" sz="3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4762501" y="3143250"/>
            <a:ext cx="2513806" cy="7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77000" y="209551"/>
            <a:ext cx="21336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3200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৫মিনিট</a:t>
            </a:r>
            <a:endParaRPr lang="en-US" sz="3200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0" y="4425376"/>
            <a:ext cx="18288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মিলিয়ে নাও</a:t>
            </a:r>
            <a:endParaRPr lang="en-US" sz="3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-0.03793 C 0.04305 -0.04348 0.02743 -0.03361 0.01475 -0.03176 C 0.00764 -0.02529 -0.00018 -0.02344 -0.00782 -0.01881 C -0.01493 -0.00925 -0.01719 -0.01018 -0.02691 -0.00833 C -0.04601 0.00154 -0.06441 0.00678 -0.08403 0.01264 C -0.08993 0.02004 -0.10955 0.02837 -0.11736 0.03176 C -0.12552 0.04317 -0.13611 0.04471 -0.14584 0.05088 C -0.15226 0.06167 -0.15573 0.0589 -0.16372 0.06568 C -0.17153 0.07246 -0.17934 0.07771 -0.1875 0.08264 C -0.18837 0.0848 -0.18854 0.08788 -0.18993 0.08881 C -0.19445 0.09158 -0.20417 0.09312 -0.20417 0.09343 C -0.21337 0.10299 -0.22066 0.10207 -0.2316 0.10361 C -0.23559 0.10607 -0.23837 0.11347 -0.24236 0.1144 C -0.24462 0.11502 -0.25278 0.11687 -0.25539 0.11841 C -0.26111 0.1218 -0.26615 0.12889 -0.27205 0.13105 C -0.30174 0.14184 -0.30243 0.13969 -0.33282 0.14184 C -0.34723 0.14554 -0.36129 0.15048 -0.3757 0.15449 C -0.38229 0.15634 -0.39584 0.1588 -0.39584 0.15911 C -0.40313 0.1622 -0.41025 0.16559 -0.41736 0.16929 C -0.42136 0.17145 -0.42917 0.17545 -0.42917 0.17576 C -0.43212 0.18594 -0.43334 0.18409 -0.42813 0.18409 " pathEditMode="relative" rAng="0" ptsTypes="ffffffffffffffffffff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109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2128 C -0.00191 -0.01141 -0.01632 -0.00771 -0.03142 -0.00216 C -0.03976 0.00771 -0.06406 0.00586 -0.07552 0.00832 C -0.12292 0.02991 -0.18003 0.02405 -0.22674 0.02528 C -0.24219 0.03083 -0.25712 0.03423 -0.27309 0.03577 C -0.28472 0.0481 -0.27413 0.03916 -0.29462 0.0444 C -0.29948 0.04564 -0.30417 0.04872 -0.30885 0.05057 C -0.32674 0.06691 -0.36024 0.06044 -0.37674 0.06136 C -0.38021 0.06383 -0.38437 0.06383 -0.3875 0.06753 C -0.38872 0.06907 -0.38854 0.07246 -0.38976 0.074 C -0.39149 0.07616 -0.39392 0.07647 -0.39583 0.07832 C -0.39757 0.07986 -0.39878 0.08295 -0.40052 0.08449 C -0.40382 0.08726 -0.40764 0.08726 -0.41128 0.08881 C -0.41753 0.09682 -0.42049 0.1033 -0.42795 0.10792 C -0.42587 0.13753 -0.4283 0.12303 -0.42431 0.11193 C -0.42361 0.10977 -0.42187 0.10977 -0.42083 0.10792 C -0.42014 0.10669 -0.41997 0.10515 -0.41962 0.10361 " pathEditMode="relative" rAng="0" ptsTypes="ffffffffffffffff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0" y="79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185 C 0.01476 0.02158 0.01042 0.03453 0.00122 0.03946 C -0.02135 0.0518 -0.04427 0.05797 -0.06788 0.06074 C -0.07344 0.06382 -0.07917 0.06568 -0.08455 0.06907 C -0.0901 0.07246 -0.09549 0.07832 -0.10122 0.08171 C -0.10764 0.08541 -0.12135 0.08819 -0.12135 0.08849 C -0.12986 0.09713 -0.13802 0.10021 -0.14757 0.10299 C -0.16319 0.11347 -0.18003 0.11224 -0.19635 0.11779 C -0.21406 0.12395 -0.2309 0.13845 -0.24878 0.14523 C -0.2717 0.15417 -0.2901 0.15633 -0.31424 0.15787 C -0.35486 0.17483 -0.39861 0.16589 -0.44045 0.17267 C -0.45035 0.18038 -0.45972 0.18038 -0.47031 0.18347 C -0.48003 0.19457 -0.48906 0.19642 -0.5 0.19827 C -0.50521 0.20752 -0.50851 0.20721 -0.51545 0.21091 C -0.51701 0.21184 -0.51944 0.21554 -0.52031 0.21307 C -0.52187 0.20814 -0.52031 0.20166 -0.52031 0.19611 " pathEditMode="relative" rAng="0" ptsTypes="fffffffffffffff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98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247 C -0.04323 -0.00401 -0.08732 0.0074 -0.12968 -0.00863 C -0.13489 -0.01048 -0.13767 -0.01942 -0.14392 -0.02127 C -0.15277 -0.03207 -0.16076 -0.03638 -0.17135 -0.04039 C -0.17639 -0.04656 -0.18073 -0.04718 -0.1868 -0.04903 C -0.19479 -0.05735 -0.20208 -0.06383 -0.21059 -0.07 C -0.21527 -0.07832 -0.22031 -0.07925 -0.22604 -0.0848 C -0.23524 -0.09405 -0.23819 -0.09713 -0.24878 -0.10176 C -0.25798 -0.11471 -0.25017 -0.10607 -0.26892 -0.11008 C -0.28368 -0.11316 -0.29826 -0.12026 -0.31302 -0.12488 C -0.33559 -0.12365 -0.35277 -0.12396 -0.37378 -0.1144 C -0.38819 -0.09528 -0.36562 -0.12303 -0.3868 -0.10607 C -0.38819 -0.10515 -0.38819 -0.10114 -0.38923 -0.0996 C -0.39097 -0.09682 -0.39323 -0.09559 -0.39514 -0.09343 C -0.40243 -0.074 -0.4 -0.08572 -0.4 -0.05735 " pathEditMode="relative" rAng="0" ptsTypes="ffffffffffffff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0" y="-56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943 C 0.00938 -0.02375 0.00608 -0.03547 0 -0.04287 C -0.01163 -0.05705 -0.02396 -0.07309 -0.03681 -0.08295 C -0.03924 -0.08727 -0.04149 -0.09128 -0.04392 -0.0956 C -0.04514 -0.09775 -0.04757 -0.10207 -0.04757 -0.10176 C -0.05069 -0.11749 -0.04809 -0.10731 -0.06059 -0.12951 C -0.06181 -0.13167 -0.06424 -0.13568 -0.06424 -0.13537 C -0.0684 -0.15079 -0.07187 -0.15572 -0.07847 -0.16744 C -0.08403 -0.17731 -0.07743 -0.17176 -0.08437 -0.17608 C -0.08733 -0.19057 -0.08316 -0.17392 -0.08924 -0.18656 C -0.09392 -0.19643 -0.09618 -0.20722 -0.10347 -0.21185 C -0.11128 -0.22325 -0.11337 -0.22325 -0.12257 -0.22881 C -0.12448 -0.2322 -0.12604 -0.23682 -0.12847 -0.23929 C -0.13229 -0.24299 -0.15052 -0.25502 -0.1559 -0.25841 C -0.16181 -0.26704 -0.16719 -0.26889 -0.17378 -0.27537 C -0.1809 -0.28246 -0.18715 -0.28863 -0.19514 -0.29233 C -0.19948 -0.29757 -0.2033 -0.30065 -0.20833 -0.30281 C -0.21372 -0.31021 -0.21875 -0.31114 -0.225 -0.31545 C -0.23333 -0.321 -0.24132 -0.32779 -0.25 -0.33025 C -0.25312 -0.33241 -0.25608 -0.33519 -0.25937 -0.33673 C -0.26337 -0.33858 -0.27135 -0.34105 -0.27135 -0.34074 C -0.27674 -0.34691 -0.28073 -0.35307 -0.28681 -0.35585 C -0.29358 -0.36294 -0.3 -0.3651 -0.30712 -0.37065 C -0.31007 -0.37281 -0.3125 -0.37712 -0.31545 -0.37897 C -0.3276 -0.38638 -0.34288 -0.38915 -0.35469 -0.39378 C -0.36024 -0.39593 -0.3658 -0.39994 -0.37135 -0.4021 C -0.39184 -0.42091 -0.42552 -0.40704 -0.44514 -0.40426 C -0.44757 -0.40303 -0.45 -0.40241 -0.45226 -0.40025 C -0.45764 -0.39501 -0.45955 -0.38853 -0.46545 -0.38545 C -0.47222 -0.37281 -0.47014 -0.35677 -0.47378 -0.34105 C -0.47517 -0.32655 -0.47396 -0.3321 -0.47604 -0.32409 " pathEditMode="relative" rAng="0" ptsTypes="ffffffffffffffffffffffffffffff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0" y="-2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9" grpId="0"/>
      <p:bldP spid="10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Screenshot_2017-01-29-19-01-28.png"/>
          <p:cNvPicPr>
            <a:picLocks noChangeAspect="1"/>
          </p:cNvPicPr>
          <p:nvPr/>
        </p:nvPicPr>
        <p:blipFill>
          <a:blip r:embed="rId2"/>
          <a:srcRect l="8333" t="10000" b="10000"/>
          <a:stretch>
            <a:fillRect/>
          </a:stretch>
        </p:blipFill>
        <p:spPr>
          <a:xfrm>
            <a:off x="762000" y="2724150"/>
            <a:ext cx="33528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Screenshot_2017-01-29-19-01-51.png"/>
          <p:cNvPicPr>
            <a:picLocks noChangeAspect="1"/>
          </p:cNvPicPr>
          <p:nvPr/>
        </p:nvPicPr>
        <p:blipFill>
          <a:blip r:embed="rId3"/>
          <a:srcRect t="10000" b="10000"/>
          <a:stretch>
            <a:fillRect/>
          </a:stretch>
        </p:blipFill>
        <p:spPr>
          <a:xfrm>
            <a:off x="4495800" y="2724150"/>
            <a:ext cx="36576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shot_2017-01-29-18-43-25.png"/>
          <p:cNvPicPr>
            <a:picLocks noChangeAspect="1"/>
          </p:cNvPicPr>
          <p:nvPr/>
        </p:nvPicPr>
        <p:blipFill>
          <a:blip r:embed="rId4">
            <a:lum bright="10000"/>
          </a:blip>
          <a:srcRect t="10000" b="10000"/>
          <a:stretch>
            <a:fillRect/>
          </a:stretch>
        </p:blipFill>
        <p:spPr>
          <a:xfrm>
            <a:off x="2438402" y="285750"/>
            <a:ext cx="3894667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2400" y="158176"/>
            <a:ext cx="1447800" cy="584775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দলে কর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285750"/>
            <a:ext cx="2286000" cy="1077218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ছবিগুলো দেখে ৩টি বাক্য লেখ।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85751"/>
            <a:ext cx="4114800" cy="584775"/>
          </a:xfrm>
          <a:prstGeom prst="rect">
            <a:avLst/>
          </a:prstGeom>
          <a:noFill/>
          <a:ln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এসো যুক্তবর্ণগুলো ভেঙ্গে দেখি </a:t>
            </a:r>
            <a:endParaRPr lang="en-US" sz="32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687419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প্রচণ্ড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940064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মিষ্টি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449419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রৌদ্র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905002" y="4324350"/>
            <a:ext cx="685799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905002" y="2800350"/>
            <a:ext cx="685799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905003" y="3638550"/>
            <a:ext cx="685799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905002" y="1276350"/>
            <a:ext cx="685799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905002" y="2038350"/>
            <a:ext cx="685799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219200" y="270206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ণ্ড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8200" y="280035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19200" y="346406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দ্র</a:t>
            </a:r>
            <a:endParaRPr lang="en-US" sz="4000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19200" y="194006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ষ্ট  </a:t>
            </a:r>
            <a:endParaRPr lang="en-US" sz="4000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838200" y="1123951"/>
            <a:ext cx="1524000" cy="707886"/>
            <a:chOff x="304800" y="1123950"/>
            <a:chExt cx="1524000" cy="707886"/>
          </a:xfrm>
        </p:grpSpPr>
        <p:sp>
          <p:nvSpPr>
            <p:cNvPr id="39" name="TextBox 38"/>
            <p:cNvSpPr txBox="1"/>
            <p:nvPr/>
          </p:nvSpPr>
          <p:spPr>
            <a:xfrm>
              <a:off x="304800" y="1123950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itchFamily="2" charset="0"/>
                  <a:cs typeface="NikoshBAN" pitchFamily="2" charset="0"/>
                </a:rPr>
                <a:t>গ্রী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09600" y="1123950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itchFamily="2" charset="0"/>
                  <a:cs typeface="NikoshBAN" pitchFamily="2" charset="0"/>
                </a:rPr>
                <a:t>ষ্ম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143000" y="112395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ষ্ম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43200" y="110186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ষ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743200" y="1123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48200" y="2625864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40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29000" y="104775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solidFill>
                <a:srgbClr val="3607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429000" y="2625864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solidFill>
                <a:srgbClr val="3607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429000" y="1863864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solidFill>
                <a:srgbClr val="3607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29000" y="3387864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solidFill>
                <a:srgbClr val="3607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429000" y="409575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solidFill>
                <a:srgbClr val="3607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48200" y="1025664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40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48200" y="1787664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40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648200" y="34099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40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48200" y="4073664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40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19400" y="180975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ষ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819400" y="180975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895600" y="257175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895600" y="2625864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ড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743200" y="346406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400800" y="742951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000" dirty="0">
              <a:latin typeface="Verdana" pitchFamily="34" charset="0"/>
              <a:ea typeface="Verdana" pitchFamily="34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 rot="7467920">
            <a:off x="2936674" y="3759466"/>
            <a:ext cx="222651" cy="216865"/>
            <a:chOff x="2286000" y="3790950"/>
            <a:chExt cx="838200" cy="838200"/>
          </a:xfrm>
        </p:grpSpPr>
        <p:cxnSp>
          <p:nvCxnSpPr>
            <p:cNvPr id="81" name="Curved Connector 80"/>
            <p:cNvCxnSpPr/>
            <p:nvPr/>
          </p:nvCxnSpPr>
          <p:spPr>
            <a:xfrm rot="16200000" flipV="1">
              <a:off x="2476500" y="3981450"/>
              <a:ext cx="762000" cy="53340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182A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2286000" y="3790950"/>
              <a:ext cx="381000" cy="304800"/>
            </a:xfrm>
            <a:prstGeom prst="line">
              <a:avLst/>
            </a:prstGeom>
            <a:ln w="28575">
              <a:solidFill>
                <a:srgbClr val="182A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762000" y="4171953"/>
            <a:ext cx="1219200" cy="707886"/>
            <a:chOff x="762000" y="4226064"/>
            <a:chExt cx="1219200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762000" y="422606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itchFamily="2" charset="0"/>
                  <a:cs typeface="NikoshBAN" pitchFamily="2" charset="0"/>
                </a:rPr>
                <a:t>কি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143000" y="422606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itchFamily="2" charset="0"/>
                  <a:cs typeface="NikoshBAN" pitchFamily="2" charset="0"/>
                </a:rPr>
                <a:t>ন্তু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7" name="Freeform 86"/>
          <p:cNvSpPr/>
          <p:nvPr/>
        </p:nvSpPr>
        <p:spPr>
          <a:xfrm>
            <a:off x="2819400" y="4394478"/>
            <a:ext cx="304800" cy="158472"/>
          </a:xfrm>
          <a:custGeom>
            <a:avLst/>
            <a:gdLst>
              <a:gd name="connsiteX0" fmla="*/ 119743 w 522515"/>
              <a:gd name="connsiteY0" fmla="*/ 0 h 378908"/>
              <a:gd name="connsiteX1" fmla="*/ 163286 w 522515"/>
              <a:gd name="connsiteY1" fmla="*/ 65315 h 378908"/>
              <a:gd name="connsiteX2" fmla="*/ 195943 w 522515"/>
              <a:gd name="connsiteY2" fmla="*/ 152400 h 378908"/>
              <a:gd name="connsiteX3" fmla="*/ 239486 w 522515"/>
              <a:gd name="connsiteY3" fmla="*/ 250372 h 378908"/>
              <a:gd name="connsiteX4" fmla="*/ 185058 w 522515"/>
              <a:gd name="connsiteY4" fmla="*/ 348343 h 378908"/>
              <a:gd name="connsiteX5" fmla="*/ 152400 w 522515"/>
              <a:gd name="connsiteY5" fmla="*/ 370115 h 378908"/>
              <a:gd name="connsiteX6" fmla="*/ 87086 w 522515"/>
              <a:gd name="connsiteY6" fmla="*/ 359229 h 378908"/>
              <a:gd name="connsiteX7" fmla="*/ 32658 w 522515"/>
              <a:gd name="connsiteY7" fmla="*/ 304800 h 378908"/>
              <a:gd name="connsiteX8" fmla="*/ 0 w 522515"/>
              <a:gd name="connsiteY8" fmla="*/ 185057 h 378908"/>
              <a:gd name="connsiteX9" fmla="*/ 21772 w 522515"/>
              <a:gd name="connsiteY9" fmla="*/ 163286 h 378908"/>
              <a:gd name="connsiteX10" fmla="*/ 108858 w 522515"/>
              <a:gd name="connsiteY10" fmla="*/ 141515 h 378908"/>
              <a:gd name="connsiteX11" fmla="*/ 141515 w 522515"/>
              <a:gd name="connsiteY11" fmla="*/ 119743 h 378908"/>
              <a:gd name="connsiteX12" fmla="*/ 293915 w 522515"/>
              <a:gd name="connsiteY12" fmla="*/ 119743 h 378908"/>
              <a:gd name="connsiteX13" fmla="*/ 424543 w 522515"/>
              <a:gd name="connsiteY13" fmla="*/ 185057 h 378908"/>
              <a:gd name="connsiteX14" fmla="*/ 468086 w 522515"/>
              <a:gd name="connsiteY14" fmla="*/ 206829 h 378908"/>
              <a:gd name="connsiteX15" fmla="*/ 522515 w 522515"/>
              <a:gd name="connsiteY15" fmla="*/ 261257 h 378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2515" h="378908">
                <a:moveTo>
                  <a:pt x="119743" y="0"/>
                </a:moveTo>
                <a:cubicBezTo>
                  <a:pt x="134257" y="21772"/>
                  <a:pt x="155011" y="40492"/>
                  <a:pt x="163286" y="65315"/>
                </a:cubicBezTo>
                <a:cubicBezTo>
                  <a:pt x="195642" y="162379"/>
                  <a:pt x="143872" y="9205"/>
                  <a:pt x="195943" y="152400"/>
                </a:cubicBezTo>
                <a:cubicBezTo>
                  <a:pt x="227033" y="237898"/>
                  <a:pt x="202031" y="194189"/>
                  <a:pt x="239486" y="250372"/>
                </a:cubicBezTo>
                <a:cubicBezTo>
                  <a:pt x="207352" y="378908"/>
                  <a:pt x="249008" y="316368"/>
                  <a:pt x="185058" y="348343"/>
                </a:cubicBezTo>
                <a:cubicBezTo>
                  <a:pt x="173356" y="354194"/>
                  <a:pt x="163286" y="362858"/>
                  <a:pt x="152400" y="370115"/>
                </a:cubicBezTo>
                <a:cubicBezTo>
                  <a:pt x="130629" y="366486"/>
                  <a:pt x="108025" y="366209"/>
                  <a:pt x="87086" y="359229"/>
                </a:cubicBezTo>
                <a:cubicBezTo>
                  <a:pt x="62475" y="351025"/>
                  <a:pt x="42755" y="327518"/>
                  <a:pt x="32658" y="304800"/>
                </a:cubicBezTo>
                <a:cubicBezTo>
                  <a:pt x="12568" y="259598"/>
                  <a:pt x="9313" y="231623"/>
                  <a:pt x="0" y="185057"/>
                </a:cubicBezTo>
                <a:cubicBezTo>
                  <a:pt x="7257" y="177800"/>
                  <a:pt x="12971" y="168566"/>
                  <a:pt x="21772" y="163286"/>
                </a:cubicBezTo>
                <a:cubicBezTo>
                  <a:pt x="38511" y="153242"/>
                  <a:pt x="97147" y="143857"/>
                  <a:pt x="108858" y="141515"/>
                </a:cubicBezTo>
                <a:cubicBezTo>
                  <a:pt x="119744" y="134258"/>
                  <a:pt x="129813" y="125594"/>
                  <a:pt x="141515" y="119743"/>
                </a:cubicBezTo>
                <a:cubicBezTo>
                  <a:pt x="192259" y="94370"/>
                  <a:pt x="232375" y="114148"/>
                  <a:pt x="293915" y="119743"/>
                </a:cubicBezTo>
                <a:cubicBezTo>
                  <a:pt x="458074" y="174464"/>
                  <a:pt x="255737" y="100652"/>
                  <a:pt x="424543" y="185057"/>
                </a:cubicBezTo>
                <a:cubicBezTo>
                  <a:pt x="439057" y="192314"/>
                  <a:pt x="455277" y="196866"/>
                  <a:pt x="468086" y="206829"/>
                </a:cubicBezTo>
                <a:cubicBezTo>
                  <a:pt x="488339" y="222581"/>
                  <a:pt x="522515" y="261257"/>
                  <a:pt x="522515" y="261257"/>
                </a:cubicBezTo>
              </a:path>
            </a:pathLst>
          </a:custGeom>
          <a:ln w="28575">
            <a:solidFill>
              <a:srgbClr val="101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5486400" y="337322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(র-ফলা)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143000" y="41719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ন্তু</a:t>
            </a:r>
            <a:endParaRPr lang="en-US" sz="40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819400" y="417195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743200" y="417195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67400" y="40957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40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705600" y="417195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(উ-কার)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295 C 0.01719 -0.01511 0.0323 -0.02467 0.04931 -0.02929 C 0.05677 -0.03546 0.0632 -0.03731 0.0717 -0.03916 C 0.08264 -0.0441 0.0632 -0.03515 0.08386 -0.04595 C 0.09045 -0.04934 0.09809 -0.04965 0.10504 -0.05242 C 0.1592 -0.04903 0.14809 -0.05674 0.17657 -0.03762 C 0.17691 -0.0333 0.17743 -0.02868 0.17778 -0.02436 C 0.17813 -0.01943 0.17917 -0.00956 0.17917 -0.00956 " pathEditMode="relative" rAng="0" ptsTypes="fffffffA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-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39 -0.01018 0.00208 -0.01727 0.00711 -0.02344 C 0.00798 -0.02621 0.00833 -0.02961 0.00955 -0.03177 C 0.02066 -0.0515 0.01441 -0.03639 0.02135 -0.04657 C 0.02274 -0.04842 0.02343 -0.05181 0.025 -0.05304 C 0.02673 -0.05458 0.02899 -0.05458 0.0309 -0.0552 C 0.0434 -0.07123 0.10642 -0.07247 0.12135 -0.07401 C 0.14027 -0.07123 0.13628 -0.07524 0.13455 -0.0404 C 0.13593 -0.01049 0.13576 -0.02344 0.13576 -0.00216 " pathEditMode="relative" ptsTypes="ffffffffA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524 C 0.00746 -0.01233 0.0059 -0.02775 0.00833 -0.04564 C 0.00902 -0.05057 0.01354 -0.05335 0.01545 -0.05612 C 0.02187 -0.06537 0.02847 -0.07154 0.0368 -0.07524 C 0.03802 -0.07801 0.03871 -0.08171 0.04045 -0.08356 C 0.04427 -0.08757 0.04913 -0.08603 0.05347 -0.08788 C 0.07239 -0.09652 0.04948 -0.08881 0.06788 -0.09436 C 0.07656 -0.0996 0.08073 -0.09898 0.09166 -0.10052 C 0.14045 -0.09929 0.18923 -0.09806 0.23802 -0.09652 C 0.27152 -0.09528 0.27309 -0.11255 0.26909 -0.08788 C 0.26684 -0.04995 0.26788 -0.07401 0.26788 -0.01603 " pathEditMode="relative" rAng="0" ptsTypes="ffffffffffA">
                                      <p:cBhvr>
                                        <p:cTn id="6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0" y="-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0.00741 C -0.00399 -0.02837 0.00712 -0.03978 0.01667 -0.04564 C 0.02309 -0.05366 0.02517 -0.05397 0.03333 -0.05613 C 0.04097 -0.06168 0.04913 -0.06291 0.05712 -0.06661 C 0.06319 -0.07401 0.07014 -0.0737 0.07743 -0.07524 C 0.08316 -0.0848 0.08872 -0.08388 0.09653 -0.08573 C 0.10556 -0.09344 0.11389 -0.09405 0.12378 -0.09621 C 0.15677 -0.09344 0.14236 -0.09436 0.16198 -0.08573 C 0.17465 -0.0515 0.17031 -0.07247 0.17031 -0.00525 " pathEditMode="relative" rAng="0" ptsTypes="ffffffffA">
                                      <p:cBhvr>
                                        <p:cTn id="8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-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524 C 0.00591 -0.00987 0.00955 -0.01881 0.02032 -0.0222 C 0.02448 -0.02991 0.03247 -0.03947 0.0382 -0.04348 C 0.04115 -0.04564 0.04445 -0.04625 0.04757 -0.0478 C 0.04914 -0.04841 0.05243 -0.04995 0.05243 -0.04965 C 0.0573 -0.0552 0.06216 -0.05705 0.06667 -0.0626 C 0.08646 -0.06198 0.10643 -0.06445 0.12622 -0.06044 C 0.12865 -0.05982 0.129 -0.05304 0.13091 -0.04995 C 0.13351 -0.04595 0.13924 -0.03916 0.13924 -0.03885 C 0.14045 -0.03053 0.14827 0.00308 0.13924 0.00308 " pathEditMode="relative" rAng="0" ptsTypes="fffffffffA">
                                      <p:cBhvr>
                                        <p:cTn id="101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-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2004 C -0.00139 0.01696 0.00209 0.01018 0.0073 0.00308 C 0.01285 -0.00463 0.01945 -0.01048 0.025 -0.01788 C 0.029 -0.02313 0.03091 -0.02744 0.03577 -0.03053 C 0.04063 -0.03916 0.04219 -0.04101 0.04896 -0.04317 C 0.05417 -0.05273 0.05348 -0.05396 0.06441 -0.05396 C 0.13507 -0.05396 0.20556 -0.05119 0.27622 -0.04965 C 0.27587 -0.03639 0.27639 -0.02282 0.275 -0.00956 C 0.27466 -0.00648 0.27188 -0.00586 0.27153 -0.00308 C 0.27066 0.00308 0.27153 0.00956 0.27153 0.01603 " pathEditMode="relative" rAng="0" ptsTypes="fffffffffA">
                                      <p:cBhvr>
                                        <p:cTn id="117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1388 C -0.00382 -0.02159 -0.00399 -0.0293 -0.00312 -0.03701 C -0.00139 -0.05273 0.01042 -0.06538 0.0184 -0.06877 C 0.02639 -0.07709 0.02222 -0.0737 0.03142 -0.07925 C 0.03264 -0.07987 0.03507 -0.08141 0.03507 -0.0811 C 0.04028 -0.09097 0.04896 -0.09251 0.05642 -0.09405 C 0.08681 -0.09991 0.11771 -0.10207 0.14809 -0.10885 C 0.15816 -0.10423 0.1592 -0.10361 0.16476 -0.08974 C 0.16632 -0.07678 0.1684 -0.06445 0.17083 -0.05181 C 0.16858 -0.03978 0.17083 -0.01388 0.17083 -0.01357 " pathEditMode="relative" rAng="0" ptsTypes="fffffffffA">
                                      <p:cBhvr>
                                        <p:cTn id="1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1357 C 0.00069 0.01018 -0.00243 0.00586 0.00469 -0.00339 C 0.00799 -0.01233 0.01302 -0.02035 0.01788 -0.02683 C 0.02049 -0.03392 0.02326 -0.03515 0.02726 -0.03947 C 0.03854 -0.05119 0.04566 -0.05766 0.05833 -0.06044 C 0.06302 -0.0663 0.06701 -0.07092 0.07257 -0.07339 C 0.09774 -0.07185 0.10955 -0.07616 0.12969 -0.05859 C 0.13663 -0.04039 0.1309 -0.05828 0.1309 -0.01202 C 0.1309 -0.00154 0.13212 0.01974 0.13212 0.02004 " pathEditMode="relative" rAng="0" ptsTypes="ffffffffA">
                                      <p:cBhvr>
                                        <p:cTn id="15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222 C 0.00851 0.01973 0.01528 0.01665 0.02257 0.01387 C 0.02292 0.01171 0.02309 0.00925 0.02378 0.0074 C 0.02465 0.00493 0.02674 0.004 0.02726 0.00123 C 0.02778 -0.00093 0.03177 -0.03207 0.03212 -0.03485 C 0.03264 -0.03886 0.03212 -0.04379 0.03333 -0.04749 C 0.0349 -0.05243 0.03958 -0.05058 0.04288 -0.05181 C 0.05347 -0.06106 0.06337 -0.06106 0.075 -0.06445 C 0.13663 -0.06013 0.19688 -0.05027 0.25833 -0.04749 C 0.25712 -0.03547 0.2559 -0.02344 0.25469 -0.01141 C 0.25434 -0.00802 0.25399 -0.00432 0.25347 -0.00093 C 0.25278 0.004 0.25122 0.01387 0.25122 0.01418 " pathEditMode="relative" rAng="0" ptsTypes="fffffffffffA">
                                      <p:cBhvr>
                                        <p:cTn id="17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-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08 0.00956 C -0.03194 0.0074 -0.03333 0.00555 -0.03351 0.00308 C -0.03385 -0.00031 -0.02726 -0.0219 -0.02517 -0.02652 C -0.02396 -0.0293 -0.02187 -0.03053 -0.02031 -0.03269 C -0.01962 -0.03485 -0.0191 -0.03762 -0.01806 -0.03916 C -0.0158 -0.04256 -0.01076 -0.04749 -0.01076 -0.04718 C -0.00851 -0.06198 -0.01198 -0.04533 -0.00486 -0.06013 C -0.00399 -0.06198 -0.00451 -0.06476 -0.00365 -0.06661 C 0.00938 -0.09652 0.02378 -0.08881 0.04757 -0.09621 C 0.08715 -0.09374 0.12674 -0.08881 0.16649 -0.08573 C 0.16476 -0.07401 0.16667 -0.06722 0.16059 -0.06013 C 0.16302 -0.03824 0.16649 -0.01696 0.16649 0.00524 " pathEditMode="relative" rAng="0" ptsTypes="fffffffffffA">
                                      <p:cBhvr>
                                        <p:cTn id="19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6 -0.04008 -0.00243 -0.00956 0.0059 -0.02744 C 0.01319 -0.04286 -0.00035 -0.02497 0.01076 -0.03823 C 0.01857 -0.05704 0.01007 -0.03977 0.01788 -0.04872 C 0.02361 -0.05519 0.02812 -0.06413 0.03455 -0.06968 C 0.03941 -0.08233 0.03385 -0.07061 0.04288 -0.08048 C 0.04427 -0.08202 0.04496 -0.08572 0.04653 -0.08664 C 0.05035 -0.08911 0.05833 -0.09096 0.05833 -0.09096 C 0.06805 -0.0996 0.07743 -0.1033 0.08819 -0.10576 C 0.1059 -0.1036 0.12205 -0.10114 0.13923 -0.09744 C 0.14566 -0.08973 0.14739 -0.09589 0.15121 -0.08264 C 0.13906 -0.06598 0.14531 -0.06352 0.14166 -0.02744 C 0.14149 -0.02497 0.13958 -0.02374 0.13923 -0.02127 C 0.13871 -0.01726 0.13923 -0.01295 0.13923 -0.00863 " pathEditMode="relative" ptsTypes="fffffffffffffA">
                                      <p:cBhvr>
                                        <p:cTn id="21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2745 C 0.00608 -0.03608 0.01702 -0.06106 0.02379 -0.06538 C 0.03334 -0.08233 0.0283 -0.07863 0.03698 -0.08233 C 0.04723 -0.10145 0.07188 -0.11286 0.08577 -0.11841 C 0.13021 -0.11348 0.17448 -0.11317 0.2191 -0.11194 C 0.21945 -0.11194 0.229 -0.10855 0.22986 -0.10762 C 0.23125 -0.10608 0.23195 -0.10299 0.23334 -0.10145 C 0.23698 -0.09775 0.24254 -0.09652 0.24653 -0.09498 C 0.24914 -0.08789 0.25191 -0.08295 0.25591 -0.07802 C 0.26129 -0.06445 0.26424 -0.04379 0.26424 -0.02745 " pathEditMode="relative" rAng="0" ptsTypes="fffffffffA">
                                      <p:cBhvr>
                                        <p:cTn id="22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" y="-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3 -0.00215 C -0.01024 -0.02066 -0.0125 -0.01048 -0.00156 -0.02991 L -0.00156 -0.0296 C -0.00069 -0.03268 -0.00035 -0.03607 0.00087 -0.03823 C 0.00208 -0.04039 0.00417 -0.0407 0.00556 -0.04255 C 0.0092 -0.04717 0.01267 -0.05242 0.01632 -0.05735 C 0.01736 -0.05889 0.01753 -0.06198 0.01875 -0.06352 C 0.0217 -0.06722 0.02813 -0.07215 0.02813 -0.07184 C 0.02847 -0.07431 0.0283 -0.07708 0.02934 -0.07832 C 0.03247 -0.08171 0.04427 -0.08387 0.04722 -0.08479 C 0.22587 -0.08202 0.16736 -0.15757 0.18646 -0.04471 C 0.18576 -0.02713 0.1842 0.00833 0.1842 0.00864 " pathEditMode="relative" rAng="0" ptsTypes="fFfffffffffA">
                                      <p:cBhvr>
                                        <p:cTn id="25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00"/>
                            </p:stCondLst>
                            <p:childTnLst>
                              <p:par>
                                <p:cTn id="27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-0.01603 C -0.0125 -0.03361 -0.00556 -0.04964 0.00035 -0.06259 C 0.00503 -0.09497 0.02639 -0.09651 0.04201 -0.10052 C 0.06962 -0.09805 0.10451 -0.11316 0.12778 -0.08572 C 0.1316 -0.07616 0.13524 -0.06968 0.13733 -0.05828 C 0.13941 -0.03391 0.14115 -0.04902 0.14323 -0.02466 C 0.14236 -0.01819 0.14167 -0.01202 0.1408 -0.00555 C 0.14045 -0.00339 0.13958 0.00093 0.13958 0.00124 " pathEditMode="relative" rAng="0" ptsTypes="fffffffA">
                                      <p:cBhvr>
                                        <p:cTn id="27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-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500"/>
                            </p:stCondLst>
                            <p:childTnLst>
                              <p:par>
                                <p:cTn id="28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525 C 0.00659 -0.0114 0.0026 -0.0077 0.00955 -0.01171 C 0.01718 -0.02127 0.02621 -0.03669 0.03211 -0.04995 C 0.03455 -0.0555 0.03836 -0.06506 0.04166 -0.06876 C 0.04757 -0.07554 0.05972 -0.08079 0.06666 -0.08356 C 0.07378 -0.0925 0.09149 -0.09589 0.1 -0.09836 C 0.15642 -0.09559 0.21267 -0.09651 0.26909 -0.09435 C 0.27413 -0.09127 0.28455 -0.08788 0.28455 -0.08757 C 0.28576 -0.08572 0.28715 -0.08418 0.28802 -0.08171 C 0.28923 -0.0777 0.29045 -0.06876 0.29045 -0.06845 C 0.28836 -0.02374 0.28923 -0.03176 0.28923 -0.00555 " pathEditMode="relative" rAng="0" ptsTypes="ffffffffffA">
                                      <p:cBhvr>
                                        <p:cTn id="28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500"/>
                            </p:stCondLst>
                            <p:childTnLst>
                              <p:par>
                                <p:cTn id="30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1542 C 0.00382 0.00524 0.00712 -0.0037 0.01198 -0.01203 C 0.0158 -0.03269 0.03125 -0.05273 0.04288 -0.05643 C 0.05052 -0.06321 0.05139 -0.06506 0.06076 -0.06722 C 0.06806 -0.07956 0.08108 -0.07647 0.09045 -0.07771 C 0.12205 -0.09405 0.20226 -0.08912 0.22378 -0.09035 C 0.26094 -0.08942 0.29306 -0.0885 0.32865 -0.08418 C 0.34653 -0.07308 0.37396 -0.07062 0.39288 -0.06938 C 0.41389 -0.06013 0.40122 -0.0185 0.40122 0.01326 " pathEditMode="relative" rAng="0" ptsTypes="ffffffffA">
                                      <p:cBhvr>
                                        <p:cTn id="30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500"/>
                            </p:stCondLst>
                            <p:childTnLst>
                              <p:par>
                                <p:cTn id="30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14" grpId="0" animBg="1"/>
      <p:bldP spid="15" grpId="0" animBg="1"/>
      <p:bldP spid="16" grpId="0" animBg="1"/>
      <p:bldP spid="17" grpId="0" animBg="1"/>
      <p:bldP spid="18" grpId="0" animBg="1"/>
      <p:bldP spid="26" grpId="0"/>
      <p:bldP spid="26" grpId="1"/>
      <p:bldP spid="33" grpId="0"/>
      <p:bldP spid="33" grpId="1"/>
      <p:bldP spid="37" grpId="0"/>
      <p:bldP spid="37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87" grpId="0" animBg="1"/>
      <p:bldP spid="87" grpId="1" animBg="1"/>
      <p:bldP spid="93" grpId="0"/>
      <p:bldP spid="95" grpId="0"/>
      <p:bldP spid="95" grpId="1"/>
      <p:bldP spid="96" grpId="0"/>
      <p:bldP spid="96" grpId="1"/>
      <p:bldP spid="97" grpId="0"/>
      <p:bldP spid="97" grpId="1"/>
      <p:bldP spid="98" grpId="0"/>
      <p:bldP spid="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Rain-animated-red-ros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819150"/>
            <a:ext cx="13716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0" name="Group 29"/>
          <p:cNvGrpSpPr/>
          <p:nvPr/>
        </p:nvGrpSpPr>
        <p:grpSpPr>
          <a:xfrm>
            <a:off x="457200" y="971550"/>
            <a:ext cx="1447800" cy="533400"/>
            <a:chOff x="457200" y="971550"/>
            <a:chExt cx="1447800" cy="533400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971550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ইলশেগুঁড়ি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457200" y="971550"/>
              <a:ext cx="1371600" cy="533400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57200" y="2647950"/>
            <a:ext cx="1371600" cy="533400"/>
            <a:chOff x="457200" y="2647950"/>
            <a:chExt cx="1371600" cy="533400"/>
          </a:xfrm>
        </p:grpSpPr>
        <p:sp>
          <p:nvSpPr>
            <p:cNvPr id="8" name="TextBox 7"/>
            <p:cNvSpPr txBox="1"/>
            <p:nvPr/>
          </p:nvSpPr>
          <p:spPr>
            <a:xfrm>
              <a:off x="457200" y="264795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itchFamily="2" charset="0"/>
                  <a:cs typeface="NikoshBAN" pitchFamily="2" charset="0"/>
                </a:rPr>
                <a:t> অসহ্য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Pentagon 13"/>
            <p:cNvSpPr/>
            <p:nvPr/>
          </p:nvSpPr>
          <p:spPr>
            <a:xfrm>
              <a:off x="457200" y="2647950"/>
              <a:ext cx="1371600" cy="533400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57200" y="4324350"/>
            <a:ext cx="1371600" cy="533400"/>
            <a:chOff x="457200" y="4324350"/>
            <a:chExt cx="1371600" cy="533400"/>
          </a:xfrm>
        </p:grpSpPr>
        <p:sp>
          <p:nvSpPr>
            <p:cNvPr id="10" name="TextBox 9"/>
            <p:cNvSpPr txBox="1"/>
            <p:nvPr/>
          </p:nvSpPr>
          <p:spPr>
            <a:xfrm>
              <a:off x="457200" y="4324350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তাপ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Pentagon 14"/>
            <p:cNvSpPr/>
            <p:nvPr/>
          </p:nvSpPr>
          <p:spPr>
            <a:xfrm>
              <a:off x="457200" y="4324350"/>
              <a:ext cx="1371600" cy="533400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57200" y="3486150"/>
            <a:ext cx="1371600" cy="533400"/>
            <a:chOff x="457200" y="3486150"/>
            <a:chExt cx="1371600" cy="533400"/>
          </a:xfrm>
        </p:grpSpPr>
        <p:sp>
          <p:nvSpPr>
            <p:cNvPr id="9" name="TextBox 8"/>
            <p:cNvSpPr txBox="1"/>
            <p:nvPr/>
          </p:nvSpPr>
          <p:spPr>
            <a:xfrm>
              <a:off x="609600" y="348615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গ্রীষ্ম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Pentagon 15"/>
            <p:cNvSpPr/>
            <p:nvPr/>
          </p:nvSpPr>
          <p:spPr>
            <a:xfrm>
              <a:off x="457200" y="3486150"/>
              <a:ext cx="1371600" cy="533400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7200" y="1809750"/>
            <a:ext cx="1447800" cy="533400"/>
            <a:chOff x="457200" y="1809750"/>
            <a:chExt cx="1447800" cy="533400"/>
          </a:xfrm>
        </p:grpSpPr>
        <p:sp>
          <p:nvSpPr>
            <p:cNvPr id="5" name="TextBox 4"/>
            <p:cNvSpPr txBox="1"/>
            <p:nvPr/>
          </p:nvSpPr>
          <p:spPr>
            <a:xfrm>
              <a:off x="457200" y="1809750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মুষলধারে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Pentagon 16"/>
            <p:cNvSpPr/>
            <p:nvPr/>
          </p:nvSpPr>
          <p:spPr>
            <a:xfrm>
              <a:off x="457200" y="1809750"/>
              <a:ext cx="1371600" cy="533400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 descr="Screenshot_2017-01-29-18-43-25.png"/>
          <p:cNvPicPr>
            <a:picLocks noChangeAspect="1"/>
          </p:cNvPicPr>
          <p:nvPr/>
        </p:nvPicPr>
        <p:blipFill>
          <a:blip r:embed="rId3" cstate="print"/>
          <a:srcRect l="1667" t="10000" r="3333" b="10000"/>
          <a:stretch>
            <a:fillRect/>
          </a:stretch>
        </p:blipFill>
        <p:spPr>
          <a:xfrm>
            <a:off x="1905000" y="3409950"/>
            <a:ext cx="1371600" cy="762000"/>
          </a:xfrm>
          <a:prstGeom prst="rect">
            <a:avLst/>
          </a:prstGeom>
        </p:spPr>
      </p:pic>
      <p:pic>
        <p:nvPicPr>
          <p:cNvPr id="21" name="Picture 20" descr="ei-shomoyer-rupchorcha-2.jpg"/>
          <p:cNvPicPr>
            <a:picLocks noChangeAspect="1"/>
          </p:cNvPicPr>
          <p:nvPr/>
        </p:nvPicPr>
        <p:blipFill>
          <a:blip r:embed="rId4">
            <a:lum bright="20000"/>
          </a:blip>
          <a:srcRect l="29167" b="10811"/>
          <a:stretch>
            <a:fillRect/>
          </a:stretch>
        </p:blipFill>
        <p:spPr>
          <a:xfrm>
            <a:off x="1905000" y="2571750"/>
            <a:ext cx="13716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22" name="Picture 21" descr="Screenshot_2017-01-29-19-01-28.png"/>
          <p:cNvPicPr>
            <a:picLocks noChangeAspect="1"/>
          </p:cNvPicPr>
          <p:nvPr/>
        </p:nvPicPr>
        <p:blipFill>
          <a:blip r:embed="rId5" cstate="print"/>
          <a:srcRect l="12500" t="10000" b="10000"/>
          <a:stretch>
            <a:fillRect/>
          </a:stretch>
        </p:blipFill>
        <p:spPr>
          <a:xfrm>
            <a:off x="1905000" y="4248150"/>
            <a:ext cx="1371600" cy="70485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334334" y="158176"/>
            <a:ext cx="2533066" cy="584775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2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নতুন শব্দ পরিচিতি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895351"/>
            <a:ext cx="32004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হালকা ঝিরঝিরে বৃষ্টি।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9000" y="1733551"/>
            <a:ext cx="45720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খুব বড় বড় ফোঁটায় যখন বৃষ্টি পড়ে।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29000" y="2672776"/>
            <a:ext cx="41148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যা সহ্য করা বা সওয়া যায় না।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9000" y="3486151"/>
            <a:ext cx="54102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গরমকাল, বাংলা ছয়টি ঋতুর প্রথম ঋতু।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05200" y="4324351"/>
            <a:ext cx="12192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উষ্ণতা।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005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1669474"/>
            <a:ext cx="1371600" cy="826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17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2" descr="C:\Users\ac\Downloads\Shareit\Photo\20170129_143735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828800" y="1428750"/>
            <a:ext cx="54864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angle 19"/>
          <p:cNvSpPr/>
          <p:nvPr/>
        </p:nvSpPr>
        <p:spPr>
          <a:xfrm>
            <a:off x="2265277" y="585961"/>
            <a:ext cx="4487845" cy="646331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শিক্ষার্থীর সরব পাঠ।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7400" y="442600"/>
            <a:ext cx="46061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2625DAD-BBD5-4E40-9087-B21E24544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9" y="1531531"/>
            <a:ext cx="2740512" cy="286232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938349" y="1531531"/>
            <a:ext cx="6016375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নামঃ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আশী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ঢেউপাশা সরকারি প্রাথমিকবিদ্যালয়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মৌলভীবাজার, সদর।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01719741522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85750"/>
            <a:ext cx="2362200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   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361951"/>
            <a:ext cx="1676400" cy="584775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লিখিত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37160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উত্তর দাওঃ </a:t>
            </a:r>
            <a:endParaRPr lang="en-US" sz="3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2190751"/>
            <a:ext cx="7162800" cy="206210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/>
            <a:r>
              <a:rPr lang="bn-IN" sz="3200" dirty="0">
                <a:latin typeface="NikoshBAN" pitchFamily="2" charset="0"/>
                <a:cs typeface="NikoshBAN" pitchFamily="2" charset="0"/>
              </a:rPr>
              <a:t>১. ইলশেগুঁড়ি কাকে বলে?</a:t>
            </a:r>
          </a:p>
          <a:p>
            <a:pPr marL="742950" indent="-742950"/>
            <a:r>
              <a:rPr lang="bn-IN" sz="3200" dirty="0">
                <a:latin typeface="NikoshBAN" pitchFamily="2" charset="0"/>
                <a:cs typeface="NikoshBAN" pitchFamily="2" charset="0"/>
              </a:rPr>
              <a:t>২. বর্ষায় ফোটে এমন ২টি ফুলের নাম লেখ।</a:t>
            </a:r>
          </a:p>
          <a:p>
            <a:pPr marL="742950" indent="-742950"/>
            <a:r>
              <a:rPr lang="bn-IN" sz="3200" dirty="0">
                <a:latin typeface="NikoshBAN" pitchFamily="2" charset="0"/>
                <a:cs typeface="NikoshBAN" pitchFamily="2" charset="0"/>
              </a:rPr>
              <a:t>৩. কোন কালকে গরমকাল বলা হয়?</a:t>
            </a:r>
          </a:p>
          <a:p>
            <a:pPr marL="742950" indent="-742950"/>
            <a:r>
              <a:rPr lang="bn-IN" sz="3200" dirty="0">
                <a:latin typeface="NikoshBAN" pitchFamily="2" charset="0"/>
                <a:cs typeface="NikoshBAN" pitchFamily="2" charset="0"/>
              </a:rPr>
              <a:t>৪. কখন আকাশ কালো ঘন মেঘে ছেয়ে যায়?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69588" y="882789"/>
            <a:ext cx="2404824" cy="707886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অনুশীলন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2808" y="1962150"/>
            <a:ext cx="80772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গ্রীষ্মকাল ও বর্ষাকালের মধ্যে কোন ঋতু তোমার বেশি পছন্দ? পছন্দের কারণ কী? কমপক্ষে ৫টি বাক্যে লিখে আনবে।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65416" y="2571750"/>
            <a:ext cx="533400" cy="4572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15F1C62-35D5-4B95-B020-3F1D48A08D7B}"/>
              </a:ext>
            </a:extLst>
          </p:cNvPr>
          <p:cNvSpPr txBox="1"/>
          <p:nvPr/>
        </p:nvSpPr>
        <p:spPr>
          <a:xfrm>
            <a:off x="2667000" y="514350"/>
            <a:ext cx="3352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ন্যবাদ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24" b="97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99117"/>
            <a:ext cx="2895600" cy="3505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r="5322" b="2326"/>
          <a:stretch>
            <a:fillRect/>
          </a:stretch>
        </p:blipFill>
        <p:spPr>
          <a:xfrm>
            <a:off x="5105400" y="285750"/>
            <a:ext cx="37338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09600" y="57150"/>
            <a:ext cx="3492357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23950"/>
            <a:ext cx="4953000" cy="36009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৪র্থ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১ম</a:t>
            </a:r>
          </a:p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শিরোনামঃ বাংলাদেশের প্রকৃতি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69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33351"/>
            <a:ext cx="38862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এসো আমরা কিছু ছবি দেখিঃ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h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00150"/>
            <a:ext cx="32766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F:\HOBIGONJ PTI\ICT-2014\Primary text book\Image Book\Bangla\amar_bangla_boi-4_Extracted_Images\page9output.jpg"/>
          <p:cNvPicPr>
            <a:picLocks noChangeAspect="1" noChangeArrowheads="1"/>
          </p:cNvPicPr>
          <p:nvPr/>
        </p:nvPicPr>
        <p:blipFill>
          <a:blip r:embed="rId3"/>
          <a:srcRect l="51696" t="54387" r="17776" b="17436"/>
          <a:stretch>
            <a:fillRect/>
          </a:stretch>
        </p:blipFill>
        <p:spPr bwMode="auto">
          <a:xfrm>
            <a:off x="3657600" y="1200150"/>
            <a:ext cx="2430518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F:\HOBIGONJ PTI\ICT-2014\Primary text book\Image Book\Bangla\amar_bangla_boi-4_Extracted_Images\page9output.jpg"/>
          <p:cNvPicPr>
            <a:picLocks noChangeAspect="1" noChangeArrowheads="1"/>
          </p:cNvPicPr>
          <p:nvPr/>
        </p:nvPicPr>
        <p:blipFill>
          <a:blip r:embed="rId3"/>
          <a:srcRect l="18366" t="54005" r="51241" b="17778"/>
          <a:stretch>
            <a:fillRect/>
          </a:stretch>
        </p:blipFill>
        <p:spPr bwMode="auto">
          <a:xfrm>
            <a:off x="6248400" y="1200150"/>
            <a:ext cx="26670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438400" y="4349175"/>
            <a:ext cx="3429000" cy="584775"/>
          </a:xfrm>
          <a:prstGeom prst="rect">
            <a:avLst/>
          </a:prstGeom>
          <a:noFill/>
          <a:ln>
            <a:solidFill>
              <a:srgbClr val="A5002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324351"/>
            <a:ext cx="78486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আমাদের আজকের পাঠ কী হতে পারে? একটু চিন্তা করে বল।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0" grpId="1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3088" y="361950"/>
            <a:ext cx="6464779" cy="9144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6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 আজকের পাঠ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1733551"/>
            <a:ext cx="3581400" cy="76944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বাংলাদেশের প্রকৃতি</a:t>
            </a:r>
            <a:endParaRPr lang="en-US" sz="4400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5983" r="9729" b="52866"/>
          <a:stretch>
            <a:fillRect/>
          </a:stretch>
        </p:blipFill>
        <p:spPr>
          <a:xfrm>
            <a:off x="6400802" y="1428751"/>
            <a:ext cx="2413819" cy="2514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43200" y="2952751"/>
            <a:ext cx="34290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3200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৪০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4425376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পাঠ্যাংশঃ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প্রথমে গ্রীষ্মের কথাই...............কেয়া ও  আরও নানা ফুল।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962150"/>
            <a:ext cx="8077200" cy="1569660"/>
          </a:xfrm>
          <a:prstGeom prst="rect">
            <a:avLst/>
          </a:prstGeom>
          <a:noFill/>
          <a:ln w="3175">
            <a:noFill/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প্রমিত উচ্চারণে পাঠ্যাংশ পড়তে পারবে</a:t>
            </a:r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গ্রীষ্মকাল ও বর্ষাকালের </a:t>
            </a:r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বৈচি</a:t>
            </a:r>
            <a:r>
              <a:rPr lang="bn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বর্ণনা</a:t>
            </a:r>
            <a:r>
              <a:rPr lang="bn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</a:t>
            </a:r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পারবে। </a:t>
            </a:r>
            <a:endParaRPr lang="en-GB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0669" y="133350"/>
            <a:ext cx="4334933" cy="1107996"/>
          </a:xfrm>
          <a:prstGeom prst="rect">
            <a:avLst/>
          </a:prstGeom>
          <a:ln w="3175">
            <a:solidFill>
              <a:srgbClr val="00B050"/>
            </a:solidFill>
            <a:prstDash val="lgDashDot"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2000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488" y="1581151"/>
            <a:ext cx="5904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IN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209551"/>
            <a:ext cx="32004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শিক্ষকের  </a:t>
            </a:r>
            <a:r>
              <a:rPr lang="bn-BD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r>
              <a:rPr lang="bn-IN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04950"/>
            <a:ext cx="4848225" cy="2922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01141.jpg"/>
          <p:cNvPicPr>
            <a:picLocks noChangeAspect="1"/>
          </p:cNvPicPr>
          <p:nvPr/>
        </p:nvPicPr>
        <p:blipFill>
          <a:blip r:embed="rId2"/>
          <a:srcRect l="21538" t="5556"/>
          <a:stretch>
            <a:fillRect/>
          </a:stretch>
        </p:blipFill>
        <p:spPr>
          <a:xfrm>
            <a:off x="6248400" y="895350"/>
            <a:ext cx="26670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228600" y="209551"/>
            <a:ext cx="388620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ছবিগুলো মনযোগ দিয়ে দেখ।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587176"/>
            <a:ext cx="1905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প্রচণ্ড গরম!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3587176"/>
            <a:ext cx="2667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রৌদ্রের অসহ্য তাপ।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3844496"/>
            <a:ext cx="25146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মাথার উপর ছাতা ধরে লোকে হাঁটে।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287620"/>
            <a:ext cx="381000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গ্রীষ্মকালের প্রকৃতির </a:t>
            </a:r>
            <a:r>
              <a:rPr lang="en-US" sz="36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রূ</a:t>
            </a:r>
            <a:r>
              <a:rPr lang="bn-IN" sz="36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প।</a:t>
            </a:r>
            <a:endParaRPr lang="en-US" sz="3600" dirty="0">
              <a:solidFill>
                <a:srgbClr val="99003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ndexmughb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971550"/>
            <a:ext cx="2743200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 descr="ei-shomoyer-rupchorcha-2.jpg"/>
          <p:cNvPicPr>
            <a:picLocks noChangeAspect="1"/>
          </p:cNvPicPr>
          <p:nvPr/>
        </p:nvPicPr>
        <p:blipFill>
          <a:blip r:embed="rId4">
            <a:lum bright="20000"/>
          </a:blip>
          <a:srcRect l="29167" b="10811"/>
          <a:stretch>
            <a:fillRect/>
          </a:stretch>
        </p:blipFill>
        <p:spPr>
          <a:xfrm>
            <a:off x="304799" y="971550"/>
            <a:ext cx="2747108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sdfgh.jpg"/>
          <p:cNvPicPr>
            <a:picLocks noChangeAspect="1"/>
          </p:cNvPicPr>
          <p:nvPr/>
        </p:nvPicPr>
        <p:blipFill>
          <a:blip r:embed="rId2"/>
          <a:srcRect t="6897"/>
          <a:stretch>
            <a:fillRect/>
          </a:stretch>
        </p:blipFill>
        <p:spPr>
          <a:xfrm>
            <a:off x="228602" y="285750"/>
            <a:ext cx="1800225" cy="2057400"/>
          </a:xfrm>
          <a:prstGeom prst="rect">
            <a:avLst/>
          </a:prstGeom>
        </p:spPr>
      </p:pic>
      <p:pic>
        <p:nvPicPr>
          <p:cNvPr id="5" name="Picture 3" descr="C:\Users\DPE\Downloads\anar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09550"/>
            <a:ext cx="1600200" cy="2438400"/>
          </a:xfrm>
          <a:prstGeom prst="rect">
            <a:avLst/>
          </a:prstGeom>
          <a:noFill/>
        </p:spPr>
      </p:pic>
      <p:pic>
        <p:nvPicPr>
          <p:cNvPr id="7" name="Picture 6" descr="imagesja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1200150"/>
            <a:ext cx="2209800" cy="1524000"/>
          </a:xfrm>
          <a:prstGeom prst="rect">
            <a:avLst/>
          </a:prstGeom>
        </p:spPr>
      </p:pic>
      <p:pic>
        <p:nvPicPr>
          <p:cNvPr id="9" name="Picture 8" descr="imagesstvb.jpg"/>
          <p:cNvPicPr>
            <a:picLocks noChangeAspect="1"/>
          </p:cNvPicPr>
          <p:nvPr/>
        </p:nvPicPr>
        <p:blipFill>
          <a:blip r:embed="rId5"/>
          <a:srcRect l="5442" r="7483"/>
          <a:stretch>
            <a:fillRect/>
          </a:stretch>
        </p:blipFill>
        <p:spPr>
          <a:xfrm>
            <a:off x="152400" y="2847976"/>
            <a:ext cx="2438400" cy="1628775"/>
          </a:xfrm>
          <a:prstGeom prst="rect">
            <a:avLst/>
          </a:prstGeom>
        </p:spPr>
      </p:pic>
      <p:pic>
        <p:nvPicPr>
          <p:cNvPr id="10" name="Picture 9" descr="imagesestgf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895351"/>
            <a:ext cx="2438400" cy="17621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4400" y="209551"/>
            <a:ext cx="38862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ছবিগুলো মনযোগ দিয়ে দেখ।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114551"/>
            <a:ext cx="838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আম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2647951"/>
            <a:ext cx="1295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কাঁঠাল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5800" y="2596576"/>
            <a:ext cx="1295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জাম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0" y="2571751"/>
            <a:ext cx="1371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আনারস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4400551"/>
            <a:ext cx="1066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 লিচু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209551"/>
            <a:ext cx="38862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ছবিতে কী কী দেখতে পাচ্ছ?</a:t>
            </a:r>
            <a:endParaRPr lang="en-US" sz="3200" dirty="0">
              <a:solidFill>
                <a:srgbClr val="3607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800" y="3968176"/>
            <a:ext cx="32766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গ্রীষ্মকালে পাওয়া যায়।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79843" y="3630937"/>
            <a:ext cx="6400800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 ফলগুলো বছরের কোন সময়ে ফলে বা বাজারে কিনতে পাওয়া যায়? </a:t>
            </a:r>
            <a:endParaRPr lang="en-US" sz="3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79843" y="3707137"/>
            <a:ext cx="6400800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এই মধুর ফলগুলো গ্রীষ্মকালে পাওয়া যায় বলে গ্রীষ্মের একটি সুন্দর নাম আছে। তোমরা কি নামটি বলতে পারবে?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49722" y="3883021"/>
            <a:ext cx="40386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গ্রীষ্মকে </a:t>
            </a:r>
            <a:r>
              <a:rPr lang="bn-IN" sz="36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মধুমাস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বলা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533</Words>
  <Application>Microsoft Office PowerPoint</Application>
  <PresentationFormat>On-screen Show (16:9)</PresentationFormat>
  <Paragraphs>134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NikoshBAN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</dc:creator>
  <cp:lastModifiedBy>Lenevo</cp:lastModifiedBy>
  <cp:revision>209</cp:revision>
  <dcterms:created xsi:type="dcterms:W3CDTF">2006-08-16T00:00:00Z</dcterms:created>
  <dcterms:modified xsi:type="dcterms:W3CDTF">2020-04-19T11:31:35Z</dcterms:modified>
</cp:coreProperties>
</file>