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23"/>
  </p:notesMasterIdLst>
  <p:sldIdLst>
    <p:sldId id="389" r:id="rId2"/>
    <p:sldId id="390" r:id="rId3"/>
    <p:sldId id="414" r:id="rId4"/>
    <p:sldId id="415" r:id="rId5"/>
    <p:sldId id="416" r:id="rId6"/>
    <p:sldId id="417" r:id="rId7"/>
    <p:sldId id="418" r:id="rId8"/>
    <p:sldId id="419" r:id="rId9"/>
    <p:sldId id="421" r:id="rId10"/>
    <p:sldId id="422" r:id="rId11"/>
    <p:sldId id="423" r:id="rId12"/>
    <p:sldId id="425" r:id="rId13"/>
    <p:sldId id="426" r:id="rId14"/>
    <p:sldId id="427" r:id="rId15"/>
    <p:sldId id="428" r:id="rId16"/>
    <p:sldId id="429" r:id="rId17"/>
    <p:sldId id="430" r:id="rId18"/>
    <p:sldId id="431" r:id="rId19"/>
    <p:sldId id="433" r:id="rId20"/>
    <p:sldId id="434" r:id="rId21"/>
    <p:sldId id="41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D4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86" autoAdjust="0"/>
    <p:restoredTop sz="94660"/>
  </p:normalViewPr>
  <p:slideViewPr>
    <p:cSldViewPr snapToGrid="0">
      <p:cViewPr varScale="1">
        <p:scale>
          <a:sx n="70" d="100"/>
          <a:sy n="70" d="100"/>
        </p:scale>
        <p:origin x="45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433A9-E75E-41F1-9866-2BBFE70F3C42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AABED-7C9B-4866-9799-0691B5178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16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64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8324A-75A8-4DCC-BA67-98E541231D5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19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40"/>
            </a:lvl1pPr>
            <a:lvl2pPr marL="445770" indent="0" algn="ctr">
              <a:buNone/>
              <a:defRPr sz="1950"/>
            </a:lvl2pPr>
            <a:lvl3pPr marL="891540" indent="0" algn="ctr">
              <a:buNone/>
              <a:defRPr sz="1755"/>
            </a:lvl3pPr>
            <a:lvl4pPr marL="1337310" indent="0" algn="ctr">
              <a:buNone/>
              <a:defRPr sz="1560"/>
            </a:lvl4pPr>
            <a:lvl5pPr marL="1783080" indent="0" algn="ctr">
              <a:buNone/>
              <a:defRPr sz="1560"/>
            </a:lvl5pPr>
            <a:lvl6pPr marL="2228850" indent="0" algn="ctr">
              <a:buNone/>
              <a:defRPr sz="1560"/>
            </a:lvl6pPr>
            <a:lvl7pPr marL="2674620" indent="0" algn="ctr">
              <a:buNone/>
              <a:defRPr sz="1560"/>
            </a:lvl7pPr>
            <a:lvl8pPr marL="3120390" indent="0" algn="ctr">
              <a:buNone/>
              <a:defRPr sz="1560"/>
            </a:lvl8pPr>
            <a:lvl9pPr marL="3566160" indent="0" algn="ctr">
              <a:buNone/>
              <a:defRPr sz="15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42821-A594-4CEF-AD6E-A6EF1718F4C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63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A866-0711-4B83-8997-080C4D236A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84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1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93CF2-5DFF-4C1F-95FC-052D49BCC3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85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1302-3861-4D13-A930-2585A6C5BE1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44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40">
                <a:solidFill>
                  <a:schemeClr val="tx1">
                    <a:tint val="75000"/>
                  </a:schemeClr>
                </a:solidFill>
              </a:defRPr>
            </a:lvl1pPr>
            <a:lvl2pPr marL="44577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41659-A828-48F3-9A84-493B7443C5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30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7DEA-E2D2-430E-B62D-BE3DDB8CFC8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02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02AD8-0D7D-4AE4-A162-0C2C55B2B7C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41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F37C-F6D2-447D-85B2-85F8FB0B1BE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66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E6162-C472-48F8-9AFB-9F29E498530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37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BFF01-C485-49C9-A6DF-F037F7C4D0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76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20"/>
            </a:lvl1pPr>
            <a:lvl2pPr marL="445770" indent="0">
              <a:buNone/>
              <a:defRPr sz="2730"/>
            </a:lvl2pPr>
            <a:lvl3pPr marL="891540" indent="0">
              <a:buNone/>
              <a:defRPr sz="2340"/>
            </a:lvl3pPr>
            <a:lvl4pPr marL="1337310" indent="0">
              <a:buNone/>
              <a:defRPr sz="1950"/>
            </a:lvl4pPr>
            <a:lvl5pPr marL="1783080" indent="0">
              <a:buNone/>
              <a:defRPr sz="1950"/>
            </a:lvl5pPr>
            <a:lvl6pPr marL="2228850" indent="0">
              <a:buNone/>
              <a:defRPr sz="1950"/>
            </a:lvl6pPr>
            <a:lvl7pPr marL="2674620" indent="0">
              <a:buNone/>
              <a:defRPr sz="1950"/>
            </a:lvl7pPr>
            <a:lvl8pPr marL="3120390" indent="0">
              <a:buNone/>
              <a:defRPr sz="1950"/>
            </a:lvl8pPr>
            <a:lvl9pPr marL="3566160" indent="0">
              <a:buNone/>
              <a:defRPr sz="195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8207C-6F9F-407C-864C-BEC829F36CC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73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1B187-E367-4D92-AA26-B0BD841BE8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999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891540" rtl="0" eaLnBrk="1" latinLnBrk="0" hangingPunct="1">
        <a:lnSpc>
          <a:spcPct val="90000"/>
        </a:lnSpc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885" indent="-222885" algn="l" defTabSz="8915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273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2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56019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200596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45173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89750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34327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78904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eautiful-Scenery-1024x6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78" y="115152"/>
            <a:ext cx="11887200" cy="66063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79828" y="2057673"/>
            <a:ext cx="743234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9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96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962400" y="5105401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atin typeface="NikoshBAN" pitchFamily="2" charset="0"/>
                <a:cs typeface="NikoshBAN" pitchFamily="2" charset="0"/>
              </a:rPr>
              <a:t>প্রাচীন যুগ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00248_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838200"/>
            <a:ext cx="5105400" cy="304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7620000" y="1828800"/>
            <a:ext cx="2902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atin typeface="NikoshBAN" pitchFamily="2" charset="0"/>
                <a:cs typeface="NikoshBAN" pitchFamily="2" charset="0"/>
              </a:rPr>
              <a:t>মৎস্য শিকার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7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7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79180"/>
            <a:ext cx="9144000" cy="930536"/>
          </a:xfrm>
        </p:spPr>
        <p:txBody>
          <a:bodyPr>
            <a:noAutofit/>
          </a:bodyPr>
          <a:lstStyle/>
          <a:p>
            <a:r>
              <a:rPr lang="en-US" sz="9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IN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75516"/>
            <a:ext cx="10049301" cy="806189"/>
          </a:xfrm>
        </p:spPr>
        <p:txBody>
          <a:bodyPr>
            <a:normAutofit/>
          </a:bodyPr>
          <a:lstStyle/>
          <a:p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প্রাচীনকালে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জীবীকা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নির্বাহ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51597" y="5396990"/>
            <a:ext cx="11327642" cy="11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891540" rtl="0" eaLnBrk="1" latinLnBrk="0" hangingPunct="1">
              <a:lnSpc>
                <a:spcPct val="90000"/>
              </a:lnSpc>
              <a:spcBef>
                <a:spcPts val="975"/>
              </a:spcBef>
              <a:buFont typeface="Arial" panose="020B0604020202020204" pitchFamily="34" charset="0"/>
              <a:buNone/>
              <a:defRPr sz="2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5770" indent="0" algn="ctr" defTabSz="891540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None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1540" indent="0" algn="ctr" defTabSz="891540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None/>
              <a:defRPr sz="17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7310" indent="0" algn="ctr" defTabSz="891540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None/>
              <a:defRPr sz="1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83080" indent="0" algn="ctr" defTabSz="891540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None/>
              <a:defRPr sz="1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0" algn="ctr" defTabSz="891540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None/>
              <a:defRPr sz="1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620" indent="0" algn="ctr" defTabSz="891540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None/>
              <a:defRPr sz="1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20390" indent="0" algn="ctr" defTabSz="891540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None/>
              <a:defRPr sz="1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66160" indent="0" algn="ctr" defTabSz="891540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None/>
              <a:defRPr sz="1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প্রাচীন কালে মানুষ পশুশিকার, মৎস শিকার,ফলমূল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আহরণ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জীবিকা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নির্বাহ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172" y="1287181"/>
            <a:ext cx="7322492" cy="3188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419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ba9085e-6c55-4c5b-9337-e4855bb2338c_PP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1066800"/>
            <a:ext cx="3893922" cy="1905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jhinu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0" y="4038600"/>
            <a:ext cx="3539612" cy="182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Kor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9400" y="1066800"/>
            <a:ext cx="3480062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2527440" y="67270"/>
            <a:ext cx="70001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;</a:t>
            </a:r>
          </a:p>
        </p:txBody>
      </p:sp>
      <p:pic>
        <p:nvPicPr>
          <p:cNvPr id="9" name="Picture 8" descr="download (36).jf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33601" y="3962400"/>
            <a:ext cx="3537857" cy="1981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124200" y="3124201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itchFamily="2" charset="0"/>
                <a:cs typeface="NikoshBAN" pitchFamily="2" charset="0"/>
              </a:rPr>
              <a:t>শামুক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96200" y="312420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atin typeface="NikoshBAN" pitchFamily="2" charset="0"/>
                <a:cs typeface="NikoshBAN" pitchFamily="2" charset="0"/>
              </a:rPr>
              <a:t>কড়ি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599" y="5943600"/>
            <a:ext cx="20460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atin typeface="NikoshBAN" pitchFamily="2" charset="0"/>
                <a:cs typeface="NikoshBAN" pitchFamily="2" charset="0"/>
              </a:rPr>
              <a:t>ঝিনুক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72400" y="594360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atin typeface="NikoshBAN" pitchFamily="2" charset="0"/>
                <a:cs typeface="NikoshBAN" pitchFamily="2" charset="0"/>
              </a:rPr>
              <a:t>মুক্তা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61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1" grpId="0" build="allAtOnce"/>
      <p:bldP spid="12" grpId="0" build="allAtOnce"/>
      <p:bldP spid="13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67201" y="152400"/>
            <a:ext cx="611577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 dirty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 dirty="0">
                <a:latin typeface="NikoshBAN" pitchFamily="2" charset="0"/>
                <a:cs typeface="NikoshBAN" pitchFamily="2" charset="0"/>
              </a:rPr>
              <a:t>কর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images (9).jf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4114801"/>
            <a:ext cx="4267200" cy="18990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images (12).jf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0" y="2209800"/>
            <a:ext cx="3733800" cy="259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 descr="Coin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22764" y="1219200"/>
            <a:ext cx="4073236" cy="18778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3124200" y="33528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চাদির পয়সা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90800" y="60960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ধাতব মুদ্রা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32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2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_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2514600"/>
            <a:ext cx="4038600" cy="2819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2743200" y="5257801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>
                <a:latin typeface="NikoshBAN" pitchFamily="2" charset="0"/>
                <a:cs typeface="NikoshBAN" pitchFamily="2" charset="0"/>
              </a:rPr>
              <a:t>মধ্য যুগ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Village_market,_Bogu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1371600"/>
            <a:ext cx="4191000" cy="2895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ectangle 11"/>
          <p:cNvSpPr/>
          <p:nvPr/>
        </p:nvSpPr>
        <p:spPr>
          <a:xfrm>
            <a:off x="4038600" y="152400"/>
            <a:ext cx="5029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কর</a:t>
            </a:r>
            <a:endParaRPr lang="en-US" sz="4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0" y="4495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itchFamily="2" charset="0"/>
                <a:cs typeface="NikoshBAN" pitchFamily="2" charset="0"/>
              </a:rPr>
              <a:t>বাজার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43800" y="5715001"/>
            <a:ext cx="1482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শহর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76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14" grpId="0" build="allAtOnce"/>
      <p:bldP spid="15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33).jf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0" y="4114800"/>
            <a:ext cx="3581400" cy="2286000"/>
          </a:xfrm>
          <a:prstGeom prst="rect">
            <a:avLst/>
          </a:prstGeom>
        </p:spPr>
      </p:pic>
      <p:pic>
        <p:nvPicPr>
          <p:cNvPr id="4" name="Picture 3" descr="download (27).jf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8800" y="4191000"/>
            <a:ext cx="4572000" cy="2286000"/>
          </a:xfrm>
          <a:prstGeom prst="rect">
            <a:avLst/>
          </a:prstGeom>
        </p:spPr>
      </p:pic>
      <p:pic>
        <p:nvPicPr>
          <p:cNvPr id="9" name="Picture 8" descr="u43515_147444_75615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28801" y="1600200"/>
            <a:ext cx="4199737" cy="24865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00800" y="1981200"/>
            <a:ext cx="2292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itchFamily="2" charset="0"/>
                <a:cs typeface="NikoshBAN" pitchFamily="2" charset="0"/>
              </a:rPr>
              <a:t>শিল্প বিপ্লব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91000" y="304800"/>
            <a:ext cx="53793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>
                <a:latin typeface="NikoshBAN" pitchFamily="2" charset="0"/>
                <a:cs typeface="NikoshBAN" pitchFamily="2" charset="0"/>
              </a:rPr>
              <a:t>কর</a:t>
            </a:r>
            <a:endParaRPr lang="en-US" sz="48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61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35).jf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200" y="3505200"/>
            <a:ext cx="3733800" cy="2819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susom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1524000"/>
            <a:ext cx="3962400" cy="266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2667000" y="4953000"/>
            <a:ext cx="29072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>
                <a:latin typeface="NikoshBAN" pitchFamily="2" charset="0"/>
                <a:cs typeface="NikoshBAN" pitchFamily="2" charset="0"/>
              </a:rPr>
              <a:t>আধুনিক যুগ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62400" y="457200"/>
            <a:ext cx="5562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কর</a:t>
            </a:r>
            <a:endParaRPr lang="en-US" sz="44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83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853340"/>
              </p:ext>
            </p:extLst>
          </p:nvPr>
        </p:nvGraphicFramePr>
        <p:xfrm>
          <a:off x="232012" y="304801"/>
          <a:ext cx="11723426" cy="6370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0040"/>
                <a:gridCol w="4271693"/>
                <a:gridCol w="4271693"/>
              </a:tblGrid>
              <a:tr h="622799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প্রাচীন  যুগ</a:t>
                      </a:r>
                      <a:endParaRPr lang="en-US" sz="2400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মধ্যযুগ</a:t>
                      </a:r>
                    </a:p>
                    <a:p>
                      <a:endParaRPr lang="bn-IN" sz="2400" dirty="0" smtClean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আধুনিক</a:t>
                      </a:r>
                      <a:r>
                        <a:rPr lang="bn-IN" sz="2400" baseline="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যুগ</a:t>
                      </a:r>
                      <a:endParaRPr lang="bn-IN" sz="2400" dirty="0" smtClean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164363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পশু</a:t>
                      </a:r>
                      <a:r>
                        <a:rPr lang="bn-IN" sz="2400" baseline="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শিকার</a:t>
                      </a:r>
                      <a:endParaRPr lang="en-US" sz="2400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বিনিময়ের মাধ্যম</a:t>
                      </a:r>
                      <a:r>
                        <a:rPr lang="bn-IN" sz="2400" baseline="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হিসাবে দুষ্প্রাপ্য শামুক , ঝিনুক, কড়ি ও পাথরের ব্যবহার</a:t>
                      </a:r>
                      <a:endParaRPr lang="en-US" sz="2400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শিল্প</a:t>
                      </a:r>
                      <a:r>
                        <a:rPr lang="bn-IN" sz="2400" baseline="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বিপ্লব</a:t>
                      </a:r>
                      <a:endParaRPr lang="en-US" sz="2400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164363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মৎস</a:t>
                      </a:r>
                      <a:r>
                        <a:rPr lang="bn-IN" sz="2400" baseline="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শিকার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বিনিময়ের মাধ্যম</a:t>
                      </a:r>
                      <a:r>
                        <a:rPr lang="bn-IN" sz="2400" baseline="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হিসাবে স্বর্ণ, রৌপ্য ও অন্যান্য ধাতব মূদ্রার ব্যবহার</a:t>
                      </a:r>
                      <a:endParaRPr lang="en-US" sz="2400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তথ্য</a:t>
                      </a:r>
                      <a:r>
                        <a:rPr lang="bn-IN" sz="2400" baseline="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ও যোগাযোগ প্রযুক্তির উন্নয়ন</a:t>
                      </a:r>
                      <a:endParaRPr lang="en-US" sz="2400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22799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ফলমূল</a:t>
                      </a:r>
                      <a:r>
                        <a:rPr lang="bn-IN" sz="2400" baseline="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আহরণ</a:t>
                      </a:r>
                      <a:endParaRPr lang="en-US" sz="2400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কাগজি</a:t>
                      </a:r>
                      <a:r>
                        <a:rPr lang="en-US" sz="240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মুদ্রার</a:t>
                      </a:r>
                      <a:r>
                        <a:rPr lang="en-US" sz="240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প্রচলন</a:t>
                      </a:r>
                      <a:endParaRPr lang="en-US" sz="2400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বিভিন্ন শিল্প</a:t>
                      </a:r>
                      <a:r>
                        <a:rPr lang="bn-IN" sz="2400" baseline="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কারখানার বিকাশ</a:t>
                      </a:r>
                      <a:endParaRPr lang="en-US" sz="2400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893581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কৃষিকার্য</a:t>
                      </a:r>
                      <a:endParaRPr lang="en-US" sz="2400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বাজার</a:t>
                      </a:r>
                      <a:r>
                        <a:rPr lang="en-US" sz="240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ও</a:t>
                      </a:r>
                      <a:r>
                        <a:rPr lang="en-US" sz="2400" baseline="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শহর</a:t>
                      </a:r>
                      <a:r>
                        <a:rPr lang="en-US" sz="2400" baseline="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বৃহদায়তন</a:t>
                      </a:r>
                      <a:r>
                        <a:rPr lang="bn-IN" sz="2400" baseline="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উৎপাদন ও বন্টন ব্যবস্থা প্রচলন</a:t>
                      </a:r>
                      <a:endParaRPr lang="en-US" sz="2400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22799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দ্রব্য বিনিময়</a:t>
                      </a:r>
                      <a:endParaRPr lang="en-US" sz="2400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ব্যবসায়</a:t>
                      </a:r>
                      <a:r>
                        <a:rPr lang="en-US" sz="2400" baseline="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স</a:t>
                      </a:r>
                      <a:r>
                        <a:rPr lang="bn-IN" sz="2400" baseline="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ংগঠনের উদ্ভব</a:t>
                      </a:r>
                      <a:endParaRPr lang="en-US" sz="2400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ব্যাংক</a:t>
                      </a:r>
                      <a:r>
                        <a:rPr lang="bn-IN" sz="2400" baseline="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ও বিমা ব্যবস্থার সম্প্রসারণ</a:t>
                      </a:r>
                      <a:endParaRPr lang="en-US" sz="2400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52017">
                <a:tc>
                  <a:txBody>
                    <a:bodyPr/>
                    <a:lstStyle/>
                    <a:p>
                      <a:endParaRPr lang="en-US" sz="240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এটিএম</a:t>
                      </a:r>
                      <a:r>
                        <a:rPr lang="en-US" sz="2400" baseline="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কার্ড</a:t>
                      </a:r>
                      <a:r>
                        <a:rPr lang="en-US" sz="2400" baseline="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প্রচলন</a:t>
                      </a:r>
                      <a:endParaRPr lang="en-US" sz="2400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22799">
                <a:tc>
                  <a:txBody>
                    <a:bodyPr/>
                    <a:lstStyle/>
                    <a:p>
                      <a:endParaRPr lang="en-US" sz="2400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মোবাইল</a:t>
                      </a:r>
                      <a:r>
                        <a:rPr lang="en-US" sz="2400" baseline="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ব্যাংকিং</a:t>
                      </a:r>
                      <a:r>
                        <a:rPr lang="en-US" sz="2400" baseline="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প্রচলন</a:t>
                      </a:r>
                      <a:endParaRPr lang="en-US" sz="2400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67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3498" y="368490"/>
            <a:ext cx="9144000" cy="995528"/>
          </a:xfrm>
        </p:spPr>
        <p:txBody>
          <a:bodyPr>
            <a:noAutofit/>
          </a:bodyPr>
          <a:lstStyle/>
          <a:p>
            <a:r>
              <a:rPr lang="bn-IN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3678" y="1224756"/>
            <a:ext cx="10809026" cy="1655762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্যসায়ের ক্রমবিকাশের তিনটি প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র্যায়ের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93678" y="5493981"/>
            <a:ext cx="11996382" cy="791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891540" rtl="0" eaLnBrk="1" latinLnBrk="0" hangingPunct="1">
              <a:lnSpc>
                <a:spcPct val="90000"/>
              </a:lnSpc>
              <a:spcBef>
                <a:spcPts val="975"/>
              </a:spcBef>
              <a:buFont typeface="Arial" panose="020B0604020202020204" pitchFamily="34" charset="0"/>
              <a:buNone/>
              <a:defRPr sz="2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5770" indent="0" algn="ctr" defTabSz="891540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None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1540" indent="0" algn="ctr" defTabSz="891540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None/>
              <a:defRPr sz="17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7310" indent="0" algn="ctr" defTabSz="891540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None/>
              <a:defRPr sz="1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83080" indent="0" algn="ctr" defTabSz="891540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None/>
              <a:defRPr sz="1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0" algn="ctr" defTabSz="891540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None/>
              <a:defRPr sz="1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620" indent="0" algn="ctr" defTabSz="891540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None/>
              <a:defRPr sz="1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20390" indent="0" algn="ctr" defTabSz="891540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None/>
              <a:defRPr sz="1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66160" indent="0" algn="ctr" defTabSz="891540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None/>
              <a:defRPr sz="1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প্রাচীন যুগ- দ্রব্য বিনিময়, পশু শিকার।মধ্যযুগ- কাগজী মুদ্রার প্রচলন, বাজার ও শহর সৃষ্টি।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আধুনিক যুগ- শিল্প বিপ্লব, তথ্য ও যোগাযোগ প্রযুক্তির উন্নয়ন।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0" y="2052637"/>
            <a:ext cx="5432107" cy="3420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072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3080" y="1333500"/>
            <a:ext cx="1119116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দুষ্প্রাপ্য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কাগজি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(খ)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রৌপ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	 (গ)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ঝিনুক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স্বর্ণ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আ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ধুনিক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যুগের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</a:p>
          <a:p>
            <a:pPr marL="400050" indent="-400050">
              <a:buFont typeface="+mj-lt"/>
              <a:buAutoNum type="romanLcPeriod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 বিমা</a:t>
            </a:r>
          </a:p>
          <a:p>
            <a:pPr marL="400050" indent="-400050">
              <a:buFont typeface="+mj-lt"/>
              <a:buAutoNum type="romanLcPeriod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বাজার ও শহর</a:t>
            </a:r>
          </a:p>
          <a:p>
            <a:pPr marL="400050" indent="-400050">
              <a:buFont typeface="+mj-lt"/>
              <a:buAutoNum type="romanLcPeriod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 ব্যাংকিং</a:t>
            </a:r>
          </a:p>
          <a:p>
            <a:pPr marL="400050" indent="-400050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সঠিক?</a:t>
            </a:r>
          </a:p>
          <a:p>
            <a:pPr marL="400050" indent="-400050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ii  (খ)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iii (গ) ii ও iii (ঘ)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i,ii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ওiii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8044218" y="1770797"/>
            <a:ext cx="5334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3376684" y="5157716"/>
            <a:ext cx="4572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15218" y="197894"/>
            <a:ext cx="2209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10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34719" y="438411"/>
            <a:ext cx="2618096" cy="792162"/>
          </a:xfr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r>
              <a:rPr lang="bn-IN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7452815" y="2424111"/>
            <a:ext cx="4488976" cy="4297363"/>
          </a:xfrm>
          <a:noFill/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just">
              <a:buNone/>
            </a:pPr>
            <a:r>
              <a:rPr lang="bn-IN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IN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দশম</a:t>
            </a:r>
            <a:endParaRPr lang="bn-IN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bn-IN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ব্যবসায় উদ্যোগ</a:t>
            </a:r>
          </a:p>
          <a:p>
            <a:pPr algn="just">
              <a:buNone/>
            </a:pPr>
            <a:r>
              <a:rPr lang="bn-IN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endParaRPr lang="bn-IN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bn-IN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endParaRPr lang="en-US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bn-IN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bn-BD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8313" y="1127101"/>
            <a:ext cx="2333767" cy="3111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845111" y="6492875"/>
            <a:ext cx="4114800" cy="365125"/>
          </a:xfrm>
        </p:spPr>
        <p:txBody>
          <a:bodyPr/>
          <a:lstStyle/>
          <a:p>
            <a:r>
              <a:rPr lang="en-US" sz="2000" dirty="0" smtClean="0">
                <a:solidFill>
                  <a:srgbClr val="FF0000"/>
                </a:solidFill>
              </a:rPr>
              <a:t>Lm Ashab Uddin Ridoy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" name="Content Placeholder 5"/>
          <p:cNvSpPr>
            <a:spLocks noGrp="1"/>
          </p:cNvSpPr>
          <p:nvPr>
            <p:ph sz="half" idx="2"/>
          </p:nvPr>
        </p:nvSpPr>
        <p:spPr>
          <a:xfrm>
            <a:off x="177421" y="4299093"/>
            <a:ext cx="6864823" cy="2193782"/>
          </a:xfrm>
          <a:noFill/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এলএম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আছহাব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উদ্দিন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হৃদয়</a:t>
            </a:r>
            <a:endParaRPr lang="en-US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পেকুয়া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bn-IN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37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0868" y="396239"/>
            <a:ext cx="7772400" cy="1470025"/>
          </a:xfrm>
        </p:spPr>
        <p:txBody>
          <a:bodyPr>
            <a:noAutofit/>
          </a:bodyPr>
          <a:lstStyle/>
          <a:p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2137" y="5350105"/>
            <a:ext cx="11809863" cy="1371372"/>
          </a:xfrm>
        </p:spPr>
        <p:txBody>
          <a:bodyPr>
            <a:norm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আধুনিক যুগে ব্যবসায়ের পরিবর্তন গুলো সমাজে কী কী পরিবর্তন এনেছে তোমার মতামত দাও।</a:t>
            </a:r>
            <a:endParaRPr lang="bn-IN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815" y="1131251"/>
            <a:ext cx="7646673" cy="4218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6208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Xuan-beautiful-living-room-bedroom-TV-background-wallpaper-wallpaper-mural-scenic-rural-countryside-flowers-in-Europ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72" y="191068"/>
            <a:ext cx="11785599" cy="653040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806504" y="2497976"/>
            <a:ext cx="63246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99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99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6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8229600" cy="1143000"/>
          </a:xfrm>
        </p:spPr>
        <p:txBody>
          <a:bodyPr/>
          <a:lstStyle/>
          <a:p>
            <a:pPr algn="ctr"/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রি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download (31).jf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914402"/>
            <a:ext cx="5105400" cy="2514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7543800" y="19050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itchFamily="2" charset="0"/>
                <a:cs typeface="NikoshBAN" pitchFamily="2" charset="0"/>
              </a:rPr>
              <a:t>ব্যবসায় প্রতিষ্ঠান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maxresdefault01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3733800"/>
            <a:ext cx="5181600" cy="2628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7543800" y="3810001"/>
            <a:ext cx="42342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itchFamily="2" charset="0"/>
                <a:cs typeface="NikoshBAN" pitchFamily="2" charset="0"/>
              </a:rPr>
              <a:t>ক্রেতা বিক্রেতার কাছ থেকে পণ্য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কিনছে</a:t>
            </a:r>
            <a:endParaRPr lang="en-US" sz="40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7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11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69138"/>
            <a:ext cx="9144000" cy="801971"/>
          </a:xfrm>
        </p:spPr>
        <p:txBody>
          <a:bodyPr>
            <a:noAutofit/>
          </a:bodyPr>
          <a:lstStyle/>
          <a:p>
            <a:r>
              <a:rPr lang="bn-IN" sz="11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 ধারণা</a:t>
            </a:r>
            <a:endParaRPr lang="en-US" sz="115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8089" y="144155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680" y="2184838"/>
            <a:ext cx="6557863" cy="4098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377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n-IN" sz="96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9600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292597"/>
            <a:ext cx="10652760" cy="323952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….</a:t>
            </a:r>
          </a:p>
          <a:p>
            <a:pPr>
              <a:buNone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 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বলতে 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IN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ব্যবসায়ের 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ক্রমবিকাশের ধারা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প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র্যায় গুলো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লিখতে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IN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 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ব্যবসায়ের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বিনিময়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মাধ্যমগুলো 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 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01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bje-201806221638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1066801"/>
            <a:ext cx="4876800" cy="243762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848599" y="1828800"/>
            <a:ext cx="3383507" cy="685800"/>
          </a:xfrm>
          <a:prstGeom prst="rect">
            <a:avLst/>
          </a:prstGeom>
        </p:spPr>
        <p:txBody>
          <a:bodyPr>
            <a:normAutofit fontScale="325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bn-IN" sz="1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সবজি বিক্রি করছে</a:t>
            </a:r>
            <a:r>
              <a:rPr lang="bn-IN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;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07d7cdc3005c9666e6b6fb38d8d63db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3810001"/>
            <a:ext cx="4876800" cy="274749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00" y="4419601"/>
            <a:ext cx="3830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শাড়ী বিক্রি করছে</a:t>
            </a:r>
            <a:r>
              <a:rPr lang="b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57600" y="152401"/>
            <a:ext cx="4724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কর;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00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10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762000"/>
            <a:ext cx="5105400" cy="2819400"/>
          </a:xfrm>
          <a:prstGeom prst="rect">
            <a:avLst/>
          </a:prstGeom>
        </p:spPr>
      </p:pic>
      <p:pic>
        <p:nvPicPr>
          <p:cNvPr id="3" name="Picture 2" descr="money-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3886200"/>
            <a:ext cx="5076824" cy="2712276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057400" y="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নিচের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ছবিগুলো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লক্ষ্য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কর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91399" y="1371601"/>
            <a:ext cx="3294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itchFamily="2" charset="0"/>
                <a:cs typeface="NikoshBAN" pitchFamily="2" charset="0"/>
              </a:rPr>
              <a:t>মাছ বিক্রি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করছে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199" y="4267201"/>
            <a:ext cx="4763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itchFamily="2" charset="0"/>
                <a:cs typeface="NikoshBAN" pitchFamily="2" charset="0"/>
              </a:rPr>
              <a:t>টাকা লেনদেনে মুনাফা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পাচ্ছে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5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11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6116" y="229212"/>
            <a:ext cx="10515600" cy="1325563"/>
          </a:xfrm>
        </p:spPr>
        <p:txBody>
          <a:bodyPr>
            <a:normAutofit/>
          </a:bodyPr>
          <a:lstStyle/>
          <a:p>
            <a:r>
              <a:rPr lang="bn-IN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একক কাজ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4858258"/>
            <a:ext cx="5560255" cy="112654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b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 </a:t>
            </a:r>
            <a:r>
              <a:rPr lang="bn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?</a:t>
            </a: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93079" y="5984805"/>
            <a:ext cx="11352626" cy="743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2885" indent="-222885" algn="l" defTabSz="891540" rtl="0" eaLnBrk="1" latinLnBrk="0" hangingPunct="1">
              <a:lnSpc>
                <a:spcPct val="90000"/>
              </a:lnSpc>
              <a:spcBef>
                <a:spcPts val="975"/>
              </a:spcBef>
              <a:buFont typeface="Arial" panose="020B0604020202020204" pitchFamily="34" charset="0"/>
              <a:buChar char="•"/>
              <a:defRPr sz="27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8655" indent="-222885" algn="l" defTabSz="891540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Char char="•"/>
              <a:defRPr sz="2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4425" indent="-222885" algn="l" defTabSz="891540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0195" indent="-222885" algn="l" defTabSz="891540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Char char="•"/>
              <a:defRPr sz="17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5965" indent="-222885" algn="l" defTabSz="891540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Char char="•"/>
              <a:defRPr sz="17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1735" indent="-222885" algn="l" defTabSz="891540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Char char="•"/>
              <a:defRPr sz="17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7505" indent="-222885" algn="l" defTabSz="891540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Char char="•"/>
              <a:defRPr sz="17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3275" indent="-222885" algn="l" defTabSz="891540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Char char="•"/>
              <a:defRPr sz="17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89045" indent="-222885" algn="l" defTabSz="891540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Char char="•"/>
              <a:defRPr sz="17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জেনেও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মুনাফা অর্জনের লক্ষ্যে পরিচালিত অর্থনৈতিক কর্মকা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ন্ডে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দেয়াকে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ব্যবসায় বলে।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431" y="1631887"/>
            <a:ext cx="4750485" cy="3226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331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350103"/>
            <a:ext cx="533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;</a:t>
            </a:r>
          </a:p>
        </p:txBody>
      </p:sp>
      <p:pic>
        <p:nvPicPr>
          <p:cNvPr id="4" name="Picture 3" descr="508712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4114800"/>
            <a:ext cx="5334000" cy="2438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13717579_MNrdC.gif"/>
          <p:cNvPicPr>
            <a:picLocks noChangeAspect="1"/>
          </p:cNvPicPr>
          <p:nvPr/>
        </p:nvPicPr>
        <p:blipFill>
          <a:blip r:embed="rId3" cstate="print"/>
          <a:srcRect r="30280" b="15000"/>
          <a:stretch>
            <a:fillRect/>
          </a:stretch>
        </p:blipFill>
        <p:spPr>
          <a:xfrm>
            <a:off x="1981200" y="1295400"/>
            <a:ext cx="5257800" cy="259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7848600" y="1981201"/>
            <a:ext cx="309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পশু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শিকার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করছে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24800" y="4724401"/>
            <a:ext cx="3375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করছে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93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0" grpId="0" build="allAtOnce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8402</TotalTime>
  <Words>428</Words>
  <Application>Microsoft Office PowerPoint</Application>
  <PresentationFormat>Widescreen</PresentationFormat>
  <Paragraphs>112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Vrinda</vt:lpstr>
      <vt:lpstr>1_Office Theme</vt:lpstr>
      <vt:lpstr>PowerPoint Presentation</vt:lpstr>
      <vt:lpstr>পরিচিতি</vt:lpstr>
      <vt:lpstr>নিচের ছবিগুলো লক্ষ্য করি</vt:lpstr>
      <vt:lpstr>ব্যবসায়ের ধারণা</vt:lpstr>
      <vt:lpstr>শিখনফল</vt:lpstr>
      <vt:lpstr>PowerPoint Presentation</vt:lpstr>
      <vt:lpstr>PowerPoint Presentation</vt:lpstr>
      <vt:lpstr>একক কাজ</vt:lpstr>
      <vt:lpstr>PowerPoint Presentation</vt:lpstr>
      <vt:lpstr>PowerPoint Presentation</vt:lpstr>
      <vt:lpstr>জোড়ায় কাজ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দলগত কাজ</vt:lpstr>
      <vt:lpstr>PowerPoint Presentation</vt:lpstr>
      <vt:lpstr>বাড়ির কাজ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MADRASHA</dc:creator>
  <cp:lastModifiedBy>Lm Ashab Uddin Ridoy</cp:lastModifiedBy>
  <cp:revision>1086</cp:revision>
  <dcterms:created xsi:type="dcterms:W3CDTF">2019-05-27T04:34:07Z</dcterms:created>
  <dcterms:modified xsi:type="dcterms:W3CDTF">2020-04-19T03:43:40Z</dcterms:modified>
</cp:coreProperties>
</file>