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258" r:id="rId3"/>
    <p:sldId id="257" r:id="rId4"/>
    <p:sldId id="266" r:id="rId5"/>
    <p:sldId id="294" r:id="rId6"/>
    <p:sldId id="286" r:id="rId7"/>
    <p:sldId id="293" r:id="rId8"/>
    <p:sldId id="278" r:id="rId9"/>
    <p:sldId id="284" r:id="rId10"/>
    <p:sldId id="285" r:id="rId11"/>
    <p:sldId id="296" r:id="rId12"/>
    <p:sldId id="280" r:id="rId13"/>
    <p:sldId id="281" r:id="rId14"/>
    <p:sldId id="282" r:id="rId15"/>
    <p:sldId id="283" r:id="rId16"/>
    <p:sldId id="270" r:id="rId17"/>
    <p:sldId id="295" r:id="rId18"/>
    <p:sldId id="289" r:id="rId19"/>
    <p:sldId id="290" r:id="rId20"/>
    <p:sldId id="291" r:id="rId21"/>
    <p:sldId id="292" r:id="rId22"/>
    <p:sldId id="271" r:id="rId23"/>
    <p:sldId id="272" r:id="rId24"/>
    <p:sldId id="287" r:id="rId25"/>
    <p:sldId id="288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6D6"/>
    <a:srgbClr val="E91111"/>
    <a:srgbClr val="CCECFF"/>
    <a:srgbClr val="70F06A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94660"/>
  </p:normalViewPr>
  <p:slideViewPr>
    <p:cSldViewPr>
      <p:cViewPr varScale="1">
        <p:scale>
          <a:sx n="65" d="100"/>
          <a:sy n="65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16FF-FDF7-480D-8545-BB86998C371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076E8-1159-4EE2-9475-64580F800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3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6D59-3821-4907-9955-97D494EF0A71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E10-65C5-4DB8-A2AD-9102B8171F07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964D-E914-4D8B-8B8C-8F7C0E729EEF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A752-C718-4C08-BAF5-5D2CACED1C3B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634-A962-436C-A05C-E0F1666E3ACE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8513-1516-4F15-900F-3DA79774782C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BD7E-4CC8-451D-B010-E1622D0DACE8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46-70F4-4B55-9B0E-DD9CC2A47FB7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E9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35C-0502-4848-A3AF-5D57953ADC20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BC9-439C-4229-8F5D-47157CFB7A00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F44B-3130-487E-8DAD-85CC499AC9DD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সাইফুল ইসলাম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6200" y="6400800"/>
            <a:ext cx="1295400" cy="365125"/>
          </a:xfrm>
        </p:spPr>
        <p:txBody>
          <a:bodyPr/>
          <a:lstStyle/>
          <a:p>
            <a:fld id="{DE4FF741-998C-403B-BCF5-C2FFB07A19C7}" type="datetime8">
              <a:rPr lang="bn-BD" smtClean="0"/>
              <a:t>19 এপ্রিল., 20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43000" y="27432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8636D6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115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71800" y="27432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00206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27432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29400" y="2743200"/>
            <a:ext cx="1537108" cy="15774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415"/>
            <a:ext cx="8839200" cy="65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52400"/>
            <a:ext cx="3429000" cy="1236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cquired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905000"/>
            <a:ext cx="3505200" cy="9689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mmune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581400"/>
            <a:ext cx="3962400" cy="9689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287998"/>
            <a:ext cx="3810000" cy="1112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yndrome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828800" y="152400"/>
            <a:ext cx="19050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endParaRPr lang="en-US" sz="8800" dirty="0"/>
          </a:p>
        </p:txBody>
      </p:sp>
      <p:sp>
        <p:nvSpPr>
          <p:cNvPr id="10" name="Cloud 9"/>
          <p:cNvSpPr/>
          <p:nvPr/>
        </p:nvSpPr>
        <p:spPr>
          <a:xfrm>
            <a:off x="1905000" y="1752600"/>
            <a:ext cx="1752600" cy="14478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8800" dirty="0"/>
          </a:p>
        </p:txBody>
      </p:sp>
      <p:sp>
        <p:nvSpPr>
          <p:cNvPr id="11" name="Cloud 10"/>
          <p:cNvSpPr/>
          <p:nvPr/>
        </p:nvSpPr>
        <p:spPr>
          <a:xfrm>
            <a:off x="1905000" y="3429000"/>
            <a:ext cx="17526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endParaRPr lang="en-US" sz="8800" dirty="0"/>
          </a:p>
        </p:txBody>
      </p:sp>
      <p:sp>
        <p:nvSpPr>
          <p:cNvPr id="12" name="Cloud 11"/>
          <p:cNvSpPr/>
          <p:nvPr/>
        </p:nvSpPr>
        <p:spPr>
          <a:xfrm>
            <a:off x="1828800" y="5105400"/>
            <a:ext cx="18288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323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057400"/>
            <a:ext cx="8534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Saroda" pitchFamily="2" charset="0"/>
              </a:rPr>
              <a:t>G †</a:t>
            </a:r>
            <a:r>
              <a:rPr lang="en-US" sz="4400" b="1" dirty="0" err="1">
                <a:solidFill>
                  <a:srgbClr val="002060"/>
                </a:solidFill>
                <a:latin typeface="Saroda" pitchFamily="2" charset="0"/>
              </a:rPr>
              <a:t>ivMwU</a:t>
            </a:r>
            <a:r>
              <a:rPr lang="en-US" sz="4400" b="1" dirty="0">
                <a:solidFill>
                  <a:srgbClr val="002060"/>
                </a:solidFill>
                <a:latin typeface="Saroda" pitchFamily="2" charset="0"/>
              </a:rPr>
              <a:t> 1981 </a:t>
            </a:r>
            <a:r>
              <a:rPr lang="en-US" sz="4400" b="1" dirty="0" err="1">
                <a:solidFill>
                  <a:srgbClr val="002060"/>
                </a:solidFill>
                <a:latin typeface="Saroda" pitchFamily="2" charset="0"/>
              </a:rPr>
              <a:t>mv‡j</a:t>
            </a:r>
            <a:r>
              <a:rPr lang="en-US" sz="4400" b="1" dirty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 প্রথম</a:t>
            </a:r>
            <a:r>
              <a:rPr lang="en-US" sz="4400" b="1" dirty="0" smtClean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aroda" pitchFamily="2" charset="0"/>
              </a:rPr>
              <a:t>Av‡gwiKvq</a:t>
            </a:r>
            <a:r>
              <a:rPr lang="en-US" sz="4400" b="1" dirty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aroda" pitchFamily="2" charset="0"/>
              </a:rPr>
              <a:t>aiv</a:t>
            </a:r>
            <a:r>
              <a:rPr lang="bn-BD" sz="4400" b="1" dirty="0" smtClean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aroda" pitchFamily="2" charset="0"/>
              </a:rPr>
              <a:t>c‡o</a:t>
            </a:r>
            <a:r>
              <a:rPr lang="en-US" sz="4400" b="1" dirty="0">
                <a:solidFill>
                  <a:srgbClr val="002060"/>
                </a:solidFill>
                <a:latin typeface="Saroda" pitchFamily="2" charset="0"/>
              </a:rPr>
              <a:t>|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67056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এইডস একটি ঘাতক ব্যাধি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962400"/>
            <a:ext cx="861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G </a:t>
            </a:r>
            <a:r>
              <a:rPr lang="en-US" sz="4000" b="1" dirty="0" err="1">
                <a:solidFill>
                  <a:srgbClr val="002060"/>
                </a:solidFill>
                <a:latin typeface="Saroda" pitchFamily="2" charset="0"/>
              </a:rPr>
              <a:t>fvBivm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aroda" pitchFamily="2" charset="0"/>
              </a:rPr>
              <a:t>kix‡i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aroda" pitchFamily="2" charset="0"/>
              </a:rPr>
              <a:t>cÖ‡ek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aroda" pitchFamily="2" charset="0"/>
              </a:rPr>
              <a:t>K‡i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 i‡³i †</a:t>
            </a:r>
            <a:r>
              <a:rPr lang="en-US" sz="4000" b="1" dirty="0" err="1">
                <a:solidFill>
                  <a:srgbClr val="002060"/>
                </a:solidFill>
                <a:latin typeface="Saroda" pitchFamily="2" charset="0"/>
              </a:rPr>
              <a:t>ivM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aroda" pitchFamily="2" charset="0"/>
              </a:rPr>
              <a:t>cÖwZ‡ivaKvix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-Roman"/>
              </a:rPr>
              <a:t>T4 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†</a:t>
            </a:r>
            <a:r>
              <a:rPr lang="en-US" sz="4000" b="1" dirty="0" err="1">
                <a:solidFill>
                  <a:srgbClr val="002060"/>
                </a:solidFill>
                <a:latin typeface="Saroda" pitchFamily="2" charset="0"/>
              </a:rPr>
              <a:t>Kvl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¸‡</a:t>
            </a:r>
            <a:r>
              <a:rPr lang="en-US" sz="4000" b="1" dirty="0" err="1" smtClean="0">
                <a:solidFill>
                  <a:srgbClr val="002060"/>
                </a:solidFill>
                <a:latin typeface="Saroda" pitchFamily="2" charset="0"/>
              </a:rPr>
              <a:t>jv‡K</a:t>
            </a:r>
            <a:r>
              <a:rPr lang="bn-BD" sz="4000" b="1" dirty="0" smtClean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aroda" pitchFamily="2" charset="0"/>
              </a:rPr>
              <a:t>aŸsm</a:t>
            </a:r>
            <a:r>
              <a:rPr lang="en-US" sz="4000" b="1" dirty="0" smtClean="0">
                <a:solidFill>
                  <a:srgbClr val="002060"/>
                </a:solidFill>
                <a:latin typeface="Sarod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aroda" pitchFamily="2" charset="0"/>
              </a:rPr>
              <a:t>K‡i</a:t>
            </a:r>
            <a:r>
              <a:rPr lang="en-US" sz="4000" b="1" dirty="0">
                <a:solidFill>
                  <a:srgbClr val="002060"/>
                </a:solidFill>
                <a:latin typeface="Saroda" pitchFamily="2" charset="0"/>
              </a:rPr>
              <a:t> †`q|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248400" cy="4268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486400"/>
            <a:ext cx="8408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000" dirty="0">
                <a:solidFill>
                  <a:srgbClr val="FF0000"/>
                </a:solidFill>
              </a:rPr>
              <a:t>অন্যের ব্যবহৃত </a:t>
            </a:r>
            <a:r>
              <a:rPr lang="bn-BD" sz="6000" dirty="0" err="1">
                <a:solidFill>
                  <a:srgbClr val="FF0000"/>
                </a:solidFill>
              </a:rPr>
              <a:t>সিরিজের</a:t>
            </a:r>
            <a:r>
              <a:rPr lang="bn-BD" sz="6000" dirty="0">
                <a:solidFill>
                  <a:srgbClr val="FF0000"/>
                </a:solidFill>
              </a:rPr>
              <a:t> মাধ্যমে  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1676400" y="-28575"/>
            <a:ext cx="62985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600" dirty="0">
                <a:solidFill>
                  <a:srgbClr val="E91111"/>
                </a:solidFill>
              </a:rPr>
              <a:t>এইডস </a:t>
            </a:r>
            <a:r>
              <a:rPr lang="bn-BD" sz="6600" dirty="0" err="1">
                <a:solidFill>
                  <a:srgbClr val="E91111"/>
                </a:solidFill>
              </a:rPr>
              <a:t>ছড়ানোর</a:t>
            </a:r>
            <a:r>
              <a:rPr lang="bn-BD" sz="6600" dirty="0">
                <a:solidFill>
                  <a:srgbClr val="E91111"/>
                </a:solidFill>
              </a:rPr>
              <a:t> মাধ্যম </a:t>
            </a:r>
            <a:endParaRPr lang="en-US" sz="6600" dirty="0">
              <a:solidFill>
                <a:srgbClr val="E9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5562600"/>
            <a:ext cx="7157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সম্পর্কের মাধ্যমে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-28575"/>
            <a:ext cx="62985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600" dirty="0">
                <a:solidFill>
                  <a:srgbClr val="7030A0"/>
                </a:solidFill>
              </a:rPr>
              <a:t>এইডস </a:t>
            </a:r>
            <a:r>
              <a:rPr lang="bn-BD" sz="6600" dirty="0" err="1">
                <a:solidFill>
                  <a:srgbClr val="7030A0"/>
                </a:solidFill>
              </a:rPr>
              <a:t>ছড়ানোর</a:t>
            </a:r>
            <a:r>
              <a:rPr lang="bn-BD" sz="6600" dirty="0">
                <a:solidFill>
                  <a:srgbClr val="7030A0"/>
                </a:solidFill>
              </a:rPr>
              <a:t> মাধ্যম 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8"/>
          <a:stretch/>
        </p:blipFill>
        <p:spPr>
          <a:xfrm>
            <a:off x="1371600" y="1295400"/>
            <a:ext cx="712052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5791200"/>
            <a:ext cx="6040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মায়ের বুকের দুধ খেলে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0"/>
            <a:ext cx="62985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600" dirty="0">
                <a:solidFill>
                  <a:srgbClr val="0070C0"/>
                </a:solidFill>
              </a:rPr>
              <a:t>এইডস </a:t>
            </a:r>
            <a:r>
              <a:rPr lang="bn-BD" sz="6600" dirty="0" err="1">
                <a:solidFill>
                  <a:srgbClr val="0070C0"/>
                </a:solidFill>
              </a:rPr>
              <a:t>ছড়ানোর</a:t>
            </a:r>
            <a:r>
              <a:rPr lang="bn-BD" sz="6600" dirty="0">
                <a:solidFill>
                  <a:srgbClr val="0070C0"/>
                </a:solidFill>
              </a:rPr>
              <a:t> মাধ্যম </a:t>
            </a: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562600" cy="45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Aferoza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5"/>
          <a:stretch/>
        </p:blipFill>
        <p:spPr bwMode="auto">
          <a:xfrm>
            <a:off x="1219200" y="762000"/>
            <a:ext cx="6858000" cy="535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798403"/>
            <a:ext cx="8000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ব্যক্তির অঙ্গ প্রতিস্থাপনের মাধ্যমে 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4288"/>
            <a:ext cx="62985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600" dirty="0">
                <a:solidFill>
                  <a:srgbClr val="0070C0"/>
                </a:solidFill>
              </a:rPr>
              <a:t>এইডস </a:t>
            </a:r>
            <a:r>
              <a:rPr lang="bn-BD" sz="6600" dirty="0" err="1">
                <a:solidFill>
                  <a:srgbClr val="0070C0"/>
                </a:solidFill>
              </a:rPr>
              <a:t>ছড়ানোর</a:t>
            </a:r>
            <a:r>
              <a:rPr lang="bn-BD" sz="6600" dirty="0">
                <a:solidFill>
                  <a:srgbClr val="0070C0"/>
                </a:solidFill>
              </a:rPr>
              <a:t> মাধ্যম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C:\Users\Aferoza\Desktop\4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4603" r="6186" b="7929"/>
          <a:stretch/>
        </p:blipFill>
        <p:spPr bwMode="auto">
          <a:xfrm>
            <a:off x="1066800" y="914400"/>
            <a:ext cx="6829425" cy="488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0" y="3252468"/>
            <a:ext cx="2209800" cy="37253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889" y="5935768"/>
            <a:ext cx="2743200" cy="3810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7503" y="3236410"/>
            <a:ext cx="2057400" cy="38014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2648" y="1879255"/>
            <a:ext cx="2482352" cy="3816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715000"/>
            <a:ext cx="7101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ব্যক্তির রক্ত গ্রহণ  করলে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-28575"/>
            <a:ext cx="62985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600" dirty="0">
                <a:solidFill>
                  <a:srgbClr val="7030A0"/>
                </a:solidFill>
              </a:rPr>
              <a:t>এইডস </a:t>
            </a:r>
            <a:r>
              <a:rPr lang="bn-BD" sz="6600" dirty="0" err="1">
                <a:solidFill>
                  <a:srgbClr val="7030A0"/>
                </a:solidFill>
              </a:rPr>
              <a:t>ছড়ানোর</a:t>
            </a:r>
            <a:r>
              <a:rPr lang="bn-BD" sz="6600" dirty="0">
                <a:solidFill>
                  <a:srgbClr val="7030A0"/>
                </a:solidFill>
              </a:rPr>
              <a:t> মাধ্যম 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5486400"/>
            <a:ext cx="5867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4800" dirty="0" smtClean="0"/>
              <a:t>এইডস </a:t>
            </a:r>
            <a:r>
              <a:rPr lang="bn-BD" sz="4800" dirty="0"/>
              <a:t>এর </a:t>
            </a:r>
            <a:r>
              <a:rPr lang="bn-BD" sz="4800" dirty="0" smtClean="0"/>
              <a:t>চারটি লক্ষণ </a:t>
            </a:r>
            <a:r>
              <a:rPr lang="bn-BD" sz="4800" dirty="0"/>
              <a:t>লিখ।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33337"/>
            <a:ext cx="5619750" cy="7620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জোড়ায় কাজ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9525" y="152400"/>
            <a:ext cx="1790700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</a:rPr>
              <a:t>5 </a:t>
            </a:r>
            <a:r>
              <a:rPr lang="bn-BD" sz="4000" dirty="0">
                <a:solidFill>
                  <a:srgbClr val="FF0000"/>
                </a:solidFill>
              </a:rPr>
              <a:t>ম</a:t>
            </a:r>
            <a:r>
              <a:rPr lang="en-US" sz="4000" dirty="0" err="1">
                <a:solidFill>
                  <a:srgbClr val="FF0000"/>
                </a:solidFill>
              </a:rPr>
              <a:t>িনিট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4800"/>
            <a:ext cx="560962" cy="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3337"/>
            <a:ext cx="8111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উপায়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715000"/>
            <a:ext cx="5719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err="1" smtClean="0">
                <a:solidFill>
                  <a:srgbClr val="002060"/>
                </a:solidFill>
              </a:rPr>
              <a:t>সুস্থ্য</a:t>
            </a:r>
            <a:r>
              <a:rPr lang="bn-BD" sz="5400" dirty="0" smtClean="0">
                <a:solidFill>
                  <a:srgbClr val="002060"/>
                </a:solidFill>
              </a:rPr>
              <a:t> বৈবাহিক </a:t>
            </a:r>
            <a:r>
              <a:rPr lang="bn-BD" sz="5400" dirty="0" err="1" smtClean="0">
                <a:solidFill>
                  <a:srgbClr val="002060"/>
                </a:solidFill>
              </a:rPr>
              <a:t>জীবনযাপন</a:t>
            </a:r>
            <a:r>
              <a:rPr lang="bn-BD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308" r="2303" b="2449"/>
          <a:stretch/>
        </p:blipFill>
        <p:spPr>
          <a:xfrm>
            <a:off x="914400" y="990600"/>
            <a:ext cx="7274162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7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8331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উপায়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562600"/>
            <a:ext cx="7521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নারী-পুরুষের অবৈধ মেলা মেশা এড়িয়ে চলা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181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70F06A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2133600"/>
            <a:ext cx="0" cy="3124200"/>
          </a:xfrm>
          <a:prstGeom prst="line">
            <a:avLst/>
          </a:prstGeom>
          <a:ln>
            <a:solidFill>
              <a:srgbClr val="8636D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52975" y="1981200"/>
            <a:ext cx="0" cy="31242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800" y="2133600"/>
            <a:ext cx="0" cy="3124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029200" y="1524000"/>
            <a:ext cx="2667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47800" y="1524000"/>
            <a:ext cx="2667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0" y="3200400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9081" y="2514600"/>
            <a:ext cx="3459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67099" y="3810000"/>
            <a:ext cx="2153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4810" y="4419600"/>
            <a:ext cx="1471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পাঠঃ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7800" y="3124200"/>
            <a:ext cx="2954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2238" y="2514600"/>
            <a:ext cx="3461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জলিল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5029200"/>
            <a:ext cx="2848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মিঃ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672" y="3756666"/>
            <a:ext cx="3183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কুমিল্লা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হাউজিং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এস্টেট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স্কুল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এন্ড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কলেজ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কুমিল্লা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52400"/>
            <a:ext cx="8270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উপায়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257800"/>
            <a:ext cx="8175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মাদক ও নেশা জাতীয় সকল জিনিস বর্জন করা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" b="9687"/>
          <a:stretch/>
        </p:blipFill>
        <p:spPr>
          <a:xfrm>
            <a:off x="457200" y="1371600"/>
            <a:ext cx="3962400" cy="3319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r="4154" b="6994"/>
          <a:stretch/>
        </p:blipFill>
        <p:spPr>
          <a:xfrm>
            <a:off x="4657724" y="1524000"/>
            <a:ext cx="404336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52400"/>
            <a:ext cx="8092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উপায়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562600"/>
            <a:ext cx="7637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অপরিশোধিত রক্ত শরীরে প্রবেশ না </a:t>
            </a:r>
            <a:r>
              <a:rPr lang="bn-BD" sz="4400" dirty="0" err="1" smtClean="0">
                <a:solidFill>
                  <a:srgbClr val="002060"/>
                </a:solidFill>
              </a:rPr>
              <a:t>করানো</a:t>
            </a:r>
            <a:r>
              <a:rPr lang="bn-BD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334000" cy="44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953000"/>
            <a:ext cx="8558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সমূহের একটি তালিকা তৈরি </a:t>
            </a:r>
            <a:r>
              <a:rPr lang="bn-BD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 ?     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6102350" cy="4432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28600" y="990600"/>
            <a:ext cx="2959100" cy="685799"/>
          </a:xfrm>
          <a:prstGeom prst="wedgeRoundRectCallout">
            <a:avLst>
              <a:gd name="adj1" fmla="val 69457"/>
              <a:gd name="adj2" fmla="val 200417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bn-BD" sz="4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দলীয় কাজ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76200"/>
            <a:ext cx="64459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প্রতিটি দলের যার লিখা ভাল সে লিখবে 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1905000"/>
            <a:ext cx="1981200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িনিট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560962" cy="703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83419" cy="933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68341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066800"/>
            <a:ext cx="5791200" cy="1021556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 I V </a:t>
            </a:r>
            <a:r>
              <a:rPr lang="bn-BD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পুর্ণ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2228671"/>
            <a:ext cx="3657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uman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    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deficiency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irus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3733800"/>
            <a:ext cx="454483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uman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deficiency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ictore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3581400"/>
            <a:ext cx="3810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uman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irus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209800"/>
            <a:ext cx="4495800" cy="126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use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deficiency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irus 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152400"/>
            <a:ext cx="5638800" cy="81812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সঠিক উত্তরের উপর ক্লিক কর।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2590800" y="5105400"/>
            <a:ext cx="530609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5105400"/>
            <a:ext cx="726368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উত্তর সঠিক হয়েছে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5181600"/>
            <a:ext cx="530609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2200" y="5257800"/>
            <a:ext cx="5306096" cy="11719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7924800" cy="1021556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 I V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সালে সনাক্ত হয়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2590800"/>
            <a:ext cx="2057400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১৯৮৭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" y="3733800"/>
            <a:ext cx="1720343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১৯৮১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3581400"/>
            <a:ext cx="1981200" cy="83099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১৯৭৯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590800"/>
            <a:ext cx="19812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 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152400"/>
            <a:ext cx="5638800" cy="8181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সঠিক উত্তরের উপর ক্লিক কর।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1828800" y="5486400"/>
            <a:ext cx="530609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486400"/>
            <a:ext cx="726368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উত্তর সঠিক হয়েছে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5486400"/>
            <a:ext cx="530609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5486400"/>
            <a:ext cx="5306096" cy="1171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371600"/>
            <a:ext cx="8229600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 I V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ব্যক্তিকে কোন চিহ্ন দ্বারা চিহ্নিত করা হয়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3276600"/>
            <a:ext cx="2057400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Z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09600" y="4343400"/>
            <a:ext cx="1752600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4267200"/>
            <a:ext cx="1981200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352800"/>
            <a:ext cx="18288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152400"/>
            <a:ext cx="5638800" cy="81812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সঠিক উত্তরের উপর ক্লিক কর।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1828800" y="5486400"/>
            <a:ext cx="530609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5486400"/>
            <a:ext cx="726368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উত্তর সঠিক হয়েছে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486400"/>
            <a:ext cx="5306096" cy="1171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5486400"/>
            <a:ext cx="5306096" cy="1171978"/>
          </a:xfrm>
          <a:prstGeom prst="rect">
            <a:avLst/>
          </a:prstGeom>
          <a:solidFill>
            <a:srgbClr val="0070C0"/>
          </a:solidFill>
          <a:ln>
            <a:solidFill>
              <a:srgbClr val="E9111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আবার চেষ্টা কর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6200" y="228600"/>
            <a:ext cx="6654799" cy="1219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5562600"/>
            <a:ext cx="8867775" cy="1143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</a:rPr>
              <a:t>কিভাবে আমরা  নিজেকে ও সমাজকে অপরাধ ও </a:t>
            </a:r>
            <a:r>
              <a:rPr lang="bn-BD" sz="3600" dirty="0" err="1" smtClean="0">
                <a:solidFill>
                  <a:schemeClr val="bg1"/>
                </a:solidFill>
              </a:rPr>
              <a:t>সংক্রমোক</a:t>
            </a:r>
            <a:r>
              <a:rPr lang="bn-BD" sz="3600" dirty="0" smtClean="0">
                <a:solidFill>
                  <a:schemeClr val="bg1"/>
                </a:solidFill>
              </a:rPr>
              <a:t> ব্যাধি থেকে রক্ষা করতে পারি ? ব্যাখ্যা কর।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619250"/>
            <a:ext cx="7010399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66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3810000"/>
            <a:ext cx="72390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8636D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70F06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010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348342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990600"/>
            <a:ext cx="3581400" cy="6731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 চিহ্নটি  কিসের?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2438400"/>
            <a:ext cx="3352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 ?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009"/>
          <a:stretch/>
        </p:blipFill>
        <p:spPr>
          <a:xfrm>
            <a:off x="228600" y="152400"/>
            <a:ext cx="40671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057400"/>
            <a:ext cx="8837951" cy="3200400"/>
          </a:xfrm>
          <a:prstGeom prst="rect">
            <a:avLst/>
          </a:prstGeom>
          <a:solidFill>
            <a:srgbClr val="00B0F0"/>
          </a:solidFill>
          <a:ln/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bn-BD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838200"/>
            <a:ext cx="5486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solidFill>
                  <a:srgbClr val="FF0000"/>
                </a:solidFill>
              </a:rPr>
              <a:t>আজকের পাঠের বিষয় 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103" y="4332335"/>
            <a:ext cx="8735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b="1" dirty="0" smtClean="0">
                <a:ln>
                  <a:prstDash val="solid"/>
                </a:ln>
                <a:solidFill>
                  <a:srgbClr val="8636D6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prstDash val="solid"/>
                </a:ln>
                <a:solidFill>
                  <a:srgbClr val="8636D6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কিভাবে ছড়াই তা বর্ণনা করতে পারবে।</a:t>
            </a:r>
            <a:endParaRPr lang="en-US" sz="4400" b="1" dirty="0">
              <a:ln>
                <a:prstDash val="solid"/>
              </a:ln>
              <a:solidFill>
                <a:srgbClr val="8636D6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303" y="3494135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এইডস </a:t>
            </a:r>
            <a:r>
              <a:rPr lang="bn-BD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পরিচয় লিখতে </a:t>
            </a:r>
            <a:r>
              <a:rPr lang="bn-BD" sz="4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103" y="5322935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প্রতিরোধের </a:t>
            </a:r>
            <a:r>
              <a:rPr lang="bn-BD" sz="4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  বিশ্লেষণ করতে পারবে।</a:t>
            </a:r>
            <a:endParaRPr lang="en-US" sz="2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228600"/>
            <a:ext cx="35052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146697"/>
            <a:ext cx="6096000" cy="85129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12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52400"/>
            <a:ext cx="40386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/>
              <a:t> </a:t>
            </a:r>
            <a:r>
              <a:rPr lang="bn-BD" sz="5400" dirty="0"/>
              <a:t> </a:t>
            </a:r>
            <a:r>
              <a:rPr lang="bn-BD" sz="6000" dirty="0" err="1" smtClean="0"/>
              <a:t>রেট্রো</a:t>
            </a:r>
            <a:r>
              <a:rPr lang="bn-BD" sz="6000" dirty="0" smtClean="0"/>
              <a:t> ভাইরাস </a:t>
            </a:r>
            <a:endParaRPr lang="en-US" sz="8000" dirty="0"/>
          </a:p>
        </p:txBody>
      </p:sp>
      <p:pic>
        <p:nvPicPr>
          <p:cNvPr id="5" name="Picture 7" descr="1-aids-vi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36675"/>
            <a:ext cx="3017693" cy="26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8" descr="aids-hiv-anatom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309129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1" descr="HIV-laevo-black-4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14800"/>
            <a:ext cx="3079028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2" descr="aids_viru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116464"/>
            <a:ext cx="3017693" cy="251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51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BBCE210-20F8-4B52-915A-9D6F94A87BA5}" type="datetime8">
              <a:rPr lang="bn-BD" smtClean="0"/>
              <a:t>19 এপ্রিল., 20</a:t>
            </a:fld>
            <a:endParaRPr lang="en-US"/>
          </a:p>
        </p:txBody>
      </p:sp>
      <p:pic>
        <p:nvPicPr>
          <p:cNvPr id="4" name="Picture 10" descr="_39126992_aids_africa_203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888" y="4267200"/>
            <a:ext cx="2743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04800"/>
            <a:ext cx="261778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3" descr="AidsPatient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343400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4" descr="AIDS-Epidemic-in-Afric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267200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5" descr="aids-patient-984747-g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04800"/>
            <a:ext cx="2590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00200" y="3276600"/>
            <a:ext cx="6400800" cy="76993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সবাই এইডস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আক্রান্ত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  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857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13014" y="838200"/>
            <a:ext cx="3004079" cy="685800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rgbClr val="FF0000"/>
                </a:solidFill>
              </a:rPr>
              <a:t>একক 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236" y="3962400"/>
            <a:ext cx="8081963" cy="914400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143000" indent="-1143000">
              <a:buFont typeface="Wingdings" pitchFamily="2" charset="2"/>
              <a:buChar char="q"/>
              <a:defRPr/>
            </a:pPr>
            <a:r>
              <a:rPr lang="en-US" sz="6600" dirty="0" smtClean="0">
                <a:solidFill>
                  <a:srgbClr val="FF0000"/>
                </a:solidFill>
              </a:rPr>
              <a:t>AIDS </a:t>
            </a:r>
            <a:r>
              <a:rPr lang="bn-BD" sz="6600" dirty="0" smtClean="0">
                <a:solidFill>
                  <a:srgbClr val="FF0000"/>
                </a:solidFill>
              </a:rPr>
              <a:t>ও </a:t>
            </a:r>
            <a:r>
              <a:rPr lang="en-US" sz="6600" dirty="0" smtClean="0">
                <a:solidFill>
                  <a:srgbClr val="FF0000"/>
                </a:solidFill>
              </a:rPr>
              <a:t>HIV </a:t>
            </a:r>
            <a:r>
              <a:rPr lang="bn-BD" sz="6600" dirty="0" smtClean="0">
                <a:solidFill>
                  <a:srgbClr val="FF0000"/>
                </a:solidFill>
              </a:rPr>
              <a:t>কি?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2400"/>
            <a:ext cx="560962" cy="6858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812" y="2209800"/>
            <a:ext cx="3468806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rgbClr val="FF0000"/>
                </a:solidFill>
              </a:rPr>
              <a:t>সময়ঃ-২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bn-BD" sz="4000" dirty="0">
                <a:solidFill>
                  <a:srgbClr val="FF0000"/>
                </a:solidFill>
              </a:rPr>
              <a:t>ম</a:t>
            </a:r>
            <a:r>
              <a:rPr lang="en-US" sz="4000" dirty="0" err="1">
                <a:solidFill>
                  <a:srgbClr val="FF0000"/>
                </a:solidFill>
              </a:rPr>
              <a:t>িনিট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7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848" y="990600"/>
            <a:ext cx="2280057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1676400"/>
            <a:ext cx="28956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uman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3276600"/>
            <a:ext cx="5732408" cy="709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029200"/>
            <a:ext cx="2575203" cy="614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irus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37257" y="457200"/>
            <a:ext cx="4213460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উত্তর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মিলিয়ে 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নাও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419600"/>
            <a:ext cx="2280057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2819400"/>
            <a:ext cx="2280057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456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437</Words>
  <Application>Microsoft Office PowerPoint</Application>
  <PresentationFormat>On-screen Show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</dc:creator>
  <cp:lastModifiedBy>HP</cp:lastModifiedBy>
  <cp:revision>254</cp:revision>
  <dcterms:created xsi:type="dcterms:W3CDTF">2006-08-16T00:00:00Z</dcterms:created>
  <dcterms:modified xsi:type="dcterms:W3CDTF">2020-04-19T15:29:50Z</dcterms:modified>
</cp:coreProperties>
</file>