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7" r:id="rId1"/>
  </p:sldMasterIdLst>
  <p:notesMasterIdLst>
    <p:notesMasterId r:id="rId52"/>
  </p:notesMasterIdLst>
  <p:sldIdLst>
    <p:sldId id="305" r:id="rId2"/>
    <p:sldId id="294" r:id="rId3"/>
    <p:sldId id="302" r:id="rId4"/>
    <p:sldId id="304" r:id="rId5"/>
    <p:sldId id="257" r:id="rId6"/>
    <p:sldId id="272" r:id="rId7"/>
    <p:sldId id="273" r:id="rId8"/>
    <p:sldId id="296" r:id="rId9"/>
    <p:sldId id="274" r:id="rId10"/>
    <p:sldId id="266" r:id="rId11"/>
    <p:sldId id="256" r:id="rId12"/>
    <p:sldId id="259" r:id="rId13"/>
    <p:sldId id="260" r:id="rId14"/>
    <p:sldId id="297" r:id="rId15"/>
    <p:sldId id="265" r:id="rId16"/>
    <p:sldId id="275" r:id="rId17"/>
    <p:sldId id="298" r:id="rId18"/>
    <p:sldId id="267" r:id="rId19"/>
    <p:sldId id="269" r:id="rId20"/>
    <p:sldId id="284" r:id="rId21"/>
    <p:sldId id="280" r:id="rId22"/>
    <p:sldId id="285" r:id="rId23"/>
    <p:sldId id="286" r:id="rId24"/>
    <p:sldId id="291" r:id="rId25"/>
    <p:sldId id="289" r:id="rId26"/>
    <p:sldId id="292" r:id="rId27"/>
    <p:sldId id="299" r:id="rId28"/>
    <p:sldId id="290" r:id="rId29"/>
    <p:sldId id="293" r:id="rId30"/>
    <p:sldId id="295" r:id="rId31"/>
    <p:sldId id="270" r:id="rId32"/>
    <p:sldId id="303" r:id="rId33"/>
    <p:sldId id="278" r:id="rId34"/>
    <p:sldId id="279" r:id="rId35"/>
    <p:sldId id="276" r:id="rId36"/>
    <p:sldId id="263" r:id="rId37"/>
    <p:sldId id="277" r:id="rId38"/>
    <p:sldId id="268" r:id="rId39"/>
    <p:sldId id="288" r:id="rId40"/>
    <p:sldId id="258" r:id="rId41"/>
    <p:sldId id="262" r:id="rId42"/>
    <p:sldId id="264" r:id="rId43"/>
    <p:sldId id="287" r:id="rId44"/>
    <p:sldId id="271" r:id="rId45"/>
    <p:sldId id="300" r:id="rId46"/>
    <p:sldId id="283" r:id="rId47"/>
    <p:sldId id="282" r:id="rId48"/>
    <p:sldId id="261" r:id="rId49"/>
    <p:sldId id="281" r:id="rId50"/>
    <p:sldId id="30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150"/>
    <a:srgbClr val="006600"/>
    <a:srgbClr val="7660FC"/>
    <a:srgbClr val="D8E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DA497-2E31-45F4-A4F5-C0F35023FF3C}"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D915D-6B77-411E-AEC3-696323E7E919}" type="slidenum">
              <a:rPr lang="en-US" smtClean="0"/>
              <a:t>‹#›</a:t>
            </a:fld>
            <a:endParaRPr lang="en-US"/>
          </a:p>
        </p:txBody>
      </p:sp>
    </p:spTree>
    <p:extLst>
      <p:ext uri="{BB962C8B-B14F-4D97-AF65-F5344CB8AC3E}">
        <p14:creationId xmlns:p14="http://schemas.microsoft.com/office/powerpoint/2010/main" val="293749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D915D-6B77-411E-AEC3-696323E7E919}" type="slidenum">
              <a:rPr lang="en-US" smtClean="0"/>
              <a:t>3</a:t>
            </a:fld>
            <a:endParaRPr lang="en-US"/>
          </a:p>
        </p:txBody>
      </p:sp>
    </p:spTree>
    <p:extLst>
      <p:ext uri="{BB962C8B-B14F-4D97-AF65-F5344CB8AC3E}">
        <p14:creationId xmlns:p14="http://schemas.microsoft.com/office/powerpoint/2010/main" val="192947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মানবিক</a:t>
            </a:r>
            <a:r>
              <a:rPr lang="en-US" dirty="0" smtClean="0"/>
              <a:t> </a:t>
            </a:r>
            <a:r>
              <a:rPr lang="en-US" dirty="0" err="1" smtClean="0"/>
              <a:t>দূর্বলতা</a:t>
            </a:r>
            <a:r>
              <a:rPr lang="en-US" baseline="0" dirty="0" smtClean="0"/>
              <a:t> </a:t>
            </a:r>
            <a:r>
              <a:rPr lang="en-US" baseline="0" dirty="0" err="1" smtClean="0"/>
              <a:t>আদর্শের</a:t>
            </a:r>
            <a:r>
              <a:rPr lang="en-US" baseline="0" dirty="0" smtClean="0"/>
              <a:t> </a:t>
            </a:r>
            <a:r>
              <a:rPr lang="en-US" baseline="0" dirty="0" err="1" smtClean="0"/>
              <a:t>পথে</a:t>
            </a:r>
            <a:r>
              <a:rPr lang="en-US" baseline="0" dirty="0" smtClean="0"/>
              <a:t> </a:t>
            </a:r>
            <a:r>
              <a:rPr lang="en-US" baseline="0" dirty="0" err="1" smtClean="0"/>
              <a:t>প্রধান</a:t>
            </a:r>
            <a:r>
              <a:rPr lang="en-US" baseline="0" dirty="0" smtClean="0"/>
              <a:t> </a:t>
            </a:r>
            <a:r>
              <a:rPr lang="en-US" baseline="0" dirty="0" err="1" smtClean="0"/>
              <a:t>অন্তরায়</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15</a:t>
            </a:fld>
            <a:endParaRPr lang="en-US"/>
          </a:p>
        </p:txBody>
      </p:sp>
    </p:spTree>
    <p:extLst>
      <p:ext uri="{BB962C8B-B14F-4D97-AF65-F5344CB8AC3E}">
        <p14:creationId xmlns:p14="http://schemas.microsoft.com/office/powerpoint/2010/main" val="3522190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শিক্ষার্থী</a:t>
            </a:r>
            <a:r>
              <a:rPr lang="en-US" baseline="0" dirty="0" smtClean="0"/>
              <a:t> </a:t>
            </a:r>
            <a:r>
              <a:rPr lang="en-US" baseline="0" dirty="0" err="1" smtClean="0"/>
              <a:t>বাধ্য</a:t>
            </a:r>
            <a:r>
              <a:rPr lang="en-US" baseline="0" dirty="0" smtClean="0"/>
              <a:t> </a:t>
            </a:r>
            <a:r>
              <a:rPr lang="en-US" baseline="0" dirty="0" err="1" smtClean="0"/>
              <a:t>হয়ে</a:t>
            </a:r>
            <a:r>
              <a:rPr lang="en-US" baseline="0" dirty="0" smtClean="0"/>
              <a:t> </a:t>
            </a:r>
            <a:r>
              <a:rPr lang="en-US" baseline="0" dirty="0" err="1" smtClean="0"/>
              <a:t>না</a:t>
            </a:r>
            <a:r>
              <a:rPr lang="en-US" baseline="0" dirty="0" smtClean="0"/>
              <a:t>, </a:t>
            </a:r>
            <a:r>
              <a:rPr lang="en-US" baseline="0" dirty="0" err="1" smtClean="0"/>
              <a:t>আপনাকে</a:t>
            </a:r>
            <a:r>
              <a:rPr lang="en-US" baseline="0" dirty="0" smtClean="0"/>
              <a:t> </a:t>
            </a:r>
            <a:r>
              <a:rPr lang="en-US" baseline="0" dirty="0" err="1" smtClean="0"/>
              <a:t>ভালোবেসে</a:t>
            </a:r>
            <a:r>
              <a:rPr lang="en-US" baseline="0" dirty="0" smtClean="0"/>
              <a:t> </a:t>
            </a:r>
            <a:r>
              <a:rPr lang="en-US" baseline="0" dirty="0" err="1" smtClean="0"/>
              <a:t>বিদ্যালয়ের</a:t>
            </a:r>
            <a:r>
              <a:rPr lang="en-US" baseline="0" dirty="0" smtClean="0"/>
              <a:t> </a:t>
            </a:r>
            <a:r>
              <a:rPr lang="en-US" baseline="0" dirty="0" err="1" smtClean="0"/>
              <a:t>আসবে</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16</a:t>
            </a:fld>
            <a:endParaRPr lang="en-US"/>
          </a:p>
        </p:txBody>
      </p:sp>
    </p:spTree>
    <p:extLst>
      <p:ext uri="{BB962C8B-B14F-4D97-AF65-F5344CB8AC3E}">
        <p14:creationId xmlns:p14="http://schemas.microsoft.com/office/powerpoint/2010/main" val="97719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আপনার</a:t>
            </a:r>
            <a:r>
              <a:rPr lang="en-US" dirty="0" smtClean="0"/>
              <a:t> </a:t>
            </a:r>
            <a:r>
              <a:rPr lang="en-US" dirty="0" err="1" smtClean="0"/>
              <a:t>উৎসাহ</a:t>
            </a:r>
            <a:r>
              <a:rPr lang="en-US" baseline="0" dirty="0" smtClean="0"/>
              <a:t> </a:t>
            </a:r>
            <a:r>
              <a:rPr lang="en-US" baseline="0" dirty="0" err="1" smtClean="0"/>
              <a:t>শিক্ষার্থীকে</a:t>
            </a:r>
            <a:r>
              <a:rPr lang="en-US" baseline="0" dirty="0" smtClean="0"/>
              <a:t> </a:t>
            </a:r>
            <a:r>
              <a:rPr lang="en-US" baseline="0" dirty="0" err="1" smtClean="0"/>
              <a:t>অনুপ্রাণিত</a:t>
            </a:r>
            <a:r>
              <a:rPr lang="en-US" baseline="0" dirty="0" smtClean="0"/>
              <a:t> </a:t>
            </a:r>
            <a:r>
              <a:rPr lang="en-US" baseline="0" dirty="0" err="1" smtClean="0"/>
              <a:t>করবে</a:t>
            </a:r>
            <a:r>
              <a:rPr lang="en-US" baseline="0" dirty="0" smtClean="0"/>
              <a:t>। </a:t>
            </a:r>
            <a:r>
              <a:rPr lang="en-US" baseline="0" dirty="0" err="1" smtClean="0"/>
              <a:t>উপহাস</a:t>
            </a:r>
            <a:r>
              <a:rPr lang="en-US" baseline="0" dirty="0" smtClean="0"/>
              <a:t> </a:t>
            </a:r>
            <a:r>
              <a:rPr lang="en-US" baseline="0" dirty="0" err="1" smtClean="0"/>
              <a:t>করবেন</a:t>
            </a:r>
            <a:r>
              <a:rPr lang="en-US" baseline="0" dirty="0" smtClean="0"/>
              <a:t> </a:t>
            </a:r>
            <a:r>
              <a:rPr lang="en-US" baseline="0" dirty="0" err="1" smtClean="0"/>
              <a:t>না</a:t>
            </a:r>
            <a:r>
              <a:rPr lang="en-US" baseline="0" dirty="0" smtClean="0"/>
              <a:t> । </a:t>
            </a:r>
            <a:r>
              <a:rPr lang="en-US" baseline="0" dirty="0" err="1" smtClean="0"/>
              <a:t>সে</a:t>
            </a:r>
            <a:r>
              <a:rPr lang="en-US" baseline="0" dirty="0" smtClean="0"/>
              <a:t> </a:t>
            </a:r>
            <a:r>
              <a:rPr lang="en-US" baseline="0" dirty="0" err="1" smtClean="0"/>
              <a:t>পারলে</a:t>
            </a:r>
            <a:r>
              <a:rPr lang="en-US" baseline="0" dirty="0" smtClean="0"/>
              <a:t> </a:t>
            </a:r>
            <a:r>
              <a:rPr lang="en-US" baseline="0" dirty="0" err="1" smtClean="0"/>
              <a:t>বিদ্যালয়ে</a:t>
            </a:r>
            <a:r>
              <a:rPr lang="en-US" baseline="0" dirty="0" smtClean="0"/>
              <a:t> </a:t>
            </a:r>
            <a:r>
              <a:rPr lang="en-US" baseline="0" dirty="0" err="1" smtClean="0"/>
              <a:t>আসার</a:t>
            </a:r>
            <a:r>
              <a:rPr lang="en-US" baseline="0" dirty="0" smtClean="0"/>
              <a:t> </a:t>
            </a:r>
            <a:r>
              <a:rPr lang="en-US" baseline="0" dirty="0" err="1" smtClean="0"/>
              <a:t>প্রয়োজন</a:t>
            </a:r>
            <a:r>
              <a:rPr lang="en-US" baseline="0" dirty="0" smtClean="0"/>
              <a:t> </a:t>
            </a:r>
            <a:r>
              <a:rPr lang="en-US" baseline="0" dirty="0" err="1" smtClean="0"/>
              <a:t>ছিল</a:t>
            </a:r>
            <a:r>
              <a:rPr lang="en-US" baseline="0" dirty="0" smtClean="0"/>
              <a:t> </a:t>
            </a:r>
            <a:r>
              <a:rPr lang="en-US" baseline="0" dirty="0" err="1" smtClean="0"/>
              <a:t>না</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18</a:t>
            </a:fld>
            <a:endParaRPr lang="en-US"/>
          </a:p>
        </p:txBody>
      </p:sp>
    </p:spTree>
    <p:extLst>
      <p:ext uri="{BB962C8B-B14F-4D97-AF65-F5344CB8AC3E}">
        <p14:creationId xmlns:p14="http://schemas.microsoft.com/office/powerpoint/2010/main" val="248339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মনোযোগ</a:t>
            </a:r>
            <a:r>
              <a:rPr lang="en-US" dirty="0" smtClean="0"/>
              <a:t> </a:t>
            </a:r>
            <a:r>
              <a:rPr lang="en-US" dirty="0" err="1" smtClean="0"/>
              <a:t>শিখন</a:t>
            </a:r>
            <a:r>
              <a:rPr lang="en-US" baseline="0" dirty="0" smtClean="0"/>
              <a:t> </a:t>
            </a:r>
            <a:r>
              <a:rPr lang="en-US" baseline="0" dirty="0" err="1" smtClean="0"/>
              <a:t>প্রক্রিয়াকে</a:t>
            </a:r>
            <a:r>
              <a:rPr lang="en-US" baseline="0" dirty="0" smtClean="0"/>
              <a:t> </a:t>
            </a:r>
            <a:r>
              <a:rPr lang="en-US" baseline="0" dirty="0" err="1" smtClean="0"/>
              <a:t>গতিশীল</a:t>
            </a:r>
            <a:r>
              <a:rPr lang="en-US" baseline="0" dirty="0" smtClean="0"/>
              <a:t> </a:t>
            </a:r>
            <a:r>
              <a:rPr lang="en-US" baseline="0" dirty="0" err="1" smtClean="0"/>
              <a:t>করে</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19</a:t>
            </a:fld>
            <a:endParaRPr lang="en-US"/>
          </a:p>
        </p:txBody>
      </p:sp>
    </p:spTree>
    <p:extLst>
      <p:ext uri="{BB962C8B-B14F-4D97-AF65-F5344CB8AC3E}">
        <p14:creationId xmlns:p14="http://schemas.microsoft.com/office/powerpoint/2010/main" val="3074498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ক্লাসের</a:t>
            </a:r>
            <a:r>
              <a:rPr lang="en-US" dirty="0" smtClean="0"/>
              <a:t> </a:t>
            </a:r>
            <a:r>
              <a:rPr lang="en-US" dirty="0" err="1" smtClean="0"/>
              <a:t>সকল</a:t>
            </a:r>
            <a:r>
              <a:rPr lang="en-US" dirty="0" smtClean="0"/>
              <a:t> </a:t>
            </a:r>
            <a:r>
              <a:rPr lang="en-US" dirty="0" err="1" smtClean="0"/>
              <a:t>শিক্ষার্থী</a:t>
            </a:r>
            <a:r>
              <a:rPr lang="en-US" baseline="0" dirty="0" smtClean="0"/>
              <a:t> </a:t>
            </a:r>
            <a:r>
              <a:rPr lang="en-US" baseline="0" dirty="0" err="1" smtClean="0"/>
              <a:t>একই</a:t>
            </a:r>
            <a:r>
              <a:rPr lang="en-US" baseline="0" dirty="0" smtClean="0"/>
              <a:t> </a:t>
            </a:r>
            <a:r>
              <a:rPr lang="en-US" baseline="0" dirty="0" err="1" smtClean="0"/>
              <a:t>মানের</a:t>
            </a:r>
            <a:r>
              <a:rPr lang="en-US" baseline="0" dirty="0" smtClean="0"/>
              <a:t> </a:t>
            </a:r>
            <a:r>
              <a:rPr lang="en-US" baseline="0" dirty="0" err="1" smtClean="0"/>
              <a:t>হবে</a:t>
            </a:r>
            <a:r>
              <a:rPr lang="en-US" baseline="0" dirty="0" smtClean="0"/>
              <a:t> </a:t>
            </a:r>
            <a:r>
              <a:rPr lang="en-US" baseline="0" dirty="0" err="1" smtClean="0"/>
              <a:t>না</a:t>
            </a:r>
            <a:r>
              <a:rPr lang="en-US" baseline="0" dirty="0" smtClean="0"/>
              <a:t> । </a:t>
            </a:r>
            <a:r>
              <a:rPr lang="en-US" baseline="0" dirty="0" err="1" smtClean="0"/>
              <a:t>কিন্তু</a:t>
            </a:r>
            <a:r>
              <a:rPr lang="en-US" baseline="0" dirty="0" smtClean="0"/>
              <a:t> </a:t>
            </a:r>
            <a:r>
              <a:rPr lang="en-US" baseline="0" dirty="0" err="1" smtClean="0"/>
              <a:t>শিক্ষক</a:t>
            </a:r>
            <a:r>
              <a:rPr lang="en-US" baseline="0" dirty="0" smtClean="0"/>
              <a:t> </a:t>
            </a:r>
            <a:r>
              <a:rPr lang="en-US" baseline="0" dirty="0" err="1" smtClean="0"/>
              <a:t>যেহেতু</a:t>
            </a:r>
            <a:r>
              <a:rPr lang="en-US" baseline="0" dirty="0" smtClean="0"/>
              <a:t> </a:t>
            </a:r>
            <a:r>
              <a:rPr lang="en-US" baseline="0" dirty="0" err="1" smtClean="0"/>
              <a:t>পিতার</a:t>
            </a:r>
            <a:r>
              <a:rPr lang="en-US" baseline="0" dirty="0" smtClean="0"/>
              <a:t> </a:t>
            </a:r>
            <a:r>
              <a:rPr lang="en-US" baseline="0" dirty="0" err="1" smtClean="0"/>
              <a:t>চরিত্রায়ন</a:t>
            </a:r>
            <a:r>
              <a:rPr lang="en-US" baseline="0" dirty="0" smtClean="0"/>
              <a:t> </a:t>
            </a:r>
            <a:r>
              <a:rPr lang="en-US" baseline="0" dirty="0" err="1" smtClean="0"/>
              <a:t>করছেন</a:t>
            </a:r>
            <a:r>
              <a:rPr lang="en-US" baseline="0" dirty="0" smtClean="0"/>
              <a:t> </a:t>
            </a:r>
            <a:r>
              <a:rPr lang="en-US" baseline="0" dirty="0" err="1" smtClean="0"/>
              <a:t>তাই</a:t>
            </a:r>
            <a:r>
              <a:rPr lang="en-US" baseline="0" dirty="0" smtClean="0"/>
              <a:t> </a:t>
            </a:r>
            <a:r>
              <a:rPr lang="en-US" baseline="0" dirty="0" err="1" smtClean="0"/>
              <a:t>কাউকে</a:t>
            </a:r>
            <a:r>
              <a:rPr lang="en-US" baseline="0" dirty="0" smtClean="0"/>
              <a:t> </a:t>
            </a:r>
            <a:r>
              <a:rPr lang="en-US" baseline="0" dirty="0" err="1" smtClean="0"/>
              <a:t>তিনি</a:t>
            </a:r>
            <a:r>
              <a:rPr lang="en-US" baseline="0" dirty="0" smtClean="0"/>
              <a:t> </a:t>
            </a:r>
            <a:r>
              <a:rPr lang="en-US" baseline="0" dirty="0" err="1" smtClean="0"/>
              <a:t>ফেলে</a:t>
            </a:r>
            <a:r>
              <a:rPr lang="en-US" baseline="0" dirty="0" smtClean="0"/>
              <a:t> </a:t>
            </a:r>
            <a:r>
              <a:rPr lang="en-US" baseline="0" dirty="0" err="1" smtClean="0"/>
              <a:t>রেখে</a:t>
            </a:r>
            <a:r>
              <a:rPr lang="en-US" baseline="0" dirty="0" smtClean="0"/>
              <a:t> </a:t>
            </a:r>
            <a:r>
              <a:rPr lang="en-US" baseline="0" dirty="0" err="1" smtClean="0"/>
              <a:t>অগ্রসর</a:t>
            </a:r>
            <a:r>
              <a:rPr lang="en-US" baseline="0" dirty="0" smtClean="0"/>
              <a:t> </a:t>
            </a:r>
            <a:r>
              <a:rPr lang="en-US" baseline="0" dirty="0" err="1" smtClean="0"/>
              <a:t>হতে</a:t>
            </a:r>
            <a:r>
              <a:rPr lang="en-US" baseline="0" dirty="0" smtClean="0"/>
              <a:t> </a:t>
            </a:r>
            <a:r>
              <a:rPr lang="en-US" baseline="0" dirty="0" err="1" smtClean="0"/>
              <a:t>পারেন</a:t>
            </a:r>
            <a:r>
              <a:rPr lang="en-US" baseline="0" dirty="0" smtClean="0"/>
              <a:t> </a:t>
            </a:r>
            <a:r>
              <a:rPr lang="en-US" baseline="0" dirty="0" err="1" smtClean="0"/>
              <a:t>না</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20</a:t>
            </a:fld>
            <a:endParaRPr lang="en-US"/>
          </a:p>
        </p:txBody>
      </p:sp>
    </p:spTree>
    <p:extLst>
      <p:ext uri="{BB962C8B-B14F-4D97-AF65-F5344CB8AC3E}">
        <p14:creationId xmlns:p14="http://schemas.microsoft.com/office/powerpoint/2010/main" val="2374682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পরিচ্ছন্ন</a:t>
            </a:r>
            <a:r>
              <a:rPr lang="en-US" baseline="0" dirty="0" smtClean="0"/>
              <a:t> </a:t>
            </a:r>
            <a:r>
              <a:rPr lang="en-US" baseline="0" dirty="0" err="1" smtClean="0"/>
              <a:t>পরিবেশ</a:t>
            </a:r>
            <a:r>
              <a:rPr lang="en-US" baseline="0" dirty="0" smtClean="0"/>
              <a:t> </a:t>
            </a:r>
            <a:r>
              <a:rPr lang="en-US" baseline="0" dirty="0" err="1" smtClean="0"/>
              <a:t>মন</a:t>
            </a:r>
            <a:r>
              <a:rPr lang="en-US" baseline="0" dirty="0" smtClean="0"/>
              <a:t> </a:t>
            </a:r>
            <a:r>
              <a:rPr lang="en-US" baseline="0" dirty="0" err="1" smtClean="0"/>
              <a:t>কে</a:t>
            </a:r>
            <a:r>
              <a:rPr lang="en-US" baseline="0" dirty="0" smtClean="0"/>
              <a:t> </a:t>
            </a:r>
            <a:r>
              <a:rPr lang="en-US" baseline="0" dirty="0" err="1" smtClean="0"/>
              <a:t>বিকশিত</a:t>
            </a:r>
            <a:r>
              <a:rPr lang="en-US" baseline="0" dirty="0" smtClean="0"/>
              <a:t> </a:t>
            </a:r>
            <a:r>
              <a:rPr lang="en-US" baseline="0" dirty="0" err="1" smtClean="0"/>
              <a:t>করে</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21</a:t>
            </a:fld>
            <a:endParaRPr lang="en-US"/>
          </a:p>
        </p:txBody>
      </p:sp>
    </p:spTree>
    <p:extLst>
      <p:ext uri="{BB962C8B-B14F-4D97-AF65-F5344CB8AC3E}">
        <p14:creationId xmlns:p14="http://schemas.microsoft.com/office/powerpoint/2010/main" val="1820643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বাংলাদেশে</a:t>
            </a:r>
            <a:r>
              <a:rPr lang="en-US" baseline="0" dirty="0" smtClean="0"/>
              <a:t> </a:t>
            </a:r>
            <a:r>
              <a:rPr lang="en-US" baseline="0" dirty="0" err="1" smtClean="0"/>
              <a:t>এই</a:t>
            </a:r>
            <a:r>
              <a:rPr lang="en-US" baseline="0" dirty="0" smtClean="0"/>
              <a:t> </a:t>
            </a:r>
            <a:r>
              <a:rPr lang="en-US" baseline="0" dirty="0" err="1" smtClean="0"/>
              <a:t>সমস্যা</a:t>
            </a:r>
            <a:r>
              <a:rPr lang="en-US" baseline="0" dirty="0" smtClean="0"/>
              <a:t> </a:t>
            </a:r>
            <a:r>
              <a:rPr lang="en-US" baseline="0" dirty="0" err="1" smtClean="0"/>
              <a:t>প্রকট</a:t>
            </a:r>
            <a:r>
              <a:rPr lang="en-US" baseline="0" dirty="0" smtClean="0"/>
              <a:t>। </a:t>
            </a:r>
            <a:r>
              <a:rPr lang="en-US" baseline="0" dirty="0" err="1" smtClean="0"/>
              <a:t>আপনাকে</a:t>
            </a:r>
            <a:r>
              <a:rPr lang="en-US" baseline="0" dirty="0" smtClean="0"/>
              <a:t> </a:t>
            </a:r>
            <a:r>
              <a:rPr lang="en-US" baseline="0" dirty="0" err="1" smtClean="0"/>
              <a:t>কিছু</a:t>
            </a:r>
            <a:r>
              <a:rPr lang="en-US" baseline="0" dirty="0" smtClean="0"/>
              <a:t> </a:t>
            </a:r>
            <a:r>
              <a:rPr lang="en-US" baseline="0" dirty="0" err="1" smtClean="0"/>
              <a:t>পন্থা</a:t>
            </a:r>
            <a:r>
              <a:rPr lang="en-US" baseline="0" dirty="0" smtClean="0"/>
              <a:t> </a:t>
            </a:r>
            <a:r>
              <a:rPr lang="en-US" baseline="0" dirty="0" err="1" smtClean="0"/>
              <a:t>অবলম্বন</a:t>
            </a:r>
            <a:r>
              <a:rPr lang="en-US" baseline="0" dirty="0" smtClean="0"/>
              <a:t> </a:t>
            </a:r>
            <a:r>
              <a:rPr lang="en-US" baseline="0" dirty="0" err="1" smtClean="0"/>
              <a:t>করতে</a:t>
            </a:r>
            <a:r>
              <a:rPr lang="en-US" baseline="0" dirty="0" smtClean="0"/>
              <a:t> </a:t>
            </a:r>
            <a:r>
              <a:rPr lang="en-US" baseline="0" dirty="0" err="1" smtClean="0"/>
              <a:t>হবে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22</a:t>
            </a:fld>
            <a:endParaRPr lang="en-US"/>
          </a:p>
        </p:txBody>
      </p:sp>
    </p:spTree>
    <p:extLst>
      <p:ext uri="{BB962C8B-B14F-4D97-AF65-F5344CB8AC3E}">
        <p14:creationId xmlns:p14="http://schemas.microsoft.com/office/powerpoint/2010/main" val="4109418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23</a:t>
            </a:fld>
            <a:endParaRPr lang="en-US"/>
          </a:p>
        </p:txBody>
      </p:sp>
    </p:spTree>
    <p:extLst>
      <p:ext uri="{BB962C8B-B14F-4D97-AF65-F5344CB8AC3E}">
        <p14:creationId xmlns:p14="http://schemas.microsoft.com/office/powerpoint/2010/main" val="3018419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আপনি</a:t>
            </a:r>
            <a:r>
              <a:rPr lang="en-US" dirty="0" smtClean="0"/>
              <a:t> </a:t>
            </a:r>
            <a:r>
              <a:rPr lang="en-US" dirty="0" err="1" smtClean="0"/>
              <a:t>শিখন</a:t>
            </a:r>
            <a:r>
              <a:rPr lang="en-US" baseline="0" dirty="0" smtClean="0"/>
              <a:t> </a:t>
            </a:r>
            <a:r>
              <a:rPr lang="en-US" baseline="0" dirty="0" err="1" smtClean="0"/>
              <a:t>প্রক্রিয়া</a:t>
            </a:r>
            <a:r>
              <a:rPr lang="en-US" baseline="0" dirty="0" smtClean="0"/>
              <a:t> </a:t>
            </a:r>
            <a:r>
              <a:rPr lang="en-US" baseline="0" dirty="0" err="1" smtClean="0"/>
              <a:t>আপনার</a:t>
            </a:r>
            <a:r>
              <a:rPr lang="en-US" baseline="0" dirty="0" smtClean="0"/>
              <a:t> </a:t>
            </a:r>
            <a:r>
              <a:rPr lang="en-US" baseline="0" dirty="0" err="1" smtClean="0"/>
              <a:t>সুবিধা</a:t>
            </a:r>
            <a:r>
              <a:rPr lang="en-US" baseline="0" dirty="0" smtClean="0"/>
              <a:t> </a:t>
            </a:r>
            <a:r>
              <a:rPr lang="en-US" baseline="0" dirty="0" err="1" smtClean="0"/>
              <a:t>অনুসারে</a:t>
            </a:r>
            <a:r>
              <a:rPr lang="en-US" baseline="0" dirty="0" smtClean="0"/>
              <a:t> </a:t>
            </a:r>
            <a:r>
              <a:rPr lang="en-US" baseline="0" dirty="0" err="1" smtClean="0"/>
              <a:t>সাজাবেন</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26</a:t>
            </a:fld>
            <a:endParaRPr lang="en-US"/>
          </a:p>
        </p:txBody>
      </p:sp>
    </p:spTree>
    <p:extLst>
      <p:ext uri="{BB962C8B-B14F-4D97-AF65-F5344CB8AC3E}">
        <p14:creationId xmlns:p14="http://schemas.microsoft.com/office/powerpoint/2010/main" val="2771536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latin typeface="NikoshBAN" panose="02000000000000000000" pitchFamily="2" charset="0"/>
                <a:cs typeface="NikoshBAN" panose="02000000000000000000" pitchFamily="2" charset="0"/>
              </a:rPr>
              <a:t>শিক্ষা হল যে প্রক্রিয়ার মাধ্যমে শিশুর জন্মগত সম্ভাবনা গুলির বিকাশে সহায়তা করা হয় সেটি। অর্থাৎ মানুষের জীবন ধারনের জন্য যেমন- আলো, বায়ু, পানি, খাদ্য প্রয়োজন জীবনী শক্তি বজায় রাখার জন্য, যেমন কতকগুলি জৈবিক ক্রিয়া সম্পাদন করা প্রয়োজন, তেমনি শিক্ষাও প্রয়োজন। আধুনিক অর্থে শিক্ষা হল মানুষের অন্তনির্হিত সম্ভাবনা গুলি সমপ্রসারনের প্রক্রিয়া। শিক্ষার মাধ্যমে যেহেতু ব্যক্তি জীবনের সমপ্রসারন ঘটে সেহেতু আধুনিক শিক্ষা বিজ্ঞানীগণ একে </a:t>
            </a:r>
            <a:r>
              <a:rPr lang="en-US" dirty="0" smtClean="0">
                <a:latin typeface="NikoshBAN" panose="02000000000000000000" pitchFamily="2" charset="0"/>
                <a:cs typeface="NikoshBAN" panose="02000000000000000000" pitchFamily="2" charset="0"/>
              </a:rPr>
              <a:t>Live Long Process </a:t>
            </a:r>
            <a:r>
              <a:rPr lang="as-IN" dirty="0" smtClean="0">
                <a:latin typeface="NikoshBAN" panose="02000000000000000000" pitchFamily="2" charset="0"/>
                <a:cs typeface="NikoshBAN" panose="02000000000000000000" pitchFamily="2" charset="0"/>
              </a:rPr>
              <a:t>হিসাবে বর্ণনা করেছেন। উন্নত প্রানী হিসাবে জৈবিক চাহিদা ছাড়াও মানুষের নানা রকম চাহিদা আছে। মানসিক, সামাজিক, অর্থেনৈতিক চাহিদা ছাড়াও নৈতিক ও আধ্যাত্নিক চাহিদা গুলির তার জীবনে কম গুরুত্ব পূর্ণ নয়। ব্যক্তি যখন তার জীবনের এই সামগ্রিক চাহিদা গুলির সমাধানের প্রচেষ্টা চালায় তখন তার জীবন ও শিক্ষা </a:t>
            </a:r>
            <a:r>
              <a:rPr lang="en-US" dirty="0" err="1" smtClean="0">
                <a:latin typeface="NikoshBAN" panose="02000000000000000000" pitchFamily="2" charset="0"/>
                <a:cs typeface="NikoshBAN" panose="02000000000000000000" pitchFamily="2" charset="0"/>
              </a:rPr>
              <a:t>স্বাভাবিক</a:t>
            </a:r>
            <a:r>
              <a:rPr lang="en-US" baseline="0" dirty="0" smtClean="0">
                <a:latin typeface="NikoshBAN" panose="02000000000000000000" pitchFamily="2" charset="0"/>
                <a:cs typeface="NikoshBAN" panose="02000000000000000000" pitchFamily="2" charset="0"/>
              </a:rPr>
              <a:t> </a:t>
            </a:r>
            <a:r>
              <a:rPr lang="as-IN" dirty="0" smtClean="0">
                <a:latin typeface="NikoshBAN" panose="02000000000000000000" pitchFamily="2" charset="0"/>
                <a:cs typeface="NikoshBAN" panose="02000000000000000000" pitchFamily="2" charset="0"/>
              </a:rPr>
              <a:t>ভাবেই উদ্দেশ্যমুখী হয়ে পড়ে।</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তাই</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একজন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আদর্শ</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শিক্ষকের</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নিজস্ব</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শিক্ষা</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দর্শন</a:t>
            </a:r>
            <a:r>
              <a:rPr lang="en-US" baseline="0" dirty="0" smtClean="0">
                <a:latin typeface="NikoshBAN" panose="02000000000000000000" pitchFamily="2" charset="0"/>
                <a:cs typeface="NikoshBAN" panose="02000000000000000000" pitchFamily="2" charset="0"/>
              </a:rPr>
              <a:t> </a:t>
            </a:r>
            <a:r>
              <a:rPr lang="en-US" baseline="0" dirty="0" err="1" smtClean="0">
                <a:latin typeface="NikoshBAN" panose="02000000000000000000" pitchFamily="2" charset="0"/>
                <a:cs typeface="NikoshBAN" panose="02000000000000000000" pitchFamily="2" charset="0"/>
              </a:rPr>
              <a:t>থাকবে</a:t>
            </a:r>
            <a:r>
              <a:rPr lang="en-US" baseline="0" dirty="0" smtClean="0">
                <a:latin typeface="NikoshBAN" panose="02000000000000000000" pitchFamily="2" charset="0"/>
                <a:cs typeface="NikoshBAN" panose="02000000000000000000" pitchFamily="2" charset="0"/>
              </a:rPr>
              <a:t> ।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F5AD915D-6B77-411E-AEC3-696323E7E919}" type="slidenum">
              <a:rPr lang="en-US" smtClean="0"/>
              <a:t>5</a:t>
            </a:fld>
            <a:endParaRPr lang="en-US"/>
          </a:p>
        </p:txBody>
      </p:sp>
    </p:spTree>
    <p:extLst>
      <p:ext uri="{BB962C8B-B14F-4D97-AF65-F5344CB8AC3E}">
        <p14:creationId xmlns:p14="http://schemas.microsoft.com/office/powerpoint/2010/main" val="800471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ক্লাস</a:t>
            </a:r>
            <a:r>
              <a:rPr lang="en-US" dirty="0" smtClean="0"/>
              <a:t> </a:t>
            </a:r>
            <a:r>
              <a:rPr lang="en-US" dirty="0" err="1" smtClean="0"/>
              <a:t>টিচার</a:t>
            </a:r>
            <a:r>
              <a:rPr lang="en-US" dirty="0" smtClean="0"/>
              <a:t> </a:t>
            </a:r>
            <a:r>
              <a:rPr lang="en-US" dirty="0" err="1" smtClean="0"/>
              <a:t>বা</a:t>
            </a:r>
            <a:r>
              <a:rPr lang="en-US" dirty="0" smtClean="0"/>
              <a:t> </a:t>
            </a:r>
            <a:r>
              <a:rPr lang="en-US" dirty="0" err="1" smtClean="0"/>
              <a:t>শ্রেণি</a:t>
            </a:r>
            <a:r>
              <a:rPr lang="en-US" baseline="0" dirty="0" smtClean="0"/>
              <a:t> </a:t>
            </a:r>
            <a:r>
              <a:rPr lang="en-US" baseline="0" dirty="0" err="1" smtClean="0"/>
              <a:t>শিক্ষক</a:t>
            </a:r>
            <a:r>
              <a:rPr lang="en-US" baseline="0" dirty="0" smtClean="0"/>
              <a:t> </a:t>
            </a:r>
            <a:r>
              <a:rPr lang="en-US" baseline="0" dirty="0" err="1" smtClean="0"/>
              <a:t>পরিবারের</a:t>
            </a:r>
            <a:r>
              <a:rPr lang="en-US" baseline="0" dirty="0" smtClean="0"/>
              <a:t> </a:t>
            </a:r>
            <a:r>
              <a:rPr lang="en-US" baseline="0" dirty="0" err="1" smtClean="0"/>
              <a:t>পিতার</a:t>
            </a:r>
            <a:r>
              <a:rPr lang="en-US" baseline="0" dirty="0" smtClean="0"/>
              <a:t> </a:t>
            </a:r>
            <a:r>
              <a:rPr lang="en-US" baseline="0" dirty="0" err="1" smtClean="0"/>
              <a:t>ভূমিকা</a:t>
            </a:r>
            <a:r>
              <a:rPr lang="en-US" baseline="0" dirty="0" smtClean="0"/>
              <a:t> </a:t>
            </a:r>
            <a:r>
              <a:rPr lang="en-US" baseline="0" dirty="0" err="1" smtClean="0"/>
              <a:t>পালন</a:t>
            </a:r>
            <a:r>
              <a:rPr lang="en-US" baseline="0" dirty="0" smtClean="0"/>
              <a:t> </a:t>
            </a:r>
            <a:r>
              <a:rPr lang="en-US" baseline="0" dirty="0" err="1" smtClean="0"/>
              <a:t>করেন</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6</a:t>
            </a:fld>
            <a:endParaRPr lang="en-US"/>
          </a:p>
        </p:txBody>
      </p:sp>
    </p:spTree>
    <p:extLst>
      <p:ext uri="{BB962C8B-B14F-4D97-AF65-F5344CB8AC3E}">
        <p14:creationId xmlns:p14="http://schemas.microsoft.com/office/powerpoint/2010/main" val="43678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শ্রেণি</a:t>
            </a:r>
            <a:r>
              <a:rPr lang="en-US" baseline="0" dirty="0" smtClean="0"/>
              <a:t> </a:t>
            </a:r>
            <a:r>
              <a:rPr lang="en-US" baseline="0" dirty="0" err="1" smtClean="0"/>
              <a:t>শিক্ষক</a:t>
            </a:r>
            <a:r>
              <a:rPr lang="en-US" baseline="0" dirty="0" smtClean="0"/>
              <a:t> </a:t>
            </a:r>
            <a:r>
              <a:rPr lang="en-US" baseline="0" dirty="0" err="1" smtClean="0"/>
              <a:t>অন্য</a:t>
            </a:r>
            <a:r>
              <a:rPr lang="en-US" baseline="0" dirty="0" smtClean="0"/>
              <a:t> </a:t>
            </a:r>
            <a:r>
              <a:rPr lang="en-US" baseline="0" dirty="0" err="1" smtClean="0"/>
              <a:t>শিক্ষকের</a:t>
            </a:r>
            <a:r>
              <a:rPr lang="en-US" baseline="0" dirty="0" smtClean="0"/>
              <a:t> </a:t>
            </a:r>
            <a:r>
              <a:rPr lang="en-US" baseline="0" dirty="0" err="1" smtClean="0"/>
              <a:t>তুলনায়</a:t>
            </a:r>
            <a:r>
              <a:rPr lang="en-US" baseline="0" dirty="0" smtClean="0"/>
              <a:t> </a:t>
            </a:r>
            <a:r>
              <a:rPr lang="en-US" baseline="0" dirty="0" err="1" smtClean="0"/>
              <a:t>এই</a:t>
            </a:r>
            <a:r>
              <a:rPr lang="en-US" baseline="0" dirty="0" smtClean="0"/>
              <a:t> </a:t>
            </a:r>
            <a:r>
              <a:rPr lang="en-US" baseline="0" dirty="0" err="1" smtClean="0"/>
              <a:t>কাজগুলো</a:t>
            </a:r>
            <a:r>
              <a:rPr lang="en-US" baseline="0" dirty="0" smtClean="0"/>
              <a:t> </a:t>
            </a:r>
            <a:r>
              <a:rPr lang="en-US" baseline="0" dirty="0" err="1" smtClean="0"/>
              <a:t>করবেন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7</a:t>
            </a:fld>
            <a:endParaRPr lang="en-US"/>
          </a:p>
        </p:txBody>
      </p:sp>
    </p:spTree>
    <p:extLst>
      <p:ext uri="{BB962C8B-B14F-4D97-AF65-F5344CB8AC3E}">
        <p14:creationId xmlns:p14="http://schemas.microsoft.com/office/powerpoint/2010/main" val="122264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AD915D-6B77-411E-AEC3-696323E7E919}" type="slidenum">
              <a:rPr lang="en-US" smtClean="0"/>
              <a:t>9</a:t>
            </a:fld>
            <a:endParaRPr lang="en-US"/>
          </a:p>
        </p:txBody>
      </p:sp>
    </p:spTree>
    <p:extLst>
      <p:ext uri="{BB962C8B-B14F-4D97-AF65-F5344CB8AC3E}">
        <p14:creationId xmlns:p14="http://schemas.microsoft.com/office/powerpoint/2010/main" val="424967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শিক্ষকতা</a:t>
            </a:r>
            <a:r>
              <a:rPr lang="en-US" baseline="0" dirty="0" smtClean="0"/>
              <a:t> </a:t>
            </a:r>
            <a:r>
              <a:rPr lang="en-US" baseline="0" dirty="0" err="1" smtClean="0"/>
              <a:t>মহান</a:t>
            </a:r>
            <a:r>
              <a:rPr lang="en-US" baseline="0" dirty="0" smtClean="0"/>
              <a:t> </a:t>
            </a:r>
            <a:r>
              <a:rPr lang="en-US" baseline="0" dirty="0" err="1" smtClean="0"/>
              <a:t>পেশা</a:t>
            </a:r>
            <a:r>
              <a:rPr lang="en-US" baseline="0" dirty="0" smtClean="0"/>
              <a:t>, </a:t>
            </a:r>
            <a:r>
              <a:rPr lang="en-US" baseline="0" dirty="0" err="1" smtClean="0"/>
              <a:t>তাই</a:t>
            </a:r>
            <a:r>
              <a:rPr lang="en-US" baseline="0" dirty="0" smtClean="0"/>
              <a:t> </a:t>
            </a:r>
            <a:r>
              <a:rPr lang="en-US" baseline="0" dirty="0" err="1" smtClean="0"/>
              <a:t>আদর্শ</a:t>
            </a:r>
            <a:r>
              <a:rPr lang="en-US" baseline="0" dirty="0" smtClean="0"/>
              <a:t> </a:t>
            </a:r>
            <a:r>
              <a:rPr lang="en-US" baseline="0" dirty="0" err="1" smtClean="0"/>
              <a:t>শিক্ষকের</a:t>
            </a:r>
            <a:r>
              <a:rPr lang="en-US" baseline="0" dirty="0" smtClean="0"/>
              <a:t> </a:t>
            </a:r>
            <a:r>
              <a:rPr lang="en-US" baseline="0" dirty="0" err="1" smtClean="0"/>
              <a:t>গুণাবলী</a:t>
            </a:r>
            <a:r>
              <a:rPr lang="en-US" baseline="0" dirty="0" smtClean="0"/>
              <a:t> </a:t>
            </a:r>
            <a:r>
              <a:rPr lang="en-US" baseline="0" dirty="0" err="1" smtClean="0"/>
              <a:t>অনুকরণীয়</a:t>
            </a:r>
            <a:r>
              <a:rPr lang="en-US" baseline="0" dirty="0" smtClean="0"/>
              <a:t> </a:t>
            </a:r>
            <a:r>
              <a:rPr lang="en-US" baseline="0" dirty="0" err="1" smtClean="0"/>
              <a:t>হয়</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10</a:t>
            </a:fld>
            <a:endParaRPr lang="en-US"/>
          </a:p>
        </p:txBody>
      </p:sp>
    </p:spTree>
    <p:extLst>
      <p:ext uri="{BB962C8B-B14F-4D97-AF65-F5344CB8AC3E}">
        <p14:creationId xmlns:p14="http://schemas.microsoft.com/office/powerpoint/2010/main" val="2409367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উ</a:t>
            </a:r>
            <a:r>
              <a:rPr lang="en-US" baseline="0" dirty="0" err="1" smtClean="0"/>
              <a:t>ৎকর্ষতা</a:t>
            </a:r>
            <a:r>
              <a:rPr lang="en-US" baseline="0" dirty="0" smtClean="0"/>
              <a:t> </a:t>
            </a:r>
            <a:r>
              <a:rPr lang="en-US" baseline="0" dirty="0" err="1" smtClean="0"/>
              <a:t>অজন</a:t>
            </a:r>
            <a:r>
              <a:rPr lang="en-US" baseline="0" dirty="0" smtClean="0"/>
              <a:t> </a:t>
            </a:r>
            <a:r>
              <a:rPr lang="en-US" baseline="0" dirty="0" err="1" smtClean="0"/>
              <a:t>করতে</a:t>
            </a:r>
            <a:r>
              <a:rPr lang="en-US" baseline="0" dirty="0" smtClean="0"/>
              <a:t> </a:t>
            </a:r>
            <a:r>
              <a:rPr lang="en-US" baseline="0" dirty="0" err="1" smtClean="0"/>
              <a:t>হবে</a:t>
            </a:r>
            <a:r>
              <a:rPr lang="en-US" baseline="0" dirty="0" smtClean="0"/>
              <a:t>। </a:t>
            </a:r>
            <a:r>
              <a:rPr lang="en-US" baseline="0" dirty="0" err="1" smtClean="0"/>
              <a:t>মানবিক</a:t>
            </a:r>
            <a:r>
              <a:rPr lang="en-US" baseline="0" dirty="0" smtClean="0"/>
              <a:t> </a:t>
            </a:r>
            <a:r>
              <a:rPr lang="en-US" baseline="0" dirty="0" err="1" smtClean="0"/>
              <a:t>দূর্বলতা</a:t>
            </a:r>
            <a:r>
              <a:rPr lang="en-US" baseline="0" dirty="0" smtClean="0"/>
              <a:t> </a:t>
            </a:r>
            <a:r>
              <a:rPr lang="en-US" baseline="0" dirty="0" err="1" smtClean="0"/>
              <a:t>পরিহার</a:t>
            </a:r>
            <a:r>
              <a:rPr lang="en-US" baseline="0" dirty="0" smtClean="0"/>
              <a:t> </a:t>
            </a:r>
            <a:r>
              <a:rPr lang="en-US" baseline="0" dirty="0" err="1" smtClean="0"/>
              <a:t>করতে</a:t>
            </a:r>
            <a:r>
              <a:rPr lang="en-US" baseline="0" dirty="0" smtClean="0"/>
              <a:t> </a:t>
            </a:r>
            <a:r>
              <a:rPr lang="en-US" baseline="0" dirty="0" err="1" smtClean="0"/>
              <a:t>হবে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11</a:t>
            </a:fld>
            <a:endParaRPr lang="en-US"/>
          </a:p>
        </p:txBody>
      </p:sp>
    </p:spTree>
    <p:extLst>
      <p:ext uri="{BB962C8B-B14F-4D97-AF65-F5344CB8AC3E}">
        <p14:creationId xmlns:p14="http://schemas.microsoft.com/office/powerpoint/2010/main" val="45700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শিখনে</a:t>
            </a:r>
            <a:r>
              <a:rPr lang="en-US" baseline="0" dirty="0" smtClean="0"/>
              <a:t> </a:t>
            </a:r>
            <a:r>
              <a:rPr lang="en-US" baseline="0" dirty="0" err="1" smtClean="0"/>
              <a:t>শিক্ষক</a:t>
            </a:r>
            <a:r>
              <a:rPr lang="en-US" baseline="0" dirty="0" smtClean="0"/>
              <a:t> </a:t>
            </a:r>
            <a:r>
              <a:rPr lang="en-US" baseline="0" dirty="0" err="1" smtClean="0"/>
              <a:t>নিজস্ব</a:t>
            </a:r>
            <a:r>
              <a:rPr lang="en-US" baseline="0" dirty="0" smtClean="0"/>
              <a:t> </a:t>
            </a:r>
            <a:r>
              <a:rPr lang="en-US" baseline="0" dirty="0" err="1" smtClean="0"/>
              <a:t>বুদ্ধিমত্তা</a:t>
            </a:r>
            <a:r>
              <a:rPr lang="en-US" baseline="0" dirty="0" smtClean="0"/>
              <a:t> </a:t>
            </a:r>
            <a:r>
              <a:rPr lang="en-US" baseline="0" dirty="0" err="1" smtClean="0"/>
              <a:t>প্রয়োগ</a:t>
            </a:r>
            <a:r>
              <a:rPr lang="en-US" baseline="0" dirty="0" smtClean="0"/>
              <a:t> </a:t>
            </a:r>
            <a:r>
              <a:rPr lang="en-US" baseline="0" dirty="0" err="1" smtClean="0"/>
              <a:t>করবেন</a:t>
            </a:r>
            <a:r>
              <a:rPr lang="en-US" baseline="0" dirty="0" smtClean="0"/>
              <a:t> । </a:t>
            </a:r>
            <a:r>
              <a:rPr lang="en-US" baseline="0" dirty="0" err="1" smtClean="0"/>
              <a:t>ব্যক্তিগত</a:t>
            </a:r>
            <a:r>
              <a:rPr lang="en-US" baseline="0" dirty="0" smtClean="0"/>
              <a:t> </a:t>
            </a:r>
            <a:r>
              <a:rPr lang="en-US" baseline="0" dirty="0" err="1" smtClean="0"/>
              <a:t>কৌশল</a:t>
            </a:r>
            <a:r>
              <a:rPr lang="en-US" baseline="0" dirty="0" smtClean="0"/>
              <a:t> </a:t>
            </a:r>
            <a:r>
              <a:rPr lang="en-US" baseline="0" dirty="0" err="1" smtClean="0"/>
              <a:t>অবলম্বন</a:t>
            </a:r>
            <a:r>
              <a:rPr lang="en-US" baseline="0" dirty="0" smtClean="0"/>
              <a:t> </a:t>
            </a:r>
            <a:r>
              <a:rPr lang="en-US" baseline="0" dirty="0" err="1" smtClean="0"/>
              <a:t>করবেন</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12</a:t>
            </a:fld>
            <a:endParaRPr lang="en-US"/>
          </a:p>
        </p:txBody>
      </p:sp>
    </p:spTree>
    <p:extLst>
      <p:ext uri="{BB962C8B-B14F-4D97-AF65-F5344CB8AC3E}">
        <p14:creationId xmlns:p14="http://schemas.microsoft.com/office/powerpoint/2010/main" val="301476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প্রতিটি</a:t>
            </a:r>
            <a:r>
              <a:rPr lang="en-US" dirty="0" smtClean="0"/>
              <a:t> </a:t>
            </a:r>
            <a:r>
              <a:rPr lang="en-US" dirty="0" err="1" smtClean="0"/>
              <a:t>ক্লাসের</a:t>
            </a:r>
            <a:r>
              <a:rPr lang="en-US" dirty="0" smtClean="0"/>
              <a:t> </a:t>
            </a:r>
            <a:r>
              <a:rPr lang="en-US" dirty="0" err="1" smtClean="0"/>
              <a:t>পূর্বেই</a:t>
            </a:r>
            <a:r>
              <a:rPr lang="en-US" baseline="0" dirty="0" smtClean="0"/>
              <a:t>  </a:t>
            </a:r>
            <a:r>
              <a:rPr lang="en-US" baseline="0" dirty="0" err="1" smtClean="0"/>
              <a:t>চিন্তা</a:t>
            </a:r>
            <a:r>
              <a:rPr lang="en-US" baseline="0" dirty="0" smtClean="0"/>
              <a:t> ও </a:t>
            </a:r>
            <a:r>
              <a:rPr lang="en-US" baseline="0" dirty="0" err="1" smtClean="0"/>
              <a:t>পরিকল্পনা</a:t>
            </a:r>
            <a:r>
              <a:rPr lang="en-US" baseline="0" dirty="0" smtClean="0"/>
              <a:t>  </a:t>
            </a:r>
            <a:r>
              <a:rPr lang="en-US" baseline="0" dirty="0" err="1" smtClean="0"/>
              <a:t>থাকতে</a:t>
            </a:r>
            <a:r>
              <a:rPr lang="en-US" baseline="0" dirty="0" smtClean="0"/>
              <a:t> </a:t>
            </a:r>
            <a:r>
              <a:rPr lang="en-US" baseline="0" dirty="0" err="1" smtClean="0"/>
              <a:t>হবে</a:t>
            </a:r>
            <a:r>
              <a:rPr lang="en-US" baseline="0" dirty="0" smtClean="0"/>
              <a:t> । </a:t>
            </a:r>
            <a:r>
              <a:rPr lang="en-US" baseline="0" dirty="0" err="1" smtClean="0"/>
              <a:t>কেননা</a:t>
            </a:r>
            <a:r>
              <a:rPr lang="en-US" baseline="0" dirty="0" smtClean="0"/>
              <a:t> </a:t>
            </a:r>
            <a:r>
              <a:rPr lang="en-US" baseline="0" dirty="0" err="1" smtClean="0"/>
              <a:t>শিক্ষক</a:t>
            </a:r>
            <a:r>
              <a:rPr lang="en-US" baseline="0" dirty="0" smtClean="0"/>
              <a:t> </a:t>
            </a:r>
            <a:r>
              <a:rPr lang="en-US" baseline="0" dirty="0" err="1" smtClean="0"/>
              <a:t>হলেন</a:t>
            </a:r>
            <a:r>
              <a:rPr lang="en-US" baseline="0" dirty="0" smtClean="0"/>
              <a:t> </a:t>
            </a:r>
            <a:r>
              <a:rPr lang="en-US" baseline="0" dirty="0" err="1" smtClean="0"/>
              <a:t>ধারাবাহিক</a:t>
            </a:r>
            <a:r>
              <a:rPr lang="en-US" baseline="0" dirty="0" smtClean="0"/>
              <a:t> </a:t>
            </a:r>
            <a:r>
              <a:rPr lang="en-US" baseline="0" dirty="0" err="1" smtClean="0"/>
              <a:t>সাজানা</a:t>
            </a:r>
            <a:r>
              <a:rPr lang="en-US" baseline="0" dirty="0" smtClean="0"/>
              <a:t> </a:t>
            </a:r>
            <a:r>
              <a:rPr lang="en-US" baseline="0" dirty="0" err="1" smtClean="0"/>
              <a:t>ফুলের</a:t>
            </a:r>
            <a:r>
              <a:rPr lang="en-US" baseline="0" dirty="0" smtClean="0"/>
              <a:t> </a:t>
            </a:r>
            <a:r>
              <a:rPr lang="en-US" baseline="0" dirty="0" err="1" smtClean="0"/>
              <a:t>বাগানের</a:t>
            </a:r>
            <a:r>
              <a:rPr lang="en-US" baseline="0" dirty="0" smtClean="0"/>
              <a:t> </a:t>
            </a:r>
            <a:r>
              <a:rPr lang="en-US" baseline="0" dirty="0" err="1" smtClean="0"/>
              <a:t>মালি</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5AD915D-6B77-411E-AEC3-696323E7E919}" type="slidenum">
              <a:rPr lang="en-US" smtClean="0"/>
              <a:t>13</a:t>
            </a:fld>
            <a:endParaRPr lang="en-US"/>
          </a:p>
        </p:txBody>
      </p:sp>
    </p:spTree>
    <p:extLst>
      <p:ext uri="{BB962C8B-B14F-4D97-AF65-F5344CB8AC3E}">
        <p14:creationId xmlns:p14="http://schemas.microsoft.com/office/powerpoint/2010/main" val="2750248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496CA4F-18DE-4778-B406-5FD192AC9BA9}" type="datetime1">
              <a:rPr lang="en-US" smtClean="0"/>
              <a:t>4/2/2020</a:t>
            </a:fld>
            <a:endParaRPr lang="en-US"/>
          </a:p>
        </p:txBody>
      </p:sp>
      <p:sp>
        <p:nvSpPr>
          <p:cNvPr id="5" name="Footer Placeholder 4"/>
          <p:cNvSpPr>
            <a:spLocks noGrp="1"/>
          </p:cNvSpPr>
          <p:nvPr>
            <p:ph type="ftr" sz="quarter" idx="11"/>
          </p:nvPr>
        </p:nvSpPr>
        <p:spPr/>
        <p:txBody>
          <a:bodyPr/>
          <a:lstStyle/>
          <a:p>
            <a:r>
              <a:rPr lang="en-US" smtClean="0"/>
              <a:t>ABDULLAH AT TARIQ</a:t>
            </a:r>
            <a:endParaRPr lang="en-US"/>
          </a:p>
        </p:txBody>
      </p:sp>
      <p:sp>
        <p:nvSpPr>
          <p:cNvPr id="6" name="Slide Number Placeholder 5"/>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2926431904"/>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6FDAD-BAE3-4AF0-B6C9-9EA4AD7A9C7D}" type="datetime1">
              <a:rPr lang="en-US" smtClean="0"/>
              <a:t>4/2/2020</a:t>
            </a:fld>
            <a:endParaRPr lang="en-US"/>
          </a:p>
        </p:txBody>
      </p:sp>
      <p:sp>
        <p:nvSpPr>
          <p:cNvPr id="5" name="Footer Placeholder 4"/>
          <p:cNvSpPr>
            <a:spLocks noGrp="1"/>
          </p:cNvSpPr>
          <p:nvPr>
            <p:ph type="ftr" sz="quarter" idx="11"/>
          </p:nvPr>
        </p:nvSpPr>
        <p:spPr/>
        <p:txBody>
          <a:bodyPr/>
          <a:lstStyle/>
          <a:p>
            <a:r>
              <a:rPr lang="en-US" smtClean="0"/>
              <a:t>ABDULLAH AT TARIQ</a:t>
            </a:r>
            <a:endParaRPr lang="en-US"/>
          </a:p>
        </p:txBody>
      </p:sp>
      <p:sp>
        <p:nvSpPr>
          <p:cNvPr id="6" name="Slide Number Placeholder 5"/>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3868046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8A2E4B-3746-4B74-A633-8CB3DE16CDEA}" type="datetime1">
              <a:rPr lang="en-US" smtClean="0"/>
              <a:t>4/2/2020</a:t>
            </a:fld>
            <a:endParaRPr lang="en-US"/>
          </a:p>
        </p:txBody>
      </p:sp>
      <p:sp>
        <p:nvSpPr>
          <p:cNvPr id="5" name="Footer Placeholder 4"/>
          <p:cNvSpPr>
            <a:spLocks noGrp="1"/>
          </p:cNvSpPr>
          <p:nvPr>
            <p:ph type="ftr" sz="quarter" idx="11"/>
          </p:nvPr>
        </p:nvSpPr>
        <p:spPr/>
        <p:txBody>
          <a:bodyPr/>
          <a:lstStyle/>
          <a:p>
            <a:r>
              <a:rPr lang="en-US" smtClean="0"/>
              <a:t>ABDULLAH AT TARIQ</a:t>
            </a:r>
            <a:endParaRPr lang="en-US"/>
          </a:p>
        </p:txBody>
      </p:sp>
      <p:sp>
        <p:nvSpPr>
          <p:cNvPr id="6" name="Slide Number Placeholder 5"/>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536734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062F2C-1DDA-4B49-8759-6E5B2DADBC02}" type="datetime1">
              <a:rPr lang="en-US" smtClean="0"/>
              <a:t>4/2/2020</a:t>
            </a:fld>
            <a:endParaRPr lang="en-US"/>
          </a:p>
        </p:txBody>
      </p:sp>
      <p:sp>
        <p:nvSpPr>
          <p:cNvPr id="5" name="Footer Placeholder 4"/>
          <p:cNvSpPr>
            <a:spLocks noGrp="1"/>
          </p:cNvSpPr>
          <p:nvPr>
            <p:ph type="ftr" sz="quarter" idx="11"/>
          </p:nvPr>
        </p:nvSpPr>
        <p:spPr/>
        <p:txBody>
          <a:bodyPr/>
          <a:lstStyle/>
          <a:p>
            <a:r>
              <a:rPr lang="en-US" smtClean="0"/>
              <a:t>ABDULLAH AT TARIQ</a:t>
            </a:r>
            <a:endParaRPr lang="en-US"/>
          </a:p>
        </p:txBody>
      </p:sp>
      <p:sp>
        <p:nvSpPr>
          <p:cNvPr id="6" name="Slide Number Placeholder 5"/>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382084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7E7942-97F7-46DF-A452-6FE7E4F6E57F}" type="datetime1">
              <a:rPr lang="en-US" smtClean="0"/>
              <a:t>4/2/2020</a:t>
            </a:fld>
            <a:endParaRPr lang="en-US"/>
          </a:p>
        </p:txBody>
      </p:sp>
      <p:sp>
        <p:nvSpPr>
          <p:cNvPr id="5" name="Footer Placeholder 4"/>
          <p:cNvSpPr>
            <a:spLocks noGrp="1"/>
          </p:cNvSpPr>
          <p:nvPr>
            <p:ph type="ftr" sz="quarter" idx="11"/>
          </p:nvPr>
        </p:nvSpPr>
        <p:spPr/>
        <p:txBody>
          <a:bodyPr/>
          <a:lstStyle/>
          <a:p>
            <a:r>
              <a:rPr lang="en-US" smtClean="0"/>
              <a:t>ABDULLAH AT TARIQ</a:t>
            </a:r>
            <a:endParaRPr lang="en-US"/>
          </a:p>
        </p:txBody>
      </p:sp>
      <p:sp>
        <p:nvSpPr>
          <p:cNvPr id="6" name="Slide Number Placeholder 5"/>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3834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F8129-E65A-4649-A9E7-9064A103C8FA}" type="datetime1">
              <a:rPr lang="en-US" smtClean="0"/>
              <a:t>4/2/2020</a:t>
            </a:fld>
            <a:endParaRPr lang="en-US"/>
          </a:p>
        </p:txBody>
      </p:sp>
      <p:sp>
        <p:nvSpPr>
          <p:cNvPr id="6" name="Footer Placeholder 5"/>
          <p:cNvSpPr>
            <a:spLocks noGrp="1"/>
          </p:cNvSpPr>
          <p:nvPr>
            <p:ph type="ftr" sz="quarter" idx="11"/>
          </p:nvPr>
        </p:nvSpPr>
        <p:spPr/>
        <p:txBody>
          <a:bodyPr/>
          <a:lstStyle/>
          <a:p>
            <a:r>
              <a:rPr lang="en-US" smtClean="0"/>
              <a:t>ABDULLAH AT TARIQ</a:t>
            </a:r>
            <a:endParaRPr lang="en-US"/>
          </a:p>
        </p:txBody>
      </p:sp>
      <p:sp>
        <p:nvSpPr>
          <p:cNvPr id="7" name="Slide Number Placeholder 6"/>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282826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1BE738-C218-4418-A8A9-C462C3CFD0AB}" type="datetime1">
              <a:rPr lang="en-US" smtClean="0"/>
              <a:t>4/2/2020</a:t>
            </a:fld>
            <a:endParaRPr lang="en-US"/>
          </a:p>
        </p:txBody>
      </p:sp>
      <p:sp>
        <p:nvSpPr>
          <p:cNvPr id="8" name="Footer Placeholder 7"/>
          <p:cNvSpPr>
            <a:spLocks noGrp="1"/>
          </p:cNvSpPr>
          <p:nvPr>
            <p:ph type="ftr" sz="quarter" idx="11"/>
          </p:nvPr>
        </p:nvSpPr>
        <p:spPr/>
        <p:txBody>
          <a:bodyPr/>
          <a:lstStyle/>
          <a:p>
            <a:r>
              <a:rPr lang="en-US" smtClean="0"/>
              <a:t>ABDULLAH AT TARIQ</a:t>
            </a:r>
            <a:endParaRPr lang="en-US"/>
          </a:p>
        </p:txBody>
      </p:sp>
      <p:sp>
        <p:nvSpPr>
          <p:cNvPr id="9" name="Slide Number Placeholder 8"/>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189661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626752-3178-46C2-AEA5-DE1052DC5EFD}" type="datetime1">
              <a:rPr lang="en-US" smtClean="0"/>
              <a:t>4/2/2020</a:t>
            </a:fld>
            <a:endParaRPr lang="en-US"/>
          </a:p>
        </p:txBody>
      </p:sp>
      <p:sp>
        <p:nvSpPr>
          <p:cNvPr id="4" name="Footer Placeholder 3"/>
          <p:cNvSpPr>
            <a:spLocks noGrp="1"/>
          </p:cNvSpPr>
          <p:nvPr>
            <p:ph type="ftr" sz="quarter" idx="11"/>
          </p:nvPr>
        </p:nvSpPr>
        <p:spPr/>
        <p:txBody>
          <a:bodyPr/>
          <a:lstStyle/>
          <a:p>
            <a:r>
              <a:rPr lang="en-US" smtClean="0"/>
              <a:t>ABDULLAH AT TARIQ</a:t>
            </a:r>
            <a:endParaRPr lang="en-US"/>
          </a:p>
        </p:txBody>
      </p:sp>
      <p:sp>
        <p:nvSpPr>
          <p:cNvPr id="5" name="Slide Number Placeholder 4"/>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3642153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0D9DF-02E7-4C57-8523-1DE1F06555E8}" type="datetime1">
              <a:rPr lang="en-US" smtClean="0"/>
              <a:t>4/2/2020</a:t>
            </a:fld>
            <a:endParaRPr lang="en-US"/>
          </a:p>
        </p:txBody>
      </p:sp>
      <p:sp>
        <p:nvSpPr>
          <p:cNvPr id="3" name="Footer Placeholder 2"/>
          <p:cNvSpPr>
            <a:spLocks noGrp="1"/>
          </p:cNvSpPr>
          <p:nvPr>
            <p:ph type="ftr" sz="quarter" idx="11"/>
          </p:nvPr>
        </p:nvSpPr>
        <p:spPr/>
        <p:txBody>
          <a:bodyPr/>
          <a:lstStyle/>
          <a:p>
            <a:r>
              <a:rPr lang="en-US" smtClean="0"/>
              <a:t>ABDULLAH AT TARIQ</a:t>
            </a:r>
            <a:endParaRPr lang="en-US"/>
          </a:p>
        </p:txBody>
      </p:sp>
      <p:sp>
        <p:nvSpPr>
          <p:cNvPr id="4" name="Slide Number Placeholder 3"/>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29003589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8AB1B3-DDCA-491A-A0A3-DEAFFE9F893D}" type="datetime1">
              <a:rPr lang="en-US" smtClean="0"/>
              <a:t>4/2/2020</a:t>
            </a:fld>
            <a:endParaRPr lang="en-US"/>
          </a:p>
        </p:txBody>
      </p:sp>
      <p:sp>
        <p:nvSpPr>
          <p:cNvPr id="6" name="Footer Placeholder 5"/>
          <p:cNvSpPr>
            <a:spLocks noGrp="1"/>
          </p:cNvSpPr>
          <p:nvPr>
            <p:ph type="ftr" sz="quarter" idx="11"/>
          </p:nvPr>
        </p:nvSpPr>
        <p:spPr/>
        <p:txBody>
          <a:bodyPr/>
          <a:lstStyle/>
          <a:p>
            <a:r>
              <a:rPr lang="en-US" smtClean="0"/>
              <a:t>ABDULLAH AT TARIQ</a:t>
            </a:r>
            <a:endParaRPr lang="en-US"/>
          </a:p>
        </p:txBody>
      </p:sp>
      <p:sp>
        <p:nvSpPr>
          <p:cNvPr id="7" name="Slide Number Placeholder 6"/>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314793993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C124D8-9360-4E7A-BBA5-7563E96411D6}" type="datetime1">
              <a:rPr lang="en-US" smtClean="0"/>
              <a:t>4/2/2020</a:t>
            </a:fld>
            <a:endParaRPr lang="en-US"/>
          </a:p>
        </p:txBody>
      </p:sp>
      <p:sp>
        <p:nvSpPr>
          <p:cNvPr id="6" name="Footer Placeholder 5"/>
          <p:cNvSpPr>
            <a:spLocks noGrp="1"/>
          </p:cNvSpPr>
          <p:nvPr>
            <p:ph type="ftr" sz="quarter" idx="11"/>
          </p:nvPr>
        </p:nvSpPr>
        <p:spPr/>
        <p:txBody>
          <a:bodyPr/>
          <a:lstStyle/>
          <a:p>
            <a:r>
              <a:rPr lang="en-US" smtClean="0"/>
              <a:t>ABDULLAH AT TARIQ</a:t>
            </a:r>
            <a:endParaRPr lang="en-US"/>
          </a:p>
        </p:txBody>
      </p:sp>
      <p:sp>
        <p:nvSpPr>
          <p:cNvPr id="7" name="Slide Number Placeholder 6"/>
          <p:cNvSpPr>
            <a:spLocks noGrp="1"/>
          </p:cNvSpPr>
          <p:nvPr>
            <p:ph type="sldNum" sz="quarter" idx="12"/>
          </p:nvPr>
        </p:nvSpPr>
        <p:spPr/>
        <p:txBody>
          <a:bodyPr/>
          <a:lstStyle/>
          <a:p>
            <a:fld id="{5744E599-E4F2-4AB9-A224-706DFE5AD41A}" type="slidenum">
              <a:rPr lang="en-US" smtClean="0"/>
              <a:t>‹#›</a:t>
            </a:fld>
            <a:endParaRPr lang="en-US"/>
          </a:p>
        </p:txBody>
      </p:sp>
    </p:spTree>
    <p:extLst>
      <p:ext uri="{BB962C8B-B14F-4D97-AF65-F5344CB8AC3E}">
        <p14:creationId xmlns:p14="http://schemas.microsoft.com/office/powerpoint/2010/main" val="3280066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7030A0"/>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93865-E692-44FF-B225-89B8EC41DEDA}" type="datetime1">
              <a:rPr lang="en-US" smtClean="0"/>
              <a:t>4/2/2020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ABDULLAH AT TARIQ</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44E599-E4F2-4AB9-A224-706DFE5AD41A}" type="slidenum">
              <a:rPr lang="en-US" smtClean="0"/>
              <a:t>‹#›</a:t>
            </a:fld>
            <a:endParaRPr lang="en-US"/>
          </a:p>
        </p:txBody>
      </p:sp>
    </p:spTree>
    <p:extLst>
      <p:ext uri="{BB962C8B-B14F-4D97-AF65-F5344CB8AC3E}">
        <p14:creationId xmlns:p14="http://schemas.microsoft.com/office/powerpoint/2010/main" val="4220657405"/>
      </p:ext>
    </p:extLst>
  </p:cSld>
  <p:clrMap bg1="lt1" tx1="dk1" bg2="lt2" tx2="dk2" accent1="accent1" accent2="accent2" accent3="accent3" accent4="accent4" accent5="accent5" accent6="accent6" hlink="hlink" folHlink="folHlink"/>
  <p:sldLayoutIdLst>
    <p:sldLayoutId id="2147484398"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audio" Target="../media/audio8.wav"/><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audio" Target="../media/audio9.wav"/><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audio" Target="../media/audio13.wav"/><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audio" Target="../media/audio14.wav"/><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audio" Target="../media/audio15.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audio" Target="../media/audio16.wav"/><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audio" Target="../media/audio17.wav"/><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audio" Target="../media/audio18.wav"/><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audio" Target="../media/audio19.wav"/><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audio" Target="../media/audio19.wav"/><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audio" Target="../media/audio19.wav"/><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audio" Target="../media/audio18.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audio" Target="../media/audio18.wav"/></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audio" Target="../media/audio17.wav"/><Relationship Id="rId1" Type="http://schemas.openxmlformats.org/officeDocument/2006/relationships/slideLayout" Target="../slideLayouts/slideLayout2.xml"/><Relationship Id="rId4" Type="http://schemas.openxmlformats.org/officeDocument/2006/relationships/audio" Target="../media/audio17.wav"/></Relationships>
</file>

<file path=ppt/slides/_rels/slide25.xml.rels><?xml version="1.0" encoding="UTF-8" standalone="yes"?>
<Relationships xmlns="http://schemas.openxmlformats.org/package/2006/relationships"><Relationship Id="rId3" Type="http://schemas.openxmlformats.org/officeDocument/2006/relationships/audio" Target="../media/audio16.wav"/><Relationship Id="rId2" Type="http://schemas.openxmlformats.org/officeDocument/2006/relationships/audio" Target="../media/audio16.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5.wav"/><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audio" Target="../media/audio15.wav"/></Relationships>
</file>

<file path=ppt/slides/_rels/slide27.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audio" Target="../media/audio9.wav"/></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3.wav"/><Relationship Id="rId7" Type="http://schemas.openxmlformats.org/officeDocument/2006/relationships/hyperlink" Target="https://web.facebook.com/dahuk.pakhi.18"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teachers.gov.bd/users/tariq-abdullah" TargetMode="External"/><Relationship Id="rId5" Type="http://schemas.openxmlformats.org/officeDocument/2006/relationships/hyperlink" Target="mailto:tariqmagura@gmail.com"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3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audio" Target="../media/audio7.wav"/></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5.wav"/><Relationship Id="rId1" Type="http://schemas.openxmlformats.org/officeDocument/2006/relationships/slideLayout" Target="../slideLayouts/slideLayout2.xml"/><Relationship Id="rId4" Type="http://schemas.openxmlformats.org/officeDocument/2006/relationships/audio" Target="../media/audio15.wav"/></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audio" Target="../media/audio18.wav"/><Relationship Id="rId1" Type="http://schemas.openxmlformats.org/officeDocument/2006/relationships/slideLayout" Target="../slideLayouts/slideLayout2.xml"/><Relationship Id="rId4" Type="http://schemas.openxmlformats.org/officeDocument/2006/relationships/audio" Target="../media/audio18.wav"/></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13.wav"/><Relationship Id="rId1" Type="http://schemas.openxmlformats.org/officeDocument/2006/relationships/slideLayout" Target="../slideLayouts/slideLayout2.xml"/><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audio" Target="../media/audio11.wav"/><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18.wav"/><Relationship Id="rId1" Type="http://schemas.openxmlformats.org/officeDocument/2006/relationships/slideLayout" Target="../slideLayouts/slideLayout2.xml"/><Relationship Id="rId4" Type="http://schemas.openxmlformats.org/officeDocument/2006/relationships/audio" Target="../media/audio18.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12.wav"/><Relationship Id="rId1" Type="http://schemas.openxmlformats.org/officeDocument/2006/relationships/slideLayout" Target="../slideLayouts/slideLayout2.xml"/><Relationship Id="rId4" Type="http://schemas.openxmlformats.org/officeDocument/2006/relationships/audio" Target="../media/audio12.wav"/></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9.wav"/><Relationship Id="rId1" Type="http://schemas.openxmlformats.org/officeDocument/2006/relationships/slideLayout" Target="../slideLayouts/slideLayout2.xml"/><Relationship Id="rId4" Type="http://schemas.openxmlformats.org/officeDocument/2006/relationships/audio" Target="../media/audio9.wav"/></Relationships>
</file>

<file path=ppt/slides/_rels/slide4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audio" Target="../media/audio17.wav"/><Relationship Id="rId1" Type="http://schemas.openxmlformats.org/officeDocument/2006/relationships/slideLayout" Target="../slideLayouts/slideLayout2.xml"/><Relationship Id="rId4" Type="http://schemas.openxmlformats.org/officeDocument/2006/relationships/audio" Target="../media/audio17.wav"/></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7.wav"/><Relationship Id="rId2" Type="http://schemas.openxmlformats.org/officeDocument/2006/relationships/audio" Target="../media/audio17.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audio" Target="../media/audio7.wav"/></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audio" Target="../media/audio18.wav"/><Relationship Id="rId1" Type="http://schemas.openxmlformats.org/officeDocument/2006/relationships/slideLayout" Target="../slideLayouts/slideLayout2.xml"/><Relationship Id="rId4" Type="http://schemas.openxmlformats.org/officeDocument/2006/relationships/audio" Target="../media/audio18.wav"/></Relationships>
</file>

<file path=ppt/slides/_rels/slide4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audio" Target="../media/audio8.wav"/><Relationship Id="rId1" Type="http://schemas.openxmlformats.org/officeDocument/2006/relationships/slideLayout" Target="../slideLayouts/slideLayout2.xml"/><Relationship Id="rId4" Type="http://schemas.openxmlformats.org/officeDocument/2006/relationships/audio" Target="../media/audio8.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4.wav"/><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audio" Target="../media/audio7.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ABDULLAH AT TARIQ</a:t>
            </a:r>
            <a:endParaRPr lang="en-US"/>
          </a:p>
        </p:txBody>
      </p:sp>
      <p:sp>
        <p:nvSpPr>
          <p:cNvPr id="5" name="Teardrop 4"/>
          <p:cNvSpPr/>
          <p:nvPr/>
        </p:nvSpPr>
        <p:spPr>
          <a:xfrm rot="839995">
            <a:off x="470378" y="1495034"/>
            <a:ext cx="6240284" cy="5097988"/>
          </a:xfrm>
          <a:prstGeom prst="teardrop">
            <a:avLst>
              <a:gd name="adj" fmla="val 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smtClean="0">
                <a:latin typeface="NikoshBAN" panose="02000000000000000000" pitchFamily="2" charset="0"/>
                <a:cs typeface="NikoshBAN" panose="02000000000000000000" pitchFamily="2" charset="0"/>
              </a:rPr>
              <a:t> </a:t>
            </a:r>
            <a:r>
              <a:rPr lang="en-US" sz="5400" dirty="0" err="1" smtClean="0">
                <a:solidFill>
                  <a:srgbClr val="7030A0"/>
                </a:solidFill>
                <a:latin typeface="NikoshBAN" panose="02000000000000000000" pitchFamily="2" charset="0"/>
                <a:cs typeface="NikoshBAN" panose="02000000000000000000" pitchFamily="2" charset="0"/>
              </a:rPr>
              <a:t>আ</a:t>
            </a:r>
            <a:r>
              <a:rPr lang="en-US" sz="3600" dirty="0" err="1" smtClean="0">
                <a:solidFill>
                  <a:srgbClr val="FF0000"/>
                </a:solidFill>
                <a:latin typeface="NikoshBAN" panose="02000000000000000000" pitchFamily="2" charset="0"/>
                <a:cs typeface="NikoshBAN" panose="02000000000000000000" pitchFamily="2" charset="0"/>
              </a:rPr>
              <a:t>জকের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প্রেসেন্টেশনটি</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ভিন্ন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মাত্রার</a:t>
            </a:r>
            <a:r>
              <a:rPr lang="en-US" sz="3600" dirty="0" smtClean="0">
                <a:solidFill>
                  <a:srgbClr val="FF0000"/>
                </a:solidFill>
                <a:latin typeface="NikoshBAN" panose="02000000000000000000" pitchFamily="2" charset="0"/>
                <a:cs typeface="NikoshBAN" panose="02000000000000000000" pitchFamily="2" charset="0"/>
              </a:rPr>
              <a:t> । </a:t>
            </a:r>
            <a:r>
              <a:rPr lang="en-US" sz="3600" dirty="0" err="1" smtClean="0">
                <a:solidFill>
                  <a:srgbClr val="FF0000"/>
                </a:solidFill>
                <a:latin typeface="NikoshBAN" panose="02000000000000000000" pitchFamily="2" charset="0"/>
                <a:cs typeface="NikoshBAN" panose="02000000000000000000" pitchFamily="2" charset="0"/>
              </a:rPr>
              <a:t>ইন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হাউস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টিচার্স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ট্রেনিং</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এর</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জন্য</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এটি</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ব্যবহৃত</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হয়েছিল</a:t>
            </a:r>
            <a:r>
              <a:rPr lang="en-US" sz="3600" dirty="0" smtClean="0">
                <a:solidFill>
                  <a:srgbClr val="FF0000"/>
                </a:solidFill>
                <a:latin typeface="NikoshBAN" panose="02000000000000000000" pitchFamily="2" charset="0"/>
                <a:cs typeface="NikoshBAN" panose="02000000000000000000" pitchFamily="2" charset="0"/>
              </a:rPr>
              <a:t> । </a:t>
            </a:r>
            <a:r>
              <a:rPr lang="en-US" sz="3600" dirty="0" err="1" smtClean="0">
                <a:solidFill>
                  <a:srgbClr val="FF0000"/>
                </a:solidFill>
                <a:latin typeface="NikoshBAN" panose="02000000000000000000" pitchFamily="2" charset="0"/>
                <a:cs typeface="NikoshBAN" panose="02000000000000000000" pitchFamily="2" charset="0"/>
              </a:rPr>
              <a:t>মোট</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স্লাইড</a:t>
            </a:r>
            <a:r>
              <a:rPr lang="en-US" sz="3600" dirty="0" smtClean="0">
                <a:solidFill>
                  <a:srgbClr val="FF0000"/>
                </a:solidFill>
                <a:latin typeface="NikoshBAN" panose="02000000000000000000" pitchFamily="2" charset="0"/>
                <a:cs typeface="NikoshBAN" panose="02000000000000000000" pitchFamily="2" charset="0"/>
              </a:rPr>
              <a:t> – ৫০ </a:t>
            </a:r>
            <a:r>
              <a:rPr lang="en-US" sz="3600" dirty="0" err="1" smtClean="0">
                <a:solidFill>
                  <a:srgbClr val="FF0000"/>
                </a:solidFill>
                <a:latin typeface="NikoshBAN" panose="02000000000000000000" pitchFamily="2" charset="0"/>
                <a:cs typeface="NikoshBAN" panose="02000000000000000000" pitchFamily="2" charset="0"/>
              </a:rPr>
              <a:t>টি</a:t>
            </a:r>
            <a:r>
              <a:rPr lang="en-US" sz="3600" dirty="0" smtClean="0">
                <a:solidFill>
                  <a:srgbClr val="FF0000"/>
                </a:solidFill>
                <a:latin typeface="NikoshBAN" panose="02000000000000000000" pitchFamily="2" charset="0"/>
                <a:cs typeface="NikoshBAN" panose="02000000000000000000" pitchFamily="2" charset="0"/>
              </a:rPr>
              <a:t> ।  </a:t>
            </a:r>
            <a:r>
              <a:rPr lang="en-US" sz="3600" dirty="0" err="1" smtClean="0">
                <a:solidFill>
                  <a:srgbClr val="FF0000"/>
                </a:solidFill>
                <a:latin typeface="NikoshBAN" panose="02000000000000000000" pitchFamily="2" charset="0"/>
                <a:cs typeface="NikoshBAN" panose="02000000000000000000" pitchFamily="2" charset="0"/>
              </a:rPr>
              <a:t>সম্ভাব্য</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সময়</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ক্ষেপণ</a:t>
            </a:r>
            <a:r>
              <a:rPr lang="en-US" sz="3600" dirty="0" smtClean="0">
                <a:solidFill>
                  <a:srgbClr val="FF0000"/>
                </a:solidFill>
                <a:latin typeface="NikoshBAN" panose="02000000000000000000" pitchFamily="2" charset="0"/>
                <a:cs typeface="NikoshBAN" panose="02000000000000000000" pitchFamily="2" charset="0"/>
              </a:rPr>
              <a:t> – ১ </a:t>
            </a:r>
            <a:r>
              <a:rPr lang="en-US" sz="3600" smtClean="0">
                <a:solidFill>
                  <a:srgbClr val="FF0000"/>
                </a:solidFill>
                <a:latin typeface="NikoshBAN" panose="02000000000000000000" pitchFamily="2" charset="0"/>
                <a:cs typeface="NikoshBAN" panose="02000000000000000000" pitchFamily="2" charset="0"/>
              </a:rPr>
              <a:t>ঘণ্টা </a:t>
            </a:r>
            <a:r>
              <a:rPr lang="en-US" sz="3600" dirty="0" smtClean="0">
                <a:solidFill>
                  <a:srgbClr val="FF0000"/>
                </a:solidFill>
                <a:latin typeface="NikoshBAN" panose="02000000000000000000" pitchFamily="2" charset="0"/>
                <a:cs typeface="NikoshBAN" panose="02000000000000000000" pitchFamily="2" charset="0"/>
              </a:rPr>
              <a:t>৩০ </a:t>
            </a:r>
            <a:r>
              <a:rPr lang="en-US" sz="3600" dirty="0" err="1" smtClean="0">
                <a:solidFill>
                  <a:srgbClr val="FF0000"/>
                </a:solidFill>
                <a:latin typeface="NikoshBAN" panose="02000000000000000000" pitchFamily="2" charset="0"/>
                <a:cs typeface="NikoshBAN" panose="02000000000000000000" pitchFamily="2" charset="0"/>
              </a:rPr>
              <a:t>মিনিট</a:t>
            </a:r>
            <a:r>
              <a:rPr lang="en-US" sz="3600" dirty="0" smtClean="0">
                <a:solidFill>
                  <a:srgbClr val="FF0000"/>
                </a:solidFill>
                <a:latin typeface="NikoshBAN" panose="02000000000000000000" pitchFamily="2" charset="0"/>
                <a:cs typeface="NikoshBAN" panose="02000000000000000000" pitchFamily="2" charset="0"/>
              </a:rPr>
              <a:t> । </a:t>
            </a:r>
            <a:r>
              <a:rPr lang="en-US" sz="3600" dirty="0" err="1" smtClean="0">
                <a:solidFill>
                  <a:srgbClr val="FF0000"/>
                </a:solidFill>
                <a:latin typeface="NikoshBAN" panose="02000000000000000000" pitchFamily="2" charset="0"/>
                <a:cs typeface="NikoshBAN" panose="02000000000000000000" pitchFamily="2" charset="0"/>
              </a:rPr>
              <a:t>স্লাইডে</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নোটস্</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সংযুক্ত</a:t>
            </a:r>
            <a:r>
              <a:rPr lang="en-US" sz="3600" dirty="0" smtClean="0">
                <a:solidFill>
                  <a:srgbClr val="FF0000"/>
                </a:solidFill>
                <a:latin typeface="NikoshBAN" panose="02000000000000000000" pitchFamily="2" charset="0"/>
                <a:cs typeface="NikoshBAN" panose="02000000000000000000" pitchFamily="2" charset="0"/>
              </a:rPr>
              <a:t> </a:t>
            </a:r>
            <a:r>
              <a:rPr lang="en-US" sz="3600" dirty="0" err="1" smtClean="0">
                <a:solidFill>
                  <a:srgbClr val="FF0000"/>
                </a:solidFill>
                <a:latin typeface="NikoshBAN" panose="02000000000000000000" pitchFamily="2" charset="0"/>
                <a:cs typeface="NikoshBAN" panose="02000000000000000000" pitchFamily="2" charset="0"/>
              </a:rPr>
              <a:t>আছে</a:t>
            </a:r>
            <a:r>
              <a:rPr lang="en-US" sz="3600" dirty="0" smtClean="0">
                <a:solidFill>
                  <a:srgbClr val="FF0000"/>
                </a:solidFill>
                <a:latin typeface="NikoshBAN" panose="02000000000000000000" pitchFamily="2" charset="0"/>
                <a:cs typeface="NikoshBAN" panose="02000000000000000000" pitchFamily="2" charset="0"/>
              </a:rPr>
              <a:t> ।  </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9288222"/>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sndAc>
          <p:stSnd>
            <p:snd r:embed="rId2" name="bomb.wav"/>
          </p:stSnd>
        </p:sndAc>
      </p:transition>
    </mc:Choice>
    <mc:Fallback xmlns="">
      <p:transition spd="slow">
        <p:fade/>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7594" y="984738"/>
            <a:ext cx="7704406" cy="5873261"/>
          </a:xfrm>
          <a:solidFill>
            <a:srgbClr val="00B0F0"/>
          </a:solidFill>
        </p:spPr>
        <p:txBody>
          <a:bodyPr>
            <a:normAutofit fontScale="70000" lnSpcReduction="20000"/>
          </a:bodyPr>
          <a:lstStyle/>
          <a:p>
            <a:pPr marL="0" indent="0">
              <a:buNone/>
            </a:pPr>
            <a:r>
              <a:rPr lang="as-IN" sz="5100" dirty="0" smtClean="0">
                <a:solidFill>
                  <a:srgbClr val="FF0000"/>
                </a:solidFill>
                <a:latin typeface="NikoshBAN" panose="02000000000000000000" pitchFamily="2" charset="0"/>
                <a:cs typeface="NikoshBAN" panose="02000000000000000000" pitchFamily="2" charset="0"/>
              </a:rPr>
              <a:t>১</a:t>
            </a:r>
            <a:r>
              <a:rPr lang="as-IN" sz="5100" dirty="0">
                <a:solidFill>
                  <a:srgbClr val="FF0000"/>
                </a:solidFill>
                <a:latin typeface="NikoshBAN" panose="02000000000000000000" pitchFamily="2" charset="0"/>
                <a:cs typeface="NikoshBAN" panose="02000000000000000000" pitchFamily="2" charset="0"/>
              </a:rPr>
              <a:t>। ধৈর্য সহকারে শোনার মানসিকতা</a:t>
            </a:r>
            <a:r>
              <a:rPr lang="as-IN" sz="5100" dirty="0" smtClean="0">
                <a:solidFill>
                  <a:srgbClr val="FF0000"/>
                </a:solidFill>
                <a:latin typeface="NikoshBAN" panose="02000000000000000000" pitchFamily="2" charset="0"/>
                <a:cs typeface="NikoshBAN" panose="02000000000000000000" pitchFamily="2" charset="0"/>
              </a:rPr>
              <a:t>।</a:t>
            </a:r>
            <a:endParaRPr lang="as-IN" sz="5100" dirty="0">
              <a:solidFill>
                <a:srgbClr val="FF0000"/>
              </a:solidFill>
              <a:latin typeface="NikoshBAN" panose="02000000000000000000" pitchFamily="2" charset="0"/>
              <a:cs typeface="NikoshBAN" panose="02000000000000000000" pitchFamily="2" charset="0"/>
            </a:endParaRPr>
          </a:p>
          <a:p>
            <a:pPr marL="0" indent="0">
              <a:buNone/>
            </a:pPr>
            <a:r>
              <a:rPr lang="as-IN" sz="5100" dirty="0">
                <a:solidFill>
                  <a:srgbClr val="FF0000"/>
                </a:solidFill>
                <a:latin typeface="NikoshBAN" panose="02000000000000000000" pitchFamily="2" charset="0"/>
                <a:cs typeface="NikoshBAN" panose="02000000000000000000" pitchFamily="2" charset="0"/>
              </a:rPr>
              <a:t>২। পরিস্থিতি পর্যবেক্ষণ করে সার্বিক অবস্থার তথ্য জানা। </a:t>
            </a:r>
          </a:p>
          <a:p>
            <a:pPr marL="0" indent="0">
              <a:buNone/>
            </a:pPr>
            <a:r>
              <a:rPr lang="as-IN" sz="5100" dirty="0">
                <a:solidFill>
                  <a:srgbClr val="FF0000"/>
                </a:solidFill>
                <a:latin typeface="NikoshBAN" panose="02000000000000000000" pitchFamily="2" charset="0"/>
                <a:cs typeface="NikoshBAN" panose="02000000000000000000" pitchFamily="2" charset="0"/>
              </a:rPr>
              <a:t>৩। নিজের সত্ত্বাকে অন্যের সত্ত্বায় মিশিয়ে </a:t>
            </a:r>
            <a:r>
              <a:rPr lang="as-IN" sz="5100" dirty="0" smtClean="0">
                <a:solidFill>
                  <a:srgbClr val="FF0000"/>
                </a:solidFill>
                <a:latin typeface="NikoshBAN" panose="02000000000000000000" pitchFamily="2" charset="0"/>
                <a:cs typeface="NikoshBAN" panose="02000000000000000000" pitchFamily="2" charset="0"/>
              </a:rPr>
              <a:t>নিজেকে</a:t>
            </a:r>
            <a:r>
              <a:rPr lang="en-US" sz="5100" dirty="0" smtClean="0">
                <a:solidFill>
                  <a:srgbClr val="FF0000"/>
                </a:solidFill>
                <a:latin typeface="NikoshBAN" panose="02000000000000000000" pitchFamily="2" charset="0"/>
                <a:cs typeface="NikoshBAN" panose="02000000000000000000" pitchFamily="2" charset="0"/>
              </a:rPr>
              <a:t> </a:t>
            </a:r>
            <a:r>
              <a:rPr lang="bn-IN" sz="5100" dirty="0" smtClean="0">
                <a:solidFill>
                  <a:srgbClr val="FF0000"/>
                </a:solidFill>
                <a:latin typeface="NikoshBAN" panose="02000000000000000000" pitchFamily="2" charset="0"/>
                <a:cs typeface="NikoshBAN" panose="02000000000000000000" pitchFamily="2" charset="0"/>
              </a:rPr>
              <a:t>প্রস্তুত করা</a:t>
            </a:r>
            <a:endParaRPr lang="en-US" sz="5100" dirty="0">
              <a:solidFill>
                <a:srgbClr val="FF0000"/>
              </a:solidFill>
              <a:latin typeface="NikoshBAN" panose="02000000000000000000" pitchFamily="2" charset="0"/>
              <a:cs typeface="NikoshBAN" panose="02000000000000000000" pitchFamily="2" charset="0"/>
            </a:endParaRPr>
          </a:p>
          <a:p>
            <a:pPr marL="0" indent="0">
              <a:buNone/>
            </a:pPr>
            <a:r>
              <a:rPr lang="as-IN" sz="5100" dirty="0">
                <a:solidFill>
                  <a:srgbClr val="FF0000"/>
                </a:solidFill>
                <a:latin typeface="NikoshBAN" panose="02000000000000000000" pitchFamily="2" charset="0"/>
                <a:cs typeface="NikoshBAN" panose="02000000000000000000" pitchFamily="2" charset="0"/>
              </a:rPr>
              <a:t>৪। অনুভূতি সম্পন্ন</a:t>
            </a:r>
            <a:r>
              <a:rPr lang="as-IN" sz="5100" dirty="0" smtClean="0">
                <a:solidFill>
                  <a:srgbClr val="FF0000"/>
                </a:solidFill>
                <a:latin typeface="NikoshBAN" panose="02000000000000000000" pitchFamily="2" charset="0"/>
                <a:cs typeface="NikoshBAN" panose="02000000000000000000" pitchFamily="2" charset="0"/>
              </a:rPr>
              <a:t>।</a:t>
            </a:r>
            <a:endParaRPr lang="as-IN" sz="5100" dirty="0">
              <a:solidFill>
                <a:srgbClr val="FF0000"/>
              </a:solidFill>
              <a:latin typeface="NikoshBAN" panose="02000000000000000000" pitchFamily="2" charset="0"/>
              <a:cs typeface="NikoshBAN" panose="02000000000000000000" pitchFamily="2" charset="0"/>
            </a:endParaRPr>
          </a:p>
          <a:p>
            <a:pPr marL="0" indent="0">
              <a:buNone/>
            </a:pPr>
            <a:r>
              <a:rPr lang="as-IN" sz="5100" dirty="0">
                <a:solidFill>
                  <a:srgbClr val="FF0000"/>
                </a:solidFill>
                <a:latin typeface="NikoshBAN" panose="02000000000000000000" pitchFamily="2" charset="0"/>
                <a:cs typeface="NikoshBAN" panose="02000000000000000000" pitchFamily="2" charset="0"/>
              </a:rPr>
              <a:t>৫। উৎসাহ দান করা</a:t>
            </a:r>
            <a:r>
              <a:rPr lang="as-IN" sz="5100" dirty="0" smtClean="0">
                <a:solidFill>
                  <a:srgbClr val="FF0000"/>
                </a:solidFill>
                <a:latin typeface="NikoshBAN" panose="02000000000000000000" pitchFamily="2" charset="0"/>
                <a:cs typeface="NikoshBAN" panose="02000000000000000000" pitchFamily="2" charset="0"/>
              </a:rPr>
              <a:t>।</a:t>
            </a:r>
            <a:endParaRPr lang="as-IN" sz="5100" dirty="0">
              <a:solidFill>
                <a:srgbClr val="FF0000"/>
              </a:solidFill>
              <a:latin typeface="NikoshBAN" panose="02000000000000000000" pitchFamily="2" charset="0"/>
              <a:cs typeface="NikoshBAN" panose="02000000000000000000" pitchFamily="2" charset="0"/>
            </a:endParaRPr>
          </a:p>
          <a:p>
            <a:pPr marL="0" indent="0">
              <a:buNone/>
            </a:pPr>
            <a:r>
              <a:rPr lang="as-IN" sz="5100" dirty="0">
                <a:solidFill>
                  <a:srgbClr val="FF0000"/>
                </a:solidFill>
                <a:latin typeface="NikoshBAN" panose="02000000000000000000" pitchFamily="2" charset="0"/>
                <a:cs typeface="NikoshBAN" panose="02000000000000000000" pitchFamily="2" charset="0"/>
              </a:rPr>
              <a:t>৬। প্রশ্ন করতে সহায়তা করা। </a:t>
            </a:r>
          </a:p>
          <a:p>
            <a:pPr marL="0" indent="0">
              <a:buNone/>
            </a:pPr>
            <a:r>
              <a:rPr lang="as-IN" sz="5100" dirty="0">
                <a:solidFill>
                  <a:srgbClr val="FF0000"/>
                </a:solidFill>
                <a:latin typeface="NikoshBAN" panose="02000000000000000000" pitchFamily="2" charset="0"/>
                <a:cs typeface="NikoshBAN" panose="02000000000000000000" pitchFamily="2" charset="0"/>
              </a:rPr>
              <a:t>৭। সারসংক্ষেপ উপস্থাপন</a:t>
            </a:r>
            <a:r>
              <a:rPr lang="as-IN" sz="5100" dirty="0" smtClean="0">
                <a:solidFill>
                  <a:srgbClr val="FF0000"/>
                </a:solidFill>
                <a:latin typeface="NikoshBAN" panose="02000000000000000000" pitchFamily="2" charset="0"/>
                <a:cs typeface="NikoshBAN" panose="02000000000000000000" pitchFamily="2" charset="0"/>
              </a:rPr>
              <a:t>।</a:t>
            </a:r>
            <a:endParaRPr lang="as-IN" sz="5100" dirty="0">
              <a:solidFill>
                <a:srgbClr val="FF0000"/>
              </a:solidFill>
              <a:latin typeface="NikoshBAN" panose="02000000000000000000" pitchFamily="2" charset="0"/>
              <a:cs typeface="NikoshBAN" panose="02000000000000000000" pitchFamily="2" charset="0"/>
            </a:endParaRPr>
          </a:p>
          <a:p>
            <a:pPr marL="0" indent="0">
              <a:buNone/>
            </a:pPr>
            <a:r>
              <a:rPr lang="as-IN" sz="5100" dirty="0">
                <a:solidFill>
                  <a:srgbClr val="FF0000"/>
                </a:solidFill>
                <a:latin typeface="NikoshBAN" panose="02000000000000000000" pitchFamily="2" charset="0"/>
                <a:cs typeface="NikoshBAN" panose="02000000000000000000" pitchFamily="2" charset="0"/>
              </a:rPr>
              <a:t>৮। নমনীয়তা</a:t>
            </a:r>
            <a:r>
              <a:rPr lang="as-IN" sz="5100" dirty="0" smtClean="0">
                <a:solidFill>
                  <a:srgbClr val="FF0000"/>
                </a:solidFill>
                <a:latin typeface="NikoshBAN" panose="02000000000000000000" pitchFamily="2" charset="0"/>
                <a:cs typeface="NikoshBAN" panose="02000000000000000000" pitchFamily="2" charset="0"/>
              </a:rPr>
              <a:t>।</a:t>
            </a:r>
            <a:endParaRPr lang="as-IN" sz="5100" dirty="0">
              <a:solidFill>
                <a:srgbClr val="FF0000"/>
              </a:solidFill>
              <a:latin typeface="NikoshBAN" panose="02000000000000000000" pitchFamily="2" charset="0"/>
              <a:cs typeface="NikoshBAN" panose="02000000000000000000" pitchFamily="2" charset="0"/>
            </a:endParaRPr>
          </a:p>
          <a:p>
            <a:pPr marL="0" indent="0">
              <a:buNone/>
            </a:pPr>
            <a:r>
              <a:rPr lang="as-IN" sz="5100" dirty="0">
                <a:solidFill>
                  <a:srgbClr val="FF0000"/>
                </a:solidFill>
                <a:latin typeface="NikoshBAN" panose="02000000000000000000" pitchFamily="2" charset="0"/>
                <a:cs typeface="NikoshBAN" panose="02000000000000000000" pitchFamily="2" charset="0"/>
              </a:rPr>
              <a:t>৯। স্বচ্ছতা</a:t>
            </a:r>
            <a:r>
              <a:rPr lang="as-IN" sz="5100" dirty="0" smtClean="0">
                <a:solidFill>
                  <a:srgbClr val="FF0000"/>
                </a:solidFill>
                <a:latin typeface="NikoshBAN" panose="02000000000000000000" pitchFamily="2" charset="0"/>
                <a:cs typeface="NikoshBAN" panose="02000000000000000000" pitchFamily="2" charset="0"/>
              </a:rPr>
              <a:t>।</a:t>
            </a:r>
            <a:endParaRPr lang="as-IN" sz="5100" dirty="0">
              <a:solidFill>
                <a:srgbClr val="FF0000"/>
              </a:solidFill>
              <a:latin typeface="NikoshBAN" panose="02000000000000000000" pitchFamily="2" charset="0"/>
              <a:cs typeface="NikoshBAN" panose="02000000000000000000" pitchFamily="2" charset="0"/>
            </a:endParaRPr>
          </a:p>
          <a:p>
            <a:pPr marL="0" indent="0">
              <a:buNone/>
            </a:pPr>
            <a:r>
              <a:rPr lang="as-IN" sz="5100" dirty="0">
                <a:solidFill>
                  <a:srgbClr val="FF0000"/>
                </a:solidFill>
                <a:latin typeface="NikoshBAN" panose="02000000000000000000" pitchFamily="2" charset="0"/>
                <a:cs typeface="NikoshBAN" panose="02000000000000000000" pitchFamily="2" charset="0"/>
              </a:rPr>
              <a:t>১০। </a:t>
            </a:r>
            <a:r>
              <a:rPr lang="bn-IN" sz="5100" dirty="0" smtClean="0">
                <a:solidFill>
                  <a:srgbClr val="FF0000"/>
                </a:solidFill>
                <a:latin typeface="NikoshBAN" panose="02000000000000000000" pitchFamily="2" charset="0"/>
                <a:cs typeface="NikoshBAN" panose="02000000000000000000" pitchFamily="2" charset="0"/>
              </a:rPr>
              <a:t>সময়মত </a:t>
            </a:r>
            <a:r>
              <a:rPr lang="as-IN" sz="5100" dirty="0" smtClean="0">
                <a:solidFill>
                  <a:srgbClr val="FF0000"/>
                </a:solidFill>
                <a:latin typeface="NikoshBAN" panose="02000000000000000000" pitchFamily="2" charset="0"/>
                <a:cs typeface="NikoshBAN" panose="02000000000000000000" pitchFamily="2" charset="0"/>
              </a:rPr>
              <a:t>জিজ্ঞাসা </a:t>
            </a:r>
            <a:r>
              <a:rPr lang="as-IN" sz="5100" dirty="0">
                <a:solidFill>
                  <a:srgbClr val="FF0000"/>
                </a:solidFill>
                <a:latin typeface="NikoshBAN" panose="02000000000000000000" pitchFamily="2" charset="0"/>
                <a:cs typeface="NikoshBAN" panose="02000000000000000000" pitchFamily="2" charset="0"/>
              </a:rPr>
              <a:t>করা </a:t>
            </a:r>
            <a:r>
              <a:rPr lang="bn-IN" sz="5100" dirty="0" smtClean="0">
                <a:solidFill>
                  <a:srgbClr val="FF0000"/>
                </a:solidFill>
                <a:latin typeface="NikoshBAN" panose="02000000000000000000" pitchFamily="2" charset="0"/>
                <a:cs typeface="NikoshBAN" panose="02000000000000000000" pitchFamily="2" charset="0"/>
              </a:rPr>
              <a:t>।</a:t>
            </a:r>
            <a:endParaRPr lang="en-US" sz="5100" dirty="0">
              <a:solidFill>
                <a:srgbClr val="FF0000"/>
              </a:solidFill>
              <a:latin typeface="NikoshBAN" panose="02000000000000000000" pitchFamily="2" charset="0"/>
              <a:cs typeface="NikoshBAN" panose="02000000000000000000" pitchFamily="2" charset="0"/>
            </a:endParaRPr>
          </a:p>
          <a:p>
            <a:endParaRPr lang="en-US" dirty="0">
              <a:solidFill>
                <a:srgbClr val="FF0000"/>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64" y="984738"/>
            <a:ext cx="4237030" cy="5873262"/>
          </a:xfrm>
          <a:prstGeom prst="rect">
            <a:avLst/>
          </a:prstGeom>
        </p:spPr>
      </p:pic>
      <p:sp>
        <p:nvSpPr>
          <p:cNvPr id="2" name="Horizontal Scroll 1"/>
          <p:cNvSpPr/>
          <p:nvPr/>
        </p:nvSpPr>
        <p:spPr>
          <a:xfrm>
            <a:off x="250564" y="-136478"/>
            <a:ext cx="11735110" cy="1247826"/>
          </a:xfrm>
          <a:prstGeom prst="horizontalScrol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800" b="1" dirty="0" smtClean="0">
                <a:latin typeface="NikoshBAN" panose="02000000000000000000" pitchFamily="2" charset="0"/>
                <a:cs typeface="NikoshBAN" panose="02000000000000000000" pitchFamily="2" charset="0"/>
              </a:rPr>
              <a:t> </a:t>
            </a:r>
            <a:r>
              <a:rPr lang="as-IN" sz="6000" b="1" dirty="0">
                <a:solidFill>
                  <a:srgbClr val="FF0000"/>
                </a:solidFill>
                <a:latin typeface="NikoshBAN" panose="02000000000000000000" pitchFamily="2" charset="0"/>
                <a:cs typeface="NikoshBAN" panose="02000000000000000000" pitchFamily="2" charset="0"/>
              </a:rPr>
              <a:t>শি</a:t>
            </a:r>
            <a:r>
              <a:rPr lang="as-IN" sz="4800" b="1" dirty="0">
                <a:solidFill>
                  <a:srgbClr val="FFFF00"/>
                </a:solidFill>
                <a:latin typeface="NikoshBAN" panose="02000000000000000000" pitchFamily="2" charset="0"/>
                <a:cs typeface="NikoshBAN" panose="02000000000000000000" pitchFamily="2" charset="0"/>
              </a:rPr>
              <a:t>ক্ষকতা পেশায় দক্ষতা অর্জনে কি কি গুন অর্জন করতে </a:t>
            </a:r>
            <a:r>
              <a:rPr lang="as-IN" sz="4800" b="1" dirty="0" smtClean="0">
                <a:solidFill>
                  <a:srgbClr val="FFFF00"/>
                </a:solidFill>
                <a:latin typeface="NikoshBAN" panose="02000000000000000000" pitchFamily="2" charset="0"/>
                <a:cs typeface="NikoshBAN" panose="02000000000000000000" pitchFamily="2" charset="0"/>
              </a:rPr>
              <a:t>হয়</a:t>
            </a:r>
            <a:endParaRPr lang="as-IN" sz="4800" b="1" dirty="0">
              <a:solidFill>
                <a:srgbClr val="FFFF00"/>
              </a:solidFill>
              <a:latin typeface="NikoshBAN" panose="02000000000000000000" pitchFamily="2" charset="0"/>
              <a:cs typeface="NikoshBAN" panose="02000000000000000000" pitchFamily="2" charset="0"/>
            </a:endParaRPr>
          </a:p>
          <a:p>
            <a:pPr algn="ctr"/>
            <a:endParaRPr lang="en-US" b="1" dirty="0">
              <a:solidFill>
                <a:srgbClr val="FFFF00"/>
              </a:solidFill>
            </a:endParaRPr>
          </a:p>
        </p:txBody>
      </p:sp>
      <p:sp>
        <p:nvSpPr>
          <p:cNvPr id="6" name="Footer Placeholder 5"/>
          <p:cNvSpPr>
            <a:spLocks noGrp="1"/>
          </p:cNvSpPr>
          <p:nvPr>
            <p:ph type="ftr" sz="quarter" idx="11"/>
          </p:nvPr>
        </p:nvSpPr>
        <p:spPr>
          <a:xfrm>
            <a:off x="-806355" y="6492874"/>
            <a:ext cx="4114800" cy="365125"/>
          </a:xfrm>
        </p:spPr>
        <p:txBody>
          <a:bodyPr/>
          <a:lstStyle/>
          <a:p>
            <a:r>
              <a:rPr lang="en-US" dirty="0" smtClean="0"/>
              <a:t>ABDULLAH AT TARIQ</a:t>
            </a:r>
            <a:endParaRPr lang="en-US" dirty="0"/>
          </a:p>
        </p:txBody>
      </p:sp>
    </p:spTree>
    <p:extLst>
      <p:ext uri="{BB962C8B-B14F-4D97-AF65-F5344CB8AC3E}">
        <p14:creationId xmlns:p14="http://schemas.microsoft.com/office/powerpoint/2010/main" val="2211154324"/>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sndAc>
          <p:stSnd>
            <p:snd r:embed="rId3" name="click.wav"/>
          </p:stSnd>
        </p:sndAc>
      </p:transition>
    </mc:Choice>
    <mc:Fallback xmlns="">
      <p:transition spd="slow">
        <p:fade/>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plus(in)">
                                      <p:cBhvr>
                                        <p:cTn id="15" dur="3000"/>
                                        <p:tgtEl>
                                          <p:spTgt spid="4"/>
                                        </p:tgtEl>
                                      </p:cBhvr>
                                    </p:animEffect>
                                  </p:childTnLst>
                                </p:cTn>
                              </p:par>
                              <p:par>
                                <p:cTn id="16" presetID="31" presetClass="entr" presetSubtype="0" fill="hold" nodeType="withEffect">
                                  <p:stCondLst>
                                    <p:cond delay="0"/>
                                  </p:stCondLst>
                                  <p:iterate type="wd">
                                    <p:tmPct val="5000"/>
                                  </p:iterate>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0" end="0"/>
                                            </p:txEl>
                                          </p:spTgt>
                                        </p:tgtEl>
                                      </p:cBhvr>
                                    </p:animEffect>
                                  </p:childTnLst>
                                </p:cTn>
                              </p:par>
                              <p:par>
                                <p:cTn id="22" presetID="31" presetClass="entr" presetSubtype="0" fill="hold" nodeType="withEffect">
                                  <p:stCondLst>
                                    <p:cond delay="0"/>
                                  </p:stCondLst>
                                  <p:iterate type="wd">
                                    <p:tmPct val="5000"/>
                                  </p:iterate>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p:cTn id="24"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7" dur="2000"/>
                                        <p:tgtEl>
                                          <p:spTgt spid="3">
                                            <p:txEl>
                                              <p:pRg st="1" end="1"/>
                                            </p:txEl>
                                          </p:spTgt>
                                        </p:tgtEl>
                                      </p:cBhvr>
                                    </p:animEffect>
                                  </p:childTnLst>
                                </p:cTn>
                              </p:par>
                              <p:par>
                                <p:cTn id="28" presetID="31" presetClass="entr" presetSubtype="0" fill="hold" nodeType="withEffect">
                                  <p:stCondLst>
                                    <p:cond delay="0"/>
                                  </p:stCondLst>
                                  <p:iterate type="wd">
                                    <p:tmPct val="5000"/>
                                  </p:iterate>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1"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2"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3" dur="2000"/>
                                        <p:tgtEl>
                                          <p:spTgt spid="3">
                                            <p:txEl>
                                              <p:pRg st="2" end="2"/>
                                            </p:txEl>
                                          </p:spTgt>
                                        </p:tgtEl>
                                      </p:cBhvr>
                                    </p:animEffect>
                                  </p:childTnLst>
                                </p:cTn>
                              </p:par>
                              <p:par>
                                <p:cTn id="34" presetID="31" presetClass="entr" presetSubtype="0" fill="hold" nodeType="withEffect">
                                  <p:stCondLst>
                                    <p:cond delay="0"/>
                                  </p:stCondLst>
                                  <p:iterate type="wd">
                                    <p:tmPct val="5000"/>
                                  </p:iterate>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2000"/>
                                        <p:tgtEl>
                                          <p:spTgt spid="3">
                                            <p:txEl>
                                              <p:pRg st="3" end="3"/>
                                            </p:txEl>
                                          </p:spTgt>
                                        </p:tgtEl>
                                      </p:cBhvr>
                                    </p:animEffect>
                                  </p:childTnLst>
                                </p:cTn>
                              </p:par>
                              <p:par>
                                <p:cTn id="40" presetID="31" presetClass="entr" presetSubtype="0" fill="hold" nodeType="withEffect">
                                  <p:stCondLst>
                                    <p:cond delay="0"/>
                                  </p:stCondLst>
                                  <p:iterate type="wd">
                                    <p:tmPct val="5000"/>
                                  </p:iterate>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2000"/>
                                        <p:tgtEl>
                                          <p:spTgt spid="3">
                                            <p:txEl>
                                              <p:pRg st="4" end="4"/>
                                            </p:txEl>
                                          </p:spTgt>
                                        </p:tgtEl>
                                      </p:cBhvr>
                                    </p:animEffect>
                                  </p:childTnLst>
                                </p:cTn>
                              </p:par>
                              <p:par>
                                <p:cTn id="46" presetID="31" presetClass="entr" presetSubtype="0" fill="hold" nodeType="withEffect">
                                  <p:stCondLst>
                                    <p:cond delay="0"/>
                                  </p:stCondLst>
                                  <p:iterate type="wd">
                                    <p:tmPct val="5000"/>
                                  </p:iterate>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2000"/>
                                        <p:tgtEl>
                                          <p:spTgt spid="3">
                                            <p:txEl>
                                              <p:pRg st="5" end="5"/>
                                            </p:txEl>
                                          </p:spTgt>
                                        </p:tgtEl>
                                      </p:cBhvr>
                                    </p:animEffect>
                                  </p:childTnLst>
                                </p:cTn>
                              </p:par>
                              <p:par>
                                <p:cTn id="52" presetID="31" presetClass="entr" presetSubtype="0" fill="hold" nodeType="withEffect">
                                  <p:stCondLst>
                                    <p:cond delay="0"/>
                                  </p:stCondLst>
                                  <p:iterate type="wd">
                                    <p:tmPct val="5000"/>
                                  </p:iterate>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6"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7" dur="2000"/>
                                        <p:tgtEl>
                                          <p:spTgt spid="3">
                                            <p:txEl>
                                              <p:pRg st="6" end="6"/>
                                            </p:txEl>
                                          </p:spTgt>
                                        </p:tgtEl>
                                      </p:cBhvr>
                                    </p:animEffect>
                                  </p:childTnLst>
                                </p:cTn>
                              </p:par>
                              <p:par>
                                <p:cTn id="58" presetID="31" presetClass="entr" presetSubtype="0" fill="hold" nodeType="withEffect">
                                  <p:stCondLst>
                                    <p:cond delay="0"/>
                                  </p:stCondLst>
                                  <p:iterate type="wd">
                                    <p:tmPct val="5000"/>
                                  </p:iterate>
                                  <p:childTnLst>
                                    <p:set>
                                      <p:cBhvr>
                                        <p:cTn id="59" dur="1" fill="hold">
                                          <p:stCondLst>
                                            <p:cond delay="0"/>
                                          </p:stCondLst>
                                        </p:cTn>
                                        <p:tgtEl>
                                          <p:spTgt spid="3">
                                            <p:txEl>
                                              <p:pRg st="7" end="7"/>
                                            </p:txEl>
                                          </p:spTgt>
                                        </p:tgtEl>
                                        <p:attrNameLst>
                                          <p:attrName>style.visibility</p:attrName>
                                        </p:attrNameLst>
                                      </p:cBhvr>
                                      <p:to>
                                        <p:strVal val="visible"/>
                                      </p:to>
                                    </p:set>
                                    <p:anim calcmode="lin" valueType="num">
                                      <p:cBhvr>
                                        <p:cTn id="60"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1"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2"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3" dur="2000"/>
                                        <p:tgtEl>
                                          <p:spTgt spid="3">
                                            <p:txEl>
                                              <p:pRg st="7" end="7"/>
                                            </p:txEl>
                                          </p:spTgt>
                                        </p:tgtEl>
                                      </p:cBhvr>
                                    </p:animEffect>
                                  </p:childTnLst>
                                </p:cTn>
                              </p:par>
                              <p:par>
                                <p:cTn id="64" presetID="31" presetClass="entr" presetSubtype="0" fill="hold" nodeType="withEffect">
                                  <p:stCondLst>
                                    <p:cond delay="0"/>
                                  </p:stCondLst>
                                  <p:iterate type="wd">
                                    <p:tmPct val="5000"/>
                                  </p:iterate>
                                  <p:childTnLst>
                                    <p:set>
                                      <p:cBhvr>
                                        <p:cTn id="65" dur="1" fill="hold">
                                          <p:stCondLst>
                                            <p:cond delay="0"/>
                                          </p:stCondLst>
                                        </p:cTn>
                                        <p:tgtEl>
                                          <p:spTgt spid="3">
                                            <p:txEl>
                                              <p:pRg st="8" end="8"/>
                                            </p:txEl>
                                          </p:spTgt>
                                        </p:tgtEl>
                                        <p:attrNameLst>
                                          <p:attrName>style.visibility</p:attrName>
                                        </p:attrNameLst>
                                      </p:cBhvr>
                                      <p:to>
                                        <p:strVal val="visible"/>
                                      </p:to>
                                    </p:set>
                                    <p:anim calcmode="lin" valueType="num">
                                      <p:cBhvr>
                                        <p:cTn id="66"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7"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68"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69" dur="2000"/>
                                        <p:tgtEl>
                                          <p:spTgt spid="3">
                                            <p:txEl>
                                              <p:pRg st="8" end="8"/>
                                            </p:txEl>
                                          </p:spTgt>
                                        </p:tgtEl>
                                      </p:cBhvr>
                                    </p:animEffect>
                                  </p:childTnLst>
                                </p:cTn>
                              </p:par>
                              <p:par>
                                <p:cTn id="70" presetID="31" presetClass="entr" presetSubtype="0" fill="hold" nodeType="withEffect">
                                  <p:stCondLst>
                                    <p:cond delay="0"/>
                                  </p:stCondLst>
                                  <p:iterate type="wd">
                                    <p:tmPct val="5000"/>
                                  </p:iterate>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p:cTn id="72"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3"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4"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 y="982638"/>
            <a:ext cx="12192001" cy="5875361"/>
          </a:xfrm>
          <a:solidFill>
            <a:srgbClr val="00B0F0"/>
          </a:solidFill>
        </p:spPr>
        <p:txBody>
          <a:bodyPr>
            <a:noAutofit/>
          </a:bodyPr>
          <a:lstStyle/>
          <a:p>
            <a:pPr algn="l"/>
            <a:r>
              <a:rPr lang="en-US" sz="2800" dirty="0">
                <a:solidFill>
                  <a:schemeClr val="bg1"/>
                </a:solidFill>
                <a:latin typeface="NikoshBAN" panose="02000000000000000000" pitchFamily="2" charset="0"/>
                <a:cs typeface="NikoshBAN" panose="02000000000000000000" pitchFamily="2" charset="0"/>
              </a:rPr>
              <a:t/>
            </a:r>
            <a:br>
              <a:rPr lang="en-US" sz="2800" dirty="0">
                <a:solidFill>
                  <a:schemeClr val="bg1"/>
                </a:solidFill>
                <a:latin typeface="NikoshBAN" panose="02000000000000000000" pitchFamily="2" charset="0"/>
                <a:cs typeface="NikoshBAN" panose="02000000000000000000" pitchFamily="2" charset="0"/>
              </a:rPr>
            </a:br>
            <a:r>
              <a:rPr lang="en-US" sz="2800" dirty="0">
                <a:solidFill>
                  <a:schemeClr val="bg1"/>
                </a:solidFill>
                <a:latin typeface="NikoshBAN" panose="02000000000000000000" pitchFamily="2" charset="0"/>
                <a:cs typeface="NikoshBAN" panose="02000000000000000000" pitchFamily="2" charset="0"/>
              </a:rPr>
              <a:t/>
            </a:r>
            <a:br>
              <a:rPr lang="en-US" sz="2800" dirty="0">
                <a:solidFill>
                  <a:schemeClr val="bg1"/>
                </a:solidFill>
                <a:latin typeface="NikoshBAN" panose="02000000000000000000" pitchFamily="2" charset="0"/>
                <a:cs typeface="NikoshBAN" panose="02000000000000000000" pitchFamily="2" charset="0"/>
              </a:rPr>
            </a:br>
            <a:r>
              <a:rPr lang="bn-IN" sz="2800" dirty="0">
                <a:solidFill>
                  <a:schemeClr val="bg1"/>
                </a:solidFill>
                <a:latin typeface="NikoshBAN" panose="02000000000000000000" pitchFamily="2" charset="0"/>
                <a:cs typeface="NikoshBAN" panose="02000000000000000000" pitchFamily="2" charset="0"/>
              </a:rPr>
              <a:t>১। </a:t>
            </a:r>
            <a:r>
              <a:rPr lang="bn-IN" sz="2800" dirty="0">
                <a:solidFill>
                  <a:srgbClr val="FF0000"/>
                </a:solidFill>
                <a:latin typeface="NikoshBAN" panose="02000000000000000000" pitchFamily="2" charset="0"/>
                <a:cs typeface="NikoshBAN" panose="02000000000000000000" pitchFamily="2" charset="0"/>
              </a:rPr>
              <a:t>নেতৃত্ব প্রদান- </a:t>
            </a:r>
            <a:r>
              <a:rPr lang="bn-IN" sz="2800" dirty="0" smtClean="0">
                <a:solidFill>
                  <a:srgbClr val="FF0000"/>
                </a:solidFill>
                <a:latin typeface="NikoshBAN" panose="02000000000000000000" pitchFamily="2" charset="0"/>
                <a:cs typeface="NikoshBAN" panose="02000000000000000000" pitchFamily="2" charset="0"/>
              </a:rPr>
              <a:t>   </a:t>
            </a:r>
            <a:r>
              <a:rPr lang="en-US" sz="2800" dirty="0" smtClean="0">
                <a:solidFill>
                  <a:srgbClr val="FF0000"/>
                </a:solidFill>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এই শিক্ষক</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সম্পর্কে </a:t>
            </a:r>
            <a:r>
              <a:rPr lang="bn-IN" sz="2800" dirty="0">
                <a:latin typeface="NikoshBAN" panose="02000000000000000000" pitchFamily="2" charset="0"/>
                <a:cs typeface="NikoshBAN" panose="02000000000000000000" pitchFamily="2" charset="0"/>
              </a:rPr>
              <a:t>ছাত্রছাত্রীর মন্তব্য বিষয়বস্তু </a:t>
            </a:r>
            <a:r>
              <a:rPr lang="bn-IN" sz="2800" dirty="0" smtClean="0">
                <a:latin typeface="NikoshBAN" panose="02000000000000000000" pitchFamily="2" charset="0"/>
                <a:cs typeface="NikoshBAN" panose="02000000000000000000" pitchFamily="2" charset="0"/>
              </a:rPr>
              <a:t>স্বচ্ছ </a:t>
            </a:r>
            <a:r>
              <a:rPr lang="bn-IN" sz="2800" dirty="0">
                <a:latin typeface="NikoshBAN" panose="02000000000000000000" pitchFamily="2" charset="0"/>
                <a:cs typeface="NikoshBAN" panose="02000000000000000000" pitchFamily="2" charset="0"/>
              </a:rPr>
              <a:t>ভাবে ব্যাখ্যা করতে পারে।</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solidFill>
                  <a:schemeClr val="bg1"/>
                </a:solidFill>
                <a:latin typeface="NikoshBAN" panose="02000000000000000000" pitchFamily="2" charset="0"/>
                <a:cs typeface="NikoshBAN" panose="02000000000000000000" pitchFamily="2" charset="0"/>
              </a:rPr>
              <a:t>২। </a:t>
            </a:r>
            <a:r>
              <a:rPr lang="bn-IN" sz="2800" dirty="0">
                <a:solidFill>
                  <a:srgbClr val="FF0000"/>
                </a:solidFill>
                <a:latin typeface="NikoshBAN" panose="02000000000000000000" pitchFamily="2" charset="0"/>
                <a:cs typeface="NikoshBAN" panose="02000000000000000000" pitchFamily="2" charset="0"/>
              </a:rPr>
              <a:t>বন্ধু ভাবাপন্ন- </a:t>
            </a:r>
            <a:r>
              <a:rPr lang="bn-IN" sz="2800" dirty="0" smtClean="0">
                <a:solidFill>
                  <a:srgbClr val="FF0000"/>
                </a:solidFill>
                <a:latin typeface="NikoshBAN" panose="02000000000000000000" pitchFamily="2" charset="0"/>
                <a:cs typeface="NikoshBAN" panose="02000000000000000000" pitchFamily="2" charset="0"/>
              </a:rPr>
              <a:t>    </a:t>
            </a:r>
            <a:r>
              <a:rPr lang="en-US" sz="2800" dirty="0" smtClean="0">
                <a:solidFill>
                  <a:srgbClr val="FF0000"/>
                </a:solidFill>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এই </a:t>
            </a:r>
            <a:r>
              <a:rPr lang="bn-IN" sz="2800" dirty="0">
                <a:latin typeface="NikoshBAN" panose="02000000000000000000" pitchFamily="2" charset="0"/>
                <a:cs typeface="NikoshBAN" panose="02000000000000000000" pitchFamily="2" charset="0"/>
              </a:rPr>
              <a:t>শিক্ষক সম্পর্কে ছাত্রছাত্রীর মন্তব্য তিনি বন্ধু </a:t>
            </a:r>
            <a:r>
              <a:rPr lang="bn-IN" sz="2800" dirty="0" smtClean="0">
                <a:latin typeface="NikoshBAN" panose="02000000000000000000" pitchFamily="2" charset="0"/>
                <a:cs typeface="NikoshBAN" panose="02000000000000000000" pitchFamily="2" charset="0"/>
              </a:rPr>
              <a:t>ভাবাপন্ন</a:t>
            </a:r>
            <a:r>
              <a:rPr lang="en-US" sz="2800" dirty="0">
                <a:solidFill>
                  <a:schemeClr val="bg1"/>
                </a:solidFill>
                <a:latin typeface="NikoshBAN" panose="02000000000000000000" pitchFamily="2" charset="0"/>
                <a:cs typeface="NikoshBAN" panose="02000000000000000000" pitchFamily="2" charset="0"/>
              </a:rPr>
              <a:t/>
            </a:r>
            <a:br>
              <a:rPr lang="en-US" sz="2800" dirty="0">
                <a:solidFill>
                  <a:schemeClr val="bg1"/>
                </a:solidFill>
                <a:latin typeface="NikoshBAN" panose="02000000000000000000" pitchFamily="2" charset="0"/>
                <a:cs typeface="NikoshBAN" panose="02000000000000000000" pitchFamily="2" charset="0"/>
              </a:rPr>
            </a:br>
            <a:r>
              <a:rPr lang="bn-IN" sz="2800" dirty="0">
                <a:solidFill>
                  <a:schemeClr val="bg1"/>
                </a:solidFill>
                <a:latin typeface="NikoshBAN" panose="02000000000000000000" pitchFamily="2" charset="0"/>
                <a:cs typeface="NikoshBAN" panose="02000000000000000000" pitchFamily="2" charset="0"/>
              </a:rPr>
              <a:t>৩। </a:t>
            </a:r>
            <a:r>
              <a:rPr lang="bn-IN" sz="2800" dirty="0">
                <a:solidFill>
                  <a:srgbClr val="FF0000"/>
                </a:solidFill>
                <a:latin typeface="NikoshBAN" panose="02000000000000000000" pitchFamily="2" charset="0"/>
                <a:cs typeface="NikoshBAN" panose="02000000000000000000" pitchFamily="2" charset="0"/>
              </a:rPr>
              <a:t>সমঝোতা </a:t>
            </a:r>
            <a:r>
              <a:rPr lang="bn-IN" sz="2800" dirty="0" smtClean="0">
                <a:solidFill>
                  <a:srgbClr val="FF0000"/>
                </a:solidFill>
                <a:latin typeface="NikoshBAN" panose="02000000000000000000" pitchFamily="2" charset="0"/>
                <a:cs typeface="NikoshBAN" panose="02000000000000000000" pitchFamily="2" charset="0"/>
              </a:rPr>
              <a:t>পূর্ণ-</a:t>
            </a:r>
            <a:r>
              <a:rPr lang="en-US" sz="2800" dirty="0" smtClean="0">
                <a:solidFill>
                  <a:srgbClr val="FF0000"/>
                </a:solidFill>
                <a:latin typeface="NikoshBAN" panose="02000000000000000000" pitchFamily="2" charset="0"/>
                <a:cs typeface="NikoshBAN" panose="02000000000000000000" pitchFamily="2" charset="0"/>
              </a:rPr>
              <a:t> </a:t>
            </a:r>
            <a:r>
              <a:rPr lang="bn-IN" sz="2800" dirty="0" smtClean="0">
                <a:solidFill>
                  <a:srgbClr val="FF0000"/>
                </a:solidFill>
                <a:latin typeface="NikoshBAN" panose="02000000000000000000" pitchFamily="2" charset="0"/>
                <a:cs typeface="NikoshBAN" panose="02000000000000000000" pitchFamily="2" charset="0"/>
              </a:rPr>
              <a:t>  </a:t>
            </a:r>
            <a:r>
              <a:rPr lang="en-US" sz="2800" dirty="0" smtClean="0">
                <a:solidFill>
                  <a:srgbClr val="FF0000"/>
                </a:solidFill>
                <a:latin typeface="NikoshBAN" panose="02000000000000000000" pitchFamily="2" charset="0"/>
                <a:cs typeface="NikoshBAN" panose="02000000000000000000" pitchFamily="2" charset="0"/>
              </a:rPr>
              <a:t>  </a:t>
            </a:r>
            <a:r>
              <a:rPr lang="bn-IN" sz="2800" spc="-150" dirty="0" smtClean="0">
                <a:latin typeface="NikoshBAN" panose="02000000000000000000" pitchFamily="2" charset="0"/>
                <a:cs typeface="NikoshBAN" panose="02000000000000000000" pitchFamily="2" charset="0"/>
              </a:rPr>
              <a:t>এই </a:t>
            </a:r>
            <a:r>
              <a:rPr lang="en-US" sz="2800" spc="-150" dirty="0" smtClean="0">
                <a:latin typeface="NikoshBAN" panose="02000000000000000000" pitchFamily="2" charset="0"/>
                <a:cs typeface="NikoshBAN" panose="02000000000000000000" pitchFamily="2" charset="0"/>
              </a:rPr>
              <a:t> </a:t>
            </a:r>
            <a:r>
              <a:rPr lang="bn-IN" sz="2800" spc="-150" dirty="0" smtClean="0">
                <a:latin typeface="NikoshBAN" panose="02000000000000000000" pitchFamily="2" charset="0"/>
                <a:cs typeface="NikoshBAN" panose="02000000000000000000" pitchFamily="2" charset="0"/>
              </a:rPr>
              <a:t>শিক্ষক </a:t>
            </a:r>
            <a:r>
              <a:rPr lang="bn-IN" sz="2800" spc="-150" dirty="0">
                <a:latin typeface="NikoshBAN" panose="02000000000000000000" pitchFamily="2" charset="0"/>
                <a:cs typeface="NikoshBAN" panose="02000000000000000000" pitchFamily="2" charset="0"/>
              </a:rPr>
              <a:t>সম্পর্কে ছাত্রছাত্রীর মন্তব্য সবসময় </a:t>
            </a:r>
            <a:r>
              <a:rPr lang="bn-IN" sz="2800" spc="-150" dirty="0" smtClean="0">
                <a:latin typeface="NikoshBAN" panose="02000000000000000000" pitchFamily="2" charset="0"/>
                <a:cs typeface="NikoshBAN" panose="02000000000000000000" pitchFamily="2" charset="0"/>
              </a:rPr>
              <a:t>একমত </a:t>
            </a:r>
            <a:r>
              <a:rPr lang="bn-IN" sz="2800" spc="-150" dirty="0">
                <a:latin typeface="NikoshBAN" panose="02000000000000000000" pitchFamily="2" charset="0"/>
                <a:cs typeface="NikoshBAN" panose="02000000000000000000" pitchFamily="2" charset="0"/>
              </a:rPr>
              <a:t>না হলেও আমরা খোলাখুলি কথাবলতে পারি।</a:t>
            </a:r>
            <a:r>
              <a:rPr lang="en-US" sz="2800" spc="-15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solidFill>
                  <a:schemeClr val="bg1"/>
                </a:solidFill>
                <a:latin typeface="NikoshBAN" panose="02000000000000000000" pitchFamily="2" charset="0"/>
                <a:cs typeface="NikoshBAN" panose="02000000000000000000" pitchFamily="2" charset="0"/>
              </a:rPr>
              <a:t>৪। </a:t>
            </a:r>
            <a:r>
              <a:rPr lang="bn-IN" sz="2800" dirty="0">
                <a:solidFill>
                  <a:srgbClr val="FF0000"/>
                </a:solidFill>
                <a:latin typeface="NikoshBAN" panose="02000000000000000000" pitchFamily="2" charset="0"/>
                <a:cs typeface="NikoshBAN" panose="02000000000000000000" pitchFamily="2" charset="0"/>
              </a:rPr>
              <a:t>স্বাধীনতা </a:t>
            </a:r>
            <a:r>
              <a:rPr lang="bn-IN" sz="2800" dirty="0" smtClean="0">
                <a:solidFill>
                  <a:srgbClr val="FF0000"/>
                </a:solidFill>
                <a:latin typeface="NikoshBAN" panose="02000000000000000000" pitchFamily="2" charset="0"/>
                <a:cs typeface="NikoshBAN" panose="02000000000000000000" pitchFamily="2" charset="0"/>
              </a:rPr>
              <a:t>প্রদান-</a:t>
            </a:r>
            <a:r>
              <a:rPr lang="en-US" sz="2800" dirty="0" smtClean="0">
                <a:solidFill>
                  <a:srgbClr val="FF0000"/>
                </a:solidFill>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এই</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শিক্ষক সম্পর্কে ছাত্রছাত্রীর মন্তব্য এই </a:t>
            </a:r>
            <a:r>
              <a:rPr lang="bn-IN" sz="2800" dirty="0" smtClean="0">
                <a:latin typeface="NikoshBAN" panose="02000000000000000000" pitchFamily="2" charset="0"/>
                <a:cs typeface="NikoshBAN" panose="02000000000000000000" pitchFamily="2" charset="0"/>
              </a:rPr>
              <a:t>শিক্ষককে </a:t>
            </a:r>
            <a:r>
              <a:rPr lang="bn-IN" sz="2800" dirty="0">
                <a:latin typeface="NikoshBAN" panose="02000000000000000000" pitchFamily="2" charset="0"/>
                <a:cs typeface="NikoshBAN" panose="02000000000000000000" pitchFamily="2" charset="0"/>
              </a:rPr>
              <a:t>প্রয়োজন বোধে স্বপক্ষে আনতে পারি।</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solidFill>
                  <a:schemeClr val="bg1"/>
                </a:solidFill>
                <a:latin typeface="NikoshBAN" panose="02000000000000000000" pitchFamily="2" charset="0"/>
                <a:cs typeface="NikoshBAN" panose="02000000000000000000" pitchFamily="2" charset="0"/>
              </a:rPr>
              <a:t>৫। </a:t>
            </a:r>
            <a:r>
              <a:rPr lang="bn-IN" sz="2800" dirty="0">
                <a:solidFill>
                  <a:srgbClr val="FF0000"/>
                </a:solidFill>
                <a:latin typeface="NikoshBAN" panose="02000000000000000000" pitchFamily="2" charset="0"/>
                <a:cs typeface="NikoshBAN" panose="02000000000000000000" pitchFamily="2" charset="0"/>
              </a:rPr>
              <a:t>অনিশ্চয়তা </a:t>
            </a:r>
            <a:r>
              <a:rPr lang="bn-IN" sz="2800" dirty="0" smtClean="0">
                <a:solidFill>
                  <a:srgbClr val="FF0000"/>
                </a:solidFill>
                <a:latin typeface="NikoshBAN" panose="02000000000000000000" pitchFamily="2" charset="0"/>
                <a:cs typeface="NikoshBAN" panose="02000000000000000000" pitchFamily="2" charset="0"/>
              </a:rPr>
              <a:t>প্রদান-</a:t>
            </a:r>
            <a:r>
              <a:rPr lang="en-US" sz="2800" dirty="0" smtClean="0">
                <a:solidFill>
                  <a:srgbClr val="FF0000"/>
                </a:solidFill>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এই </a:t>
            </a:r>
            <a:r>
              <a:rPr lang="bn-IN" sz="2800" dirty="0">
                <a:latin typeface="NikoshBAN" panose="02000000000000000000" pitchFamily="2" charset="0"/>
                <a:cs typeface="NikoshBAN" panose="02000000000000000000" pitchFamily="2" charset="0"/>
              </a:rPr>
              <a:t>শিক্ষক সম্পর্কে ছাত্রছাত্রীর মন্তব্য এই </a:t>
            </a:r>
            <a:r>
              <a:rPr lang="bn-IN" sz="2800" dirty="0" smtClean="0">
                <a:latin typeface="NikoshBAN" panose="02000000000000000000" pitchFamily="2" charset="0"/>
                <a:cs typeface="NikoshBAN" panose="02000000000000000000" pitchFamily="2" charset="0"/>
              </a:rPr>
              <a:t>শিক্ষককে </a:t>
            </a:r>
            <a:r>
              <a:rPr lang="bn-IN" sz="2800" dirty="0">
                <a:latin typeface="NikoshBAN" panose="02000000000000000000" pitchFamily="2" charset="0"/>
                <a:cs typeface="NikoshBAN" panose="02000000000000000000" pitchFamily="2" charset="0"/>
              </a:rPr>
              <a:t>আমরা খুব সহজে বোকা বানাতে পারি।</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solidFill>
                  <a:schemeClr val="bg1"/>
                </a:solidFill>
                <a:latin typeface="NikoshBAN" panose="02000000000000000000" pitchFamily="2" charset="0"/>
                <a:cs typeface="NikoshBAN" panose="02000000000000000000" pitchFamily="2" charset="0"/>
              </a:rPr>
              <a:t>৬। </a:t>
            </a:r>
            <a:r>
              <a:rPr lang="bn-IN" sz="2800" dirty="0">
                <a:solidFill>
                  <a:srgbClr val="FF0000"/>
                </a:solidFill>
                <a:latin typeface="NikoshBAN" panose="02000000000000000000" pitchFamily="2" charset="0"/>
                <a:cs typeface="NikoshBAN" panose="02000000000000000000" pitchFamily="2" charset="0"/>
              </a:rPr>
              <a:t>অসহিষ্ঞু-</a:t>
            </a:r>
            <a:r>
              <a:rPr lang="bn-IN" sz="2800" dirty="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এই </a:t>
            </a:r>
            <a:r>
              <a:rPr lang="bn-IN" sz="2800" dirty="0">
                <a:latin typeface="NikoshBAN" panose="02000000000000000000" pitchFamily="2" charset="0"/>
                <a:cs typeface="NikoshBAN" panose="02000000000000000000" pitchFamily="2" charset="0"/>
              </a:rPr>
              <a:t>শিক্ষক সম্পর্কে ছাত্রছাত্রীর মন্তব্য এই শিক্ষক </a:t>
            </a:r>
            <a:r>
              <a:rPr lang="bn-IN" sz="2800" dirty="0" smtClean="0">
                <a:latin typeface="NikoshBAN" panose="02000000000000000000" pitchFamily="2" charset="0"/>
                <a:cs typeface="NikoshBAN" panose="02000000000000000000" pitchFamily="2" charset="0"/>
              </a:rPr>
              <a:t>মনে </a:t>
            </a:r>
            <a:r>
              <a:rPr lang="bn-IN" sz="2800" dirty="0">
                <a:latin typeface="NikoshBAN" panose="02000000000000000000" pitchFamily="2" charset="0"/>
                <a:cs typeface="NikoshBAN" panose="02000000000000000000" pitchFamily="2" charset="0"/>
              </a:rPr>
              <a:t>করে আমরা কিছু জানি না।</a:t>
            </a:r>
            <a:r>
              <a:rPr lang="en-US" sz="2800" dirty="0">
                <a:solidFill>
                  <a:schemeClr val="bg1"/>
                </a:solidFill>
                <a:latin typeface="NikoshBAN" panose="02000000000000000000" pitchFamily="2" charset="0"/>
                <a:cs typeface="NikoshBAN" panose="02000000000000000000" pitchFamily="2" charset="0"/>
              </a:rPr>
              <a:t> </a:t>
            </a:r>
            <a:br>
              <a:rPr lang="en-US" sz="2800" dirty="0">
                <a:solidFill>
                  <a:schemeClr val="bg1"/>
                </a:solidFill>
                <a:latin typeface="NikoshBAN" panose="02000000000000000000" pitchFamily="2" charset="0"/>
                <a:cs typeface="NikoshBAN" panose="02000000000000000000" pitchFamily="2" charset="0"/>
              </a:rPr>
            </a:br>
            <a:r>
              <a:rPr lang="bn-IN" sz="2800" dirty="0">
                <a:solidFill>
                  <a:schemeClr val="bg1"/>
                </a:solidFill>
                <a:latin typeface="NikoshBAN" panose="02000000000000000000" pitchFamily="2" charset="0"/>
                <a:cs typeface="NikoshBAN" panose="02000000000000000000" pitchFamily="2" charset="0"/>
              </a:rPr>
              <a:t>৭। </a:t>
            </a:r>
            <a:r>
              <a:rPr lang="bn-IN" sz="2800" dirty="0" smtClean="0">
                <a:solidFill>
                  <a:srgbClr val="FF0000"/>
                </a:solidFill>
                <a:latin typeface="NikoshBAN" panose="02000000000000000000" pitchFamily="2" charset="0"/>
                <a:cs typeface="NikoshBAN" panose="02000000000000000000" pitchFamily="2" charset="0"/>
              </a:rPr>
              <a:t>শাসক-</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এই </a:t>
            </a:r>
            <a:r>
              <a:rPr lang="bn-IN" sz="2800" dirty="0">
                <a:latin typeface="NikoshBAN" panose="02000000000000000000" pitchFamily="2" charset="0"/>
                <a:cs typeface="NikoshBAN" panose="02000000000000000000" pitchFamily="2" charset="0"/>
              </a:rPr>
              <a:t>শিক্ষক সম্পর্কে ছাত্রছাত্রীর মন্তব্য এই শিক্ষকের ধৈর্য </a:t>
            </a:r>
            <a:r>
              <a:rPr lang="bn-IN" sz="2800" dirty="0" smtClean="0">
                <a:latin typeface="NikoshBAN" panose="02000000000000000000" pitchFamily="2" charset="0"/>
                <a:cs typeface="NikoshBAN" panose="02000000000000000000" pitchFamily="2" charset="0"/>
              </a:rPr>
              <a:t>নেই</a:t>
            </a:r>
            <a:r>
              <a:rPr lang="bn-IN" sz="2800" dirty="0">
                <a:latin typeface="NikoshBAN" panose="02000000000000000000" pitchFamily="2" charset="0"/>
                <a:cs typeface="NikoshBAN" panose="02000000000000000000" pitchFamily="2" charset="0"/>
              </a:rPr>
              <a:t>।</a:t>
            </a:r>
            <a:r>
              <a:rPr lang="en-US" sz="2800" dirty="0">
                <a:latin typeface="NikoshBAN" panose="02000000000000000000" pitchFamily="2" charset="0"/>
                <a:cs typeface="NikoshBAN" panose="02000000000000000000" pitchFamily="2" charset="0"/>
              </a:rPr>
              <a:t/>
            </a:r>
            <a:br>
              <a:rPr lang="en-US" sz="2800" dirty="0">
                <a:latin typeface="NikoshBAN" panose="02000000000000000000" pitchFamily="2" charset="0"/>
                <a:cs typeface="NikoshBAN" panose="02000000000000000000" pitchFamily="2" charset="0"/>
              </a:rPr>
            </a:br>
            <a:r>
              <a:rPr lang="bn-IN" sz="2800" dirty="0">
                <a:solidFill>
                  <a:schemeClr val="bg1"/>
                </a:solidFill>
                <a:latin typeface="NikoshBAN" panose="02000000000000000000" pitchFamily="2" charset="0"/>
                <a:cs typeface="NikoshBAN" panose="02000000000000000000" pitchFamily="2" charset="0"/>
              </a:rPr>
              <a:t>৮। </a:t>
            </a:r>
            <a:r>
              <a:rPr lang="bn-IN" sz="2800" dirty="0">
                <a:solidFill>
                  <a:srgbClr val="FF0000"/>
                </a:solidFill>
                <a:latin typeface="NikoshBAN" panose="02000000000000000000" pitchFamily="2" charset="0"/>
                <a:cs typeface="NikoshBAN" panose="02000000000000000000" pitchFamily="2" charset="0"/>
              </a:rPr>
              <a:t>কঠোর-</a:t>
            </a: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en-US" sz="2800" dirty="0" smtClean="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এই শিক্ষক </a:t>
            </a:r>
            <a:r>
              <a:rPr lang="bn-IN" sz="2800" dirty="0">
                <a:latin typeface="NikoshBAN" panose="02000000000000000000" pitchFamily="2" charset="0"/>
                <a:cs typeface="NikoshBAN" panose="02000000000000000000" pitchFamily="2" charset="0"/>
              </a:rPr>
              <a:t>সম্পর্কে ছাত্রছাত্রীর মন্তব্য আমরা এই </a:t>
            </a:r>
            <a:r>
              <a:rPr lang="bn-IN" sz="2800" dirty="0" smtClean="0">
                <a:latin typeface="NikoshBAN" panose="02000000000000000000" pitchFamily="2" charset="0"/>
                <a:cs typeface="NikoshBAN" panose="02000000000000000000" pitchFamily="2" charset="0"/>
              </a:rPr>
              <a:t>শিক্ষককে </a:t>
            </a:r>
            <a:r>
              <a:rPr lang="bn-IN" sz="2800" dirty="0">
                <a:latin typeface="NikoshBAN" panose="02000000000000000000" pitchFamily="2" charset="0"/>
                <a:cs typeface="NikoshBAN" panose="02000000000000000000" pitchFamily="2" charset="0"/>
              </a:rPr>
              <a:t>ভয় পাই।</a:t>
            </a:r>
            <a:r>
              <a:rPr lang="en-US" sz="2800" dirty="0">
                <a:latin typeface="NikoshBAN" panose="02000000000000000000" pitchFamily="2" charset="0"/>
                <a:cs typeface="NikoshBAN" panose="02000000000000000000" pitchFamily="2" charset="0"/>
              </a:rPr>
              <a:t> </a:t>
            </a:r>
            <a:r>
              <a:rPr lang="en-US" sz="2800" dirty="0">
                <a:solidFill>
                  <a:schemeClr val="bg1"/>
                </a:solidFill>
                <a:latin typeface="NikoshBAN" panose="02000000000000000000" pitchFamily="2" charset="0"/>
                <a:cs typeface="NikoshBAN" panose="02000000000000000000" pitchFamily="2" charset="0"/>
              </a:rPr>
              <a:t/>
            </a:r>
            <a:br>
              <a:rPr lang="en-US" sz="2800" dirty="0">
                <a:solidFill>
                  <a:schemeClr val="bg1"/>
                </a:solidFill>
                <a:latin typeface="NikoshBAN" panose="02000000000000000000" pitchFamily="2" charset="0"/>
                <a:cs typeface="NikoshBAN" panose="02000000000000000000" pitchFamily="2" charset="0"/>
              </a:rPr>
            </a:br>
            <a:endParaRPr lang="en-US" sz="2800" dirty="0" smtClean="0">
              <a:solidFill>
                <a:schemeClr val="bg1"/>
              </a:solidFill>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৮টি </a:t>
            </a:r>
            <a:r>
              <a:rPr lang="bn-IN" sz="2800" dirty="0">
                <a:latin typeface="NikoshBAN" panose="02000000000000000000" pitchFamily="2" charset="0"/>
                <a:cs typeface="NikoshBAN" panose="02000000000000000000" pitchFamily="2" charset="0"/>
              </a:rPr>
              <a:t>মনোভাবের মধ্যে ১ম ৪</a:t>
            </a:r>
            <a:r>
              <a:rPr lang="bn-IN" sz="2800" dirty="0" smtClean="0">
                <a:latin typeface="NikoshBAN" panose="02000000000000000000" pitchFamily="2" charset="0"/>
                <a:cs typeface="NikoshBAN" panose="02000000000000000000" pitchFamily="2" charset="0"/>
              </a:rPr>
              <a:t>টি </a:t>
            </a:r>
            <a:r>
              <a:rPr lang="bn-IN" sz="2800" dirty="0">
                <a:latin typeface="NikoshBAN" panose="02000000000000000000" pitchFamily="2" charset="0"/>
                <a:cs typeface="NikoshBAN" panose="02000000000000000000" pitchFamily="2" charset="0"/>
              </a:rPr>
              <a:t>উৎকর্ষতার প্রতীক </a:t>
            </a:r>
            <a:r>
              <a:rPr lang="bn-IN" sz="2800" dirty="0">
                <a:solidFill>
                  <a:srgbClr val="FF0000"/>
                </a:solidFill>
                <a:latin typeface="NikoshBAN" panose="02000000000000000000" pitchFamily="2" charset="0"/>
                <a:cs typeface="NikoshBAN" panose="02000000000000000000" pitchFamily="2" charset="0"/>
              </a:rPr>
              <a:t>পরের ৪টি শিক্ষকের দুর্বলতা।</a:t>
            </a:r>
            <a:r>
              <a:rPr lang="bn-IN" sz="2800" dirty="0">
                <a:solidFill>
                  <a:schemeClr val="bg1"/>
                </a:solidFill>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শেষটি </a:t>
            </a:r>
            <a:r>
              <a:rPr lang="bn-IN" sz="2800" dirty="0" smtClean="0">
                <a:latin typeface="NikoshBAN" panose="02000000000000000000" pitchFamily="2" charset="0"/>
                <a:cs typeface="NikoshBAN" panose="02000000000000000000" pitchFamily="2" charset="0"/>
              </a:rPr>
              <a:t>শ্রেণি কক্ষে </a:t>
            </a:r>
            <a:r>
              <a:rPr lang="bn-IN" sz="2800" dirty="0">
                <a:latin typeface="NikoshBAN" panose="02000000000000000000" pitchFamily="2" charset="0"/>
                <a:cs typeface="NikoshBAN" panose="02000000000000000000" pitchFamily="2" charset="0"/>
              </a:rPr>
              <a:t>ব্যবহার না করাই ভাল</a:t>
            </a:r>
            <a:r>
              <a:rPr lang="bn-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0"/>
            <a:ext cx="4057795" cy="1555845"/>
          </a:xfrm>
          <a:prstGeom prst="rect">
            <a:avLst/>
          </a:prstGeom>
        </p:spPr>
      </p:pic>
      <p:sp>
        <p:nvSpPr>
          <p:cNvPr id="5" name="Horizontal Scroll 4"/>
          <p:cNvSpPr/>
          <p:nvPr/>
        </p:nvSpPr>
        <p:spPr>
          <a:xfrm>
            <a:off x="4057794" y="0"/>
            <a:ext cx="8134206" cy="1555845"/>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latin typeface="NikoshBAN" panose="02000000000000000000" pitchFamily="2" charset="0"/>
                <a:cs typeface="NikoshBAN" panose="02000000000000000000" pitchFamily="2" charset="0"/>
              </a:rPr>
              <a:t> </a:t>
            </a:r>
            <a:r>
              <a:rPr lang="bn-IN" sz="8000" b="1" dirty="0">
                <a:solidFill>
                  <a:srgbClr val="FFFF00"/>
                </a:solidFill>
                <a:latin typeface="NikoshBAN" panose="02000000000000000000" pitchFamily="2" charset="0"/>
                <a:cs typeface="NikoshBAN" panose="02000000000000000000" pitchFamily="2" charset="0"/>
              </a:rPr>
              <a:t>শি</a:t>
            </a:r>
            <a:r>
              <a:rPr lang="bn-IN" sz="6000" b="1" dirty="0">
                <a:solidFill>
                  <a:srgbClr val="FF0000"/>
                </a:solidFill>
                <a:latin typeface="NikoshBAN" panose="02000000000000000000" pitchFamily="2" charset="0"/>
                <a:cs typeface="NikoshBAN" panose="02000000000000000000" pitchFamily="2" charset="0"/>
              </a:rPr>
              <a:t>ক্ষকের পেশাগত </a:t>
            </a:r>
            <a:r>
              <a:rPr lang="bn-IN" sz="6000" b="1" dirty="0" smtClean="0">
                <a:solidFill>
                  <a:srgbClr val="FF0000"/>
                </a:solidFill>
                <a:latin typeface="NikoshBAN" panose="02000000000000000000" pitchFamily="2" charset="0"/>
                <a:cs typeface="NikoshBAN" panose="02000000000000000000" pitchFamily="2" charset="0"/>
              </a:rPr>
              <a:t>মনোভাব</a:t>
            </a:r>
            <a:endParaRPr lang="en-US" sz="6000" b="1" dirty="0">
              <a:solidFill>
                <a:srgbClr val="FF0000"/>
              </a:solidFill>
              <a:latin typeface="NikoshBAN" panose="02000000000000000000" pitchFamily="2" charset="0"/>
              <a:cs typeface="NikoshBAN" panose="02000000000000000000" pitchFamily="2" charset="0"/>
            </a:endParaRPr>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3198316267"/>
      </p:ext>
    </p:extLst>
  </p:cSld>
  <p:clrMapOvr>
    <a:masterClrMapping/>
  </p:clrMapOvr>
  <mc:AlternateContent xmlns:mc="http://schemas.openxmlformats.org/markup-compatibility/2006" xmlns:p14="http://schemas.microsoft.com/office/powerpoint/2010/main">
    <mc:Choice Requires="p14">
      <p:transition spd="slow" p14:dur="1250">
        <p14:switch dir="l"/>
        <p:sndAc>
          <p:stSnd>
            <p:snd r:embed="rId3" name="coin.wav"/>
          </p:stSnd>
        </p:sndAc>
      </p:transition>
    </mc:Choice>
    <mc:Fallback xmlns="">
      <p:transition spd="slow">
        <p:fade/>
        <p:sndAc>
          <p:stSnd>
            <p:snd r:embed="rId5"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nodeType="clickEffect">
                                  <p:stCondLst>
                                    <p:cond delay="0"/>
                                  </p:stCondLst>
                                  <p:iterate type="wd">
                                    <p:tmPct val="1000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0" dur="1000" fill="hold"/>
                                        <p:tgtEl>
                                          <p:spTgt spid="3">
                                            <p:txEl>
                                              <p:pRg st="0" end="0"/>
                                            </p:txEl>
                                          </p:spTgt>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iterate type="wd">
                                    <p:tmPct val="10000"/>
                                  </p:iterate>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anim calcmode="lin" valueType="num">
                                      <p:cBhvr>
                                        <p:cTn id="2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6531" y="1514902"/>
            <a:ext cx="8725469" cy="5153184"/>
          </a:xfrm>
        </p:spPr>
        <p:txBody>
          <a:bodyPr/>
          <a:lstStyle/>
          <a:p>
            <a:r>
              <a:rPr lang="en-US" dirty="0">
                <a:solidFill>
                  <a:srgbClr val="FF0000"/>
                </a:solidFill>
                <a:latin typeface="Siyam Rupali" panose="02000500000000020004" pitchFamily="2" charset="0"/>
                <a:cs typeface="Siyam Rupali" panose="02000500000000020004" pitchFamily="2" charset="0"/>
              </a:rPr>
              <a:t/>
            </a:r>
            <a:br>
              <a:rPr lang="en-US" dirty="0">
                <a:solidFill>
                  <a:srgbClr val="FF0000"/>
                </a:solidFill>
                <a:latin typeface="Siyam Rupali" panose="02000500000000020004" pitchFamily="2" charset="0"/>
                <a:cs typeface="Siyam Rupali" panose="02000500000000020004" pitchFamily="2" charset="0"/>
              </a:rPr>
            </a:br>
            <a:r>
              <a:rPr lang="en-US" dirty="0">
                <a:solidFill>
                  <a:srgbClr val="FF0000"/>
                </a:solidFill>
                <a:latin typeface="NikoshBAN" panose="02000000000000000000" pitchFamily="2" charset="0"/>
                <a:cs typeface="NikoshBAN" panose="02000000000000000000" pitchFamily="2" charset="0"/>
              </a:rPr>
              <a:t/>
            </a:r>
            <a:br>
              <a:rPr lang="en-US" dirty="0">
                <a:solidFill>
                  <a:srgbClr val="FF0000"/>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১। </a:t>
            </a:r>
            <a:r>
              <a:rPr lang="bn-IN" sz="3200" dirty="0" smtClean="0">
                <a:solidFill>
                  <a:schemeClr val="bg1"/>
                </a:solidFill>
                <a:latin typeface="NikoshBAN" panose="02000000000000000000" pitchFamily="2" charset="0"/>
                <a:cs typeface="NikoshBAN" panose="02000000000000000000" pitchFamily="2" charset="0"/>
              </a:rPr>
              <a:t>শ্রেণি </a:t>
            </a:r>
            <a:r>
              <a:rPr lang="bn-IN" sz="3200" dirty="0">
                <a:solidFill>
                  <a:schemeClr val="bg1"/>
                </a:solidFill>
                <a:latin typeface="NikoshBAN" panose="02000000000000000000" pitchFamily="2" charset="0"/>
                <a:cs typeface="NikoshBAN" panose="02000000000000000000" pitchFamily="2" charset="0"/>
              </a:rPr>
              <a:t>শিক্ষণে উপযুক্ত পরিবেশ সৃষ্টি।</a:t>
            </a: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২। শিক্ষার্থীকে শিখনে উদ্ভুদ্ধ করে।</a:t>
            </a: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৩। বিষয়বস্তুকে শিক্ষার্থীর নিকট সহজ করে উপস্থাপন করে।</a:t>
            </a: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৪। পাঠের প্রতি শিক্ষার্থীদের আকর্ষণ সৃষ্টি হয়।</a:t>
            </a: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৫। পাঠদান ফলপ্রসূ হয়।</a:t>
            </a:r>
            <a:endParaRPr lang="en-US" sz="3200" dirty="0">
              <a:solidFill>
                <a:schemeClr val="bg1"/>
              </a:solidFill>
              <a:latin typeface="NikoshBAN" panose="02000000000000000000" pitchFamily="2" charset="0"/>
              <a:cs typeface="NikoshBAN" panose="02000000000000000000" pitchFamily="2" charset="0"/>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91841" cy="6858000"/>
          </a:xfrm>
          <a:prstGeom prst="rect">
            <a:avLst/>
          </a:prstGeom>
        </p:spPr>
      </p:pic>
      <p:sp>
        <p:nvSpPr>
          <p:cNvPr id="2" name="Frame 1"/>
          <p:cNvSpPr/>
          <p:nvPr/>
        </p:nvSpPr>
        <p:spPr>
          <a:xfrm>
            <a:off x="3493827" y="0"/>
            <a:ext cx="8698173" cy="135112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rPr>
              <a:t> </a:t>
            </a:r>
            <a:r>
              <a:rPr lang="bn-IN" sz="4800" b="1" dirty="0">
                <a:solidFill>
                  <a:srgbClr val="FF0000"/>
                </a:solidFill>
                <a:latin typeface="Siyam Rupali" panose="02000500000000020004" pitchFamily="2" charset="0"/>
                <a:cs typeface="Siyam Rupali" panose="02000500000000020004" pitchFamily="2" charset="0"/>
              </a:rPr>
              <a:t>শি</a:t>
            </a:r>
            <a:r>
              <a:rPr lang="bn-IN" sz="4400" b="1" dirty="0">
                <a:solidFill>
                  <a:srgbClr val="FFFF00"/>
                </a:solidFill>
                <a:latin typeface="Siyam Rupali" panose="02000500000000020004" pitchFamily="2" charset="0"/>
                <a:cs typeface="Siyam Rupali" panose="02000500000000020004" pitchFamily="2" charset="0"/>
              </a:rPr>
              <a:t>ক্ষকের ব্যক্তিগত কলাকৌশল...</a:t>
            </a:r>
            <a:endParaRPr lang="en-US" sz="4400" b="1" dirty="0">
              <a:solidFill>
                <a:srgbClr val="FFFF00"/>
              </a:solidFill>
            </a:endParaRPr>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3922983097"/>
      </p:ext>
    </p:extLst>
  </p:cSld>
  <p:clrMapOvr>
    <a:masterClrMapping/>
  </p:clrMapOvr>
  <p:transition spd="slow">
    <p:comb dir="vert"/>
    <p:sndAc>
      <p:stSnd>
        <p:snd r:embed="rId3"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anim calcmode="lin" valueType="num">
                                      <p:cBhvr>
                                        <p:cTn id="10" dur="3000" fill="hold"/>
                                        <p:tgtEl>
                                          <p:spTgt spid="4"/>
                                        </p:tgtEl>
                                        <p:attrNameLst>
                                          <p:attrName>ppt_x</p:attrName>
                                        </p:attrNameLst>
                                      </p:cBhvr>
                                      <p:tavLst>
                                        <p:tav tm="0">
                                          <p:val>
                                            <p:fltVal val="0.5"/>
                                          </p:val>
                                        </p:tav>
                                        <p:tav tm="100000">
                                          <p:val>
                                            <p:strVal val="#ppt_x"/>
                                          </p:val>
                                        </p:tav>
                                      </p:tavLst>
                                    </p:anim>
                                    <p:anim calcmode="lin" valueType="num">
                                      <p:cBhvr>
                                        <p:cTn id="11" dur="3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2"/>
                                        </p:tgtEl>
                                        <p:attrNameLst>
                                          <p:attrName>style.visibility</p:attrName>
                                        </p:attrNameLst>
                                      </p:cBhvr>
                                      <p:to>
                                        <p:strVal val="visible"/>
                                      </p:to>
                                    </p:set>
                                    <p:set>
                                      <p:cBhvr>
                                        <p:cTn id="16" dur="228" fill="hold">
                                          <p:stCondLst>
                                            <p:cond delay="0"/>
                                          </p:stCondLst>
                                        </p:cTn>
                                        <p:tgtEl>
                                          <p:spTgt spid="2"/>
                                        </p:tgtEl>
                                        <p:attrNameLst>
                                          <p:attrName>style.rotation</p:attrName>
                                        </p:attrNameLst>
                                      </p:cBhvr>
                                      <p:to>
                                        <p:strVal val="-45.0"/>
                                      </p:to>
                                    </p:set>
                                    <p:anim calcmode="lin" valueType="num">
                                      <p:cBhvr>
                                        <p:cTn id="17"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8"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9"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0"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iterate type="wd">
                                    <p:tmPct val="10000"/>
                                  </p:iterate>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7"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1622" y="45720"/>
            <a:ext cx="8070377" cy="6858000"/>
          </a:xfrm>
        </p:spPr>
        <p:txBody>
          <a:bodyPr>
            <a:normAutofit/>
          </a:bodyPr>
          <a:lstStyle/>
          <a:p>
            <a:pPr marL="0" indent="0">
              <a:buNone/>
            </a:pPr>
            <a:r>
              <a:rPr lang="bn-IN" sz="6000" b="1" dirty="0" smtClean="0">
                <a:solidFill>
                  <a:schemeClr val="accent6"/>
                </a:solidFill>
                <a:latin typeface="NikoshBAN" panose="02000000000000000000" pitchFamily="2" charset="0"/>
                <a:cs typeface="NikoshBAN" panose="02000000000000000000" pitchFamily="2" charset="0"/>
              </a:rPr>
              <a:t>শ্রে</a:t>
            </a:r>
            <a:r>
              <a:rPr lang="bn-IN" sz="4400" b="1" dirty="0" smtClean="0">
                <a:solidFill>
                  <a:srgbClr val="FFFF00"/>
                </a:solidFill>
                <a:latin typeface="NikoshBAN" panose="02000000000000000000" pitchFamily="2" charset="0"/>
                <a:cs typeface="NikoshBAN" panose="02000000000000000000" pitchFamily="2" charset="0"/>
              </a:rPr>
              <a:t>ণিকক্ষে একজন শিক্ষকের কাজের তালিকা-</a:t>
            </a:r>
            <a:r>
              <a:rPr lang="en-US" b="1" dirty="0" smtClean="0">
                <a:solidFill>
                  <a:schemeClr val="bg1"/>
                </a:solidFill>
                <a:latin typeface="NikoshBAN" panose="02000000000000000000" pitchFamily="2" charset="0"/>
                <a:cs typeface="NikoshBAN" panose="02000000000000000000" pitchFamily="2" charset="0"/>
              </a:rPr>
              <a:t/>
            </a:r>
            <a:br>
              <a:rPr lang="en-US" b="1" dirty="0" smtClean="0">
                <a:solidFill>
                  <a:schemeClr val="bg1"/>
                </a:solidFill>
                <a:latin typeface="NikoshBAN" panose="02000000000000000000" pitchFamily="2" charset="0"/>
                <a:cs typeface="NikoshBAN" panose="02000000000000000000" pitchFamily="2" charset="0"/>
              </a:rPr>
            </a:br>
            <a:r>
              <a:rPr lang="en-US" b="1" dirty="0" smtClean="0">
                <a:solidFill>
                  <a:schemeClr val="bg1"/>
                </a:solidFill>
                <a:latin typeface="NikoshBAN" panose="02000000000000000000" pitchFamily="2" charset="0"/>
                <a:cs typeface="NikoshBAN" panose="02000000000000000000" pitchFamily="2" charset="0"/>
              </a:rPr>
              <a:t/>
            </a:r>
            <a:br>
              <a:rPr lang="en-US" b="1" dirty="0" smtClean="0">
                <a:solidFill>
                  <a:schemeClr val="bg1"/>
                </a:solidFill>
                <a:latin typeface="NikoshBAN" panose="02000000000000000000" pitchFamily="2" charset="0"/>
                <a:cs typeface="NikoshBAN" panose="02000000000000000000" pitchFamily="2" charset="0"/>
              </a:rPr>
            </a:br>
            <a:r>
              <a:rPr lang="bn-IN" sz="3000" b="1" dirty="0" smtClean="0">
                <a:solidFill>
                  <a:schemeClr val="bg1"/>
                </a:solidFill>
                <a:latin typeface="NikoshBAN" panose="02000000000000000000" pitchFamily="2" charset="0"/>
                <a:cs typeface="NikoshBAN" panose="02000000000000000000" pitchFamily="2" charset="0"/>
              </a:rPr>
              <a:t>১</a:t>
            </a:r>
            <a:r>
              <a:rPr lang="bn-IN" sz="3000" b="1" dirty="0">
                <a:solidFill>
                  <a:schemeClr val="bg1"/>
                </a:solidFill>
                <a:latin typeface="NikoshBAN" panose="02000000000000000000" pitchFamily="2" charset="0"/>
                <a:cs typeface="NikoshBAN" panose="02000000000000000000" pitchFamily="2" charset="0"/>
              </a:rPr>
              <a:t>। শিক্ষক </a:t>
            </a:r>
            <a:r>
              <a:rPr lang="bn-IN" sz="3000" b="1" dirty="0" smtClean="0">
                <a:solidFill>
                  <a:schemeClr val="bg1"/>
                </a:solidFill>
                <a:latin typeface="NikoshBAN" panose="02000000000000000000" pitchFamily="2" charset="0"/>
                <a:cs typeface="NikoshBAN" panose="02000000000000000000" pitchFamily="2" charset="0"/>
              </a:rPr>
              <a:t>শ্রেণি </a:t>
            </a:r>
            <a:r>
              <a:rPr lang="bn-IN" sz="3000" b="1" dirty="0">
                <a:solidFill>
                  <a:schemeClr val="bg1"/>
                </a:solidFill>
                <a:latin typeface="NikoshBAN" panose="02000000000000000000" pitchFamily="2" charset="0"/>
                <a:cs typeface="NikoshBAN" panose="02000000000000000000" pitchFamily="2" charset="0"/>
              </a:rPr>
              <a:t>কক্ষে </a:t>
            </a:r>
            <a:r>
              <a:rPr lang="bn-IN" sz="3000" b="1" dirty="0" smtClean="0">
                <a:solidFill>
                  <a:schemeClr val="bg1"/>
                </a:solidFill>
                <a:latin typeface="NikoshBAN" panose="02000000000000000000" pitchFamily="2" charset="0"/>
                <a:cs typeface="NikoshBAN" panose="02000000000000000000" pitchFamily="2" charset="0"/>
              </a:rPr>
              <a:t>শ্রেণি </a:t>
            </a:r>
            <a:r>
              <a:rPr lang="bn-IN" sz="3000" b="1" dirty="0">
                <a:solidFill>
                  <a:schemeClr val="bg1"/>
                </a:solidFill>
                <a:latin typeface="NikoshBAN" panose="02000000000000000000" pitchFamily="2" charset="0"/>
                <a:cs typeface="NikoshBAN" panose="02000000000000000000" pitchFamily="2" charset="0"/>
              </a:rPr>
              <a:t>বিন্যাস করবেন </a:t>
            </a:r>
            <a:r>
              <a:rPr lang="bn-IN" sz="3000" b="1" dirty="0" smtClean="0">
                <a:solidFill>
                  <a:schemeClr val="bg1"/>
                </a:solidFill>
                <a:latin typeface="NikoshBAN" panose="02000000000000000000" pitchFamily="2" charset="0"/>
                <a:cs typeface="NikoshBAN" panose="02000000000000000000" pitchFamily="2" charset="0"/>
              </a:rPr>
              <a:t>।</a:t>
            </a:r>
            <a:r>
              <a:rPr lang="en-US" sz="3000" b="1" dirty="0">
                <a:solidFill>
                  <a:schemeClr val="bg1"/>
                </a:solidFill>
                <a:latin typeface="NikoshBAN" panose="02000000000000000000" pitchFamily="2" charset="0"/>
                <a:cs typeface="NikoshBAN" panose="02000000000000000000" pitchFamily="2" charset="0"/>
              </a:rPr>
              <a:t/>
            </a:r>
            <a:br>
              <a:rPr lang="en-US" sz="3000" b="1" dirty="0">
                <a:solidFill>
                  <a:schemeClr val="bg1"/>
                </a:solidFill>
                <a:latin typeface="NikoshBAN" panose="02000000000000000000" pitchFamily="2" charset="0"/>
                <a:cs typeface="NikoshBAN" panose="02000000000000000000" pitchFamily="2" charset="0"/>
              </a:rPr>
            </a:br>
            <a:r>
              <a:rPr lang="bn-IN" sz="3000" b="1" dirty="0">
                <a:solidFill>
                  <a:schemeClr val="bg1"/>
                </a:solidFill>
                <a:latin typeface="NikoshBAN" panose="02000000000000000000" pitchFamily="2" charset="0"/>
                <a:cs typeface="NikoshBAN" panose="02000000000000000000" pitchFamily="2" charset="0"/>
              </a:rPr>
              <a:t>২। পাঠ দানের সময় এক জায়গায় না দাঁড়িয়ে ঘুরে ফিরে শ্রেণির </a:t>
            </a:r>
            <a:r>
              <a:rPr lang="bn-IN" sz="3000" b="1" dirty="0" smtClean="0">
                <a:solidFill>
                  <a:schemeClr val="bg1"/>
                </a:solidFill>
                <a:latin typeface="NikoshBAN" panose="02000000000000000000" pitchFamily="2" charset="0"/>
                <a:cs typeface="NikoshBAN" panose="02000000000000000000" pitchFamily="2" charset="0"/>
              </a:rPr>
              <a:t>     কার্যক্রম </a:t>
            </a:r>
            <a:r>
              <a:rPr lang="bn-IN" sz="3000" b="1" dirty="0">
                <a:solidFill>
                  <a:schemeClr val="bg1"/>
                </a:solidFill>
                <a:latin typeface="NikoshBAN" panose="02000000000000000000" pitchFamily="2" charset="0"/>
                <a:cs typeface="NikoshBAN" panose="02000000000000000000" pitchFamily="2" charset="0"/>
              </a:rPr>
              <a:t>পর্যবেক্ষণ করবেন</a:t>
            </a:r>
            <a:r>
              <a:rPr lang="bn-IN" sz="3000" b="1" dirty="0" smtClean="0">
                <a:solidFill>
                  <a:schemeClr val="bg1"/>
                </a:solidFill>
                <a:latin typeface="NikoshBAN" panose="02000000000000000000" pitchFamily="2" charset="0"/>
                <a:cs typeface="NikoshBAN" panose="02000000000000000000" pitchFamily="2" charset="0"/>
              </a:rPr>
              <a:t>।</a:t>
            </a:r>
            <a:r>
              <a:rPr lang="en-US" sz="3000" b="1" dirty="0">
                <a:solidFill>
                  <a:schemeClr val="bg1"/>
                </a:solidFill>
                <a:latin typeface="NikoshBAN" panose="02000000000000000000" pitchFamily="2" charset="0"/>
                <a:cs typeface="NikoshBAN" panose="02000000000000000000" pitchFamily="2" charset="0"/>
              </a:rPr>
              <a:t/>
            </a:r>
            <a:br>
              <a:rPr lang="en-US" sz="3000" b="1" dirty="0">
                <a:solidFill>
                  <a:schemeClr val="bg1"/>
                </a:solidFill>
                <a:latin typeface="NikoshBAN" panose="02000000000000000000" pitchFamily="2" charset="0"/>
                <a:cs typeface="NikoshBAN" panose="02000000000000000000" pitchFamily="2" charset="0"/>
              </a:rPr>
            </a:br>
            <a:r>
              <a:rPr lang="bn-IN" sz="3000" b="1" dirty="0" smtClean="0">
                <a:solidFill>
                  <a:schemeClr val="bg1"/>
                </a:solidFill>
                <a:latin typeface="NikoshBAN" panose="02000000000000000000" pitchFamily="2" charset="0"/>
                <a:cs typeface="NikoshBAN" panose="02000000000000000000" pitchFamily="2" charset="0"/>
              </a:rPr>
              <a:t>৩</a:t>
            </a:r>
            <a:r>
              <a:rPr lang="bn-IN" sz="3000" b="1" dirty="0">
                <a:solidFill>
                  <a:schemeClr val="bg1"/>
                </a:solidFill>
                <a:latin typeface="NikoshBAN" panose="02000000000000000000" pitchFamily="2" charset="0"/>
                <a:cs typeface="NikoshBAN" panose="02000000000000000000" pitchFamily="2" charset="0"/>
              </a:rPr>
              <a:t>। পাঠ দানের সময় শিক্ষার্থীদের প্রশ্নের উত্তর দিতে হবে এবং প্রশ্ন </a:t>
            </a:r>
            <a:r>
              <a:rPr lang="bn-IN" sz="3000" b="1" dirty="0" smtClean="0">
                <a:solidFill>
                  <a:schemeClr val="bg1"/>
                </a:solidFill>
                <a:latin typeface="NikoshBAN" panose="02000000000000000000" pitchFamily="2" charset="0"/>
                <a:cs typeface="NikoshBAN" panose="02000000000000000000" pitchFamily="2" charset="0"/>
              </a:rPr>
              <a:t>  করার সুযোগ করে দিতে হবে।</a:t>
            </a:r>
            <a:r>
              <a:rPr lang="en-US" sz="3000" b="1" dirty="0" smtClean="0">
                <a:solidFill>
                  <a:schemeClr val="bg1"/>
                </a:solidFill>
                <a:latin typeface="NikoshBAN" panose="02000000000000000000" pitchFamily="2" charset="0"/>
                <a:cs typeface="NikoshBAN" panose="02000000000000000000" pitchFamily="2" charset="0"/>
              </a:rPr>
              <a:t/>
            </a:r>
            <a:br>
              <a:rPr lang="en-US" sz="3000" b="1" dirty="0" smtClean="0">
                <a:solidFill>
                  <a:schemeClr val="bg1"/>
                </a:solidFill>
                <a:latin typeface="NikoshBAN" panose="02000000000000000000" pitchFamily="2" charset="0"/>
                <a:cs typeface="NikoshBAN" panose="02000000000000000000" pitchFamily="2" charset="0"/>
              </a:rPr>
            </a:br>
            <a:r>
              <a:rPr lang="bn-IN" sz="3000" b="1" dirty="0" smtClean="0">
                <a:solidFill>
                  <a:schemeClr val="bg1"/>
                </a:solidFill>
                <a:latin typeface="NikoshBAN" panose="02000000000000000000" pitchFamily="2" charset="0"/>
                <a:cs typeface="NikoshBAN" panose="02000000000000000000" pitchFamily="2" charset="0"/>
              </a:rPr>
              <a:t>৪। শিক্ষার্থীদের শিখনে কি ধরনের প্রতিবন্ধকতা থাকতে পারে তা নির্ণয় করে দূরীকরণে সচেস্ট হবেন।</a:t>
            </a:r>
            <a:r>
              <a:rPr lang="en-US" sz="3000" b="1" dirty="0" smtClean="0">
                <a:solidFill>
                  <a:schemeClr val="bg1"/>
                </a:solidFill>
                <a:latin typeface="NikoshBAN" panose="02000000000000000000" pitchFamily="2" charset="0"/>
                <a:cs typeface="NikoshBAN" panose="02000000000000000000" pitchFamily="2" charset="0"/>
              </a:rPr>
              <a:t/>
            </a:r>
            <a:br>
              <a:rPr lang="en-US" sz="3000" b="1" dirty="0" smtClean="0">
                <a:solidFill>
                  <a:schemeClr val="bg1"/>
                </a:solidFill>
                <a:latin typeface="NikoshBAN" panose="02000000000000000000" pitchFamily="2" charset="0"/>
                <a:cs typeface="NikoshBAN" panose="02000000000000000000" pitchFamily="2" charset="0"/>
              </a:rPr>
            </a:br>
            <a:r>
              <a:rPr lang="bn-IN" sz="3000" b="1" dirty="0" smtClean="0">
                <a:solidFill>
                  <a:schemeClr val="bg1"/>
                </a:solidFill>
                <a:latin typeface="NikoshBAN" panose="02000000000000000000" pitchFamily="2" charset="0"/>
                <a:cs typeface="NikoshBAN" panose="02000000000000000000" pitchFamily="2" charset="0"/>
              </a:rPr>
              <a:t>৫। পাঠের শিখন ফল নির্ধারণ পূর্বক সঠিক পদ্ধতি ব্যবহার করে পাঠ উপস্থাপন করবেন।</a:t>
            </a:r>
            <a:r>
              <a:rPr lang="en-US" b="1" dirty="0" smtClean="0">
                <a:solidFill>
                  <a:schemeClr val="bg1"/>
                </a:solidFill>
                <a:latin typeface="NikoshBAN" panose="02000000000000000000" pitchFamily="2" charset="0"/>
                <a:cs typeface="NikoshBAN" panose="02000000000000000000" pitchFamily="2" charset="0"/>
              </a:rPr>
              <a:t/>
            </a:r>
            <a:br>
              <a:rPr lang="en-US" b="1" dirty="0" smtClean="0">
                <a:solidFill>
                  <a:schemeClr val="bg1"/>
                </a:solidFill>
                <a:latin typeface="NikoshBAN" panose="02000000000000000000" pitchFamily="2" charset="0"/>
                <a:cs typeface="NikoshBAN" panose="02000000000000000000" pitchFamily="2" charset="0"/>
              </a:rPr>
            </a:br>
            <a:r>
              <a:rPr lang="bn-IN" sz="3000" b="1" dirty="0" smtClean="0">
                <a:solidFill>
                  <a:schemeClr val="bg1"/>
                </a:solidFill>
                <a:latin typeface="NikoshBAN" panose="02000000000000000000" pitchFamily="2" charset="0"/>
                <a:cs typeface="NikoshBAN" panose="02000000000000000000" pitchFamily="2" charset="0"/>
              </a:rPr>
              <a:t>৬। সহজ বোধ্য ও সহজ লভ্য উপযোগী উপকরণ ব্যবহার করবেন।</a:t>
            </a:r>
            <a:r>
              <a:rPr lang="en-US" b="1" dirty="0" smtClean="0">
                <a:solidFill>
                  <a:schemeClr val="bg1"/>
                </a:solidFill>
                <a:latin typeface="NikoshBAN" panose="02000000000000000000" pitchFamily="2" charset="0"/>
                <a:cs typeface="NikoshBAN" panose="02000000000000000000" pitchFamily="2" charset="0"/>
              </a:rPr>
              <a:t/>
            </a:r>
            <a:br>
              <a:rPr lang="en-US" b="1" dirty="0" smtClean="0">
                <a:solidFill>
                  <a:schemeClr val="bg1"/>
                </a:solidFill>
                <a:latin typeface="NikoshBAN" panose="02000000000000000000" pitchFamily="2" charset="0"/>
                <a:cs typeface="NikoshBAN" panose="02000000000000000000" pitchFamily="2" charset="0"/>
              </a:rPr>
            </a:br>
            <a:r>
              <a:rPr lang="en-US" b="1" dirty="0" smtClean="0">
                <a:solidFill>
                  <a:schemeClr val="bg1"/>
                </a:solidFill>
                <a:latin typeface="NikoshBAN" panose="02000000000000000000" pitchFamily="2" charset="0"/>
                <a:cs typeface="NikoshBAN" panose="02000000000000000000" pitchFamily="2" charset="0"/>
              </a:rPr>
              <a:t/>
            </a:r>
            <a:br>
              <a:rPr lang="en-US" b="1" dirty="0" smtClean="0">
                <a:solidFill>
                  <a:schemeClr val="bg1"/>
                </a:solidFill>
                <a:latin typeface="NikoshBAN" panose="02000000000000000000" pitchFamily="2" charset="0"/>
                <a:cs typeface="NikoshBAN" panose="02000000000000000000" pitchFamily="2" charset="0"/>
              </a:rPr>
            </a:br>
            <a:r>
              <a:rPr lang="en-US" b="1" dirty="0" smtClean="0">
                <a:solidFill>
                  <a:schemeClr val="bg1"/>
                </a:solidFill>
                <a:latin typeface="NikoshBAN" panose="02000000000000000000" pitchFamily="2" charset="0"/>
                <a:cs typeface="NikoshBAN" panose="02000000000000000000" pitchFamily="2" charset="0"/>
              </a:rPr>
              <a:t/>
            </a:r>
            <a:br>
              <a:rPr lang="en-US" b="1" dirty="0" smtClean="0">
                <a:solidFill>
                  <a:schemeClr val="bg1"/>
                </a:solidFill>
                <a:latin typeface="NikoshBAN" panose="02000000000000000000" pitchFamily="2" charset="0"/>
                <a:cs typeface="NikoshBAN" panose="02000000000000000000" pitchFamily="2" charset="0"/>
              </a:rPr>
            </a:br>
            <a:endParaRPr lang="en-US" b="1"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121623" cy="6903720"/>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967255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sndAc>
          <p:stSnd>
            <p:snd r:embed="rId3" name="explode.wav"/>
          </p:stSnd>
        </p:sndAc>
      </p:transition>
    </mc:Choice>
    <mc:Fallback xmlns="">
      <p:transition spd="slow">
        <p:fade/>
        <p:sndAc>
          <p:stSnd>
            <p:snd r:embed="rId5"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nodeType="clickEffect">
                                  <p:stCondLst>
                                    <p:cond delay="10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4462760"/>
          </a:xfrm>
          <a:prstGeom prst="rect">
            <a:avLst/>
          </a:prstGeom>
        </p:spPr>
        <p:txBody>
          <a:bodyPr wrap="square">
            <a:spAutoFit/>
          </a:bodyPr>
          <a:lstStyle/>
          <a:p>
            <a:r>
              <a:rPr lang="en-US" sz="2800" dirty="0">
                <a:solidFill>
                  <a:schemeClr val="bg1"/>
                </a:solidFill>
                <a:latin typeface="NikoshBAN" panose="02000000000000000000" pitchFamily="2" charset="0"/>
                <a:cs typeface="NikoshBAN" panose="02000000000000000000" pitchFamily="2" charset="0"/>
              </a:rPr>
              <a:t/>
            </a:r>
            <a:br>
              <a:rPr lang="en-US" sz="28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৭। জোড়ায় কাজ বা দলীয় কাজ দিয়ে শিক্ষার্থীদের কর্ম তৎপর রাখতে হবে</a:t>
            </a:r>
            <a:r>
              <a:rPr lang="bn-IN" sz="3200" dirty="0" smtClean="0">
                <a:solidFill>
                  <a:schemeClr val="bg1"/>
                </a:solidFill>
                <a:latin typeface="NikoshBAN" panose="02000000000000000000" pitchFamily="2" charset="0"/>
                <a:cs typeface="NikoshBAN" panose="02000000000000000000" pitchFamily="2" charset="0"/>
              </a:rPr>
              <a:t>।</a:t>
            </a:r>
            <a:endParaRPr lang="en-US" sz="3200" dirty="0" smtClean="0">
              <a:solidFill>
                <a:schemeClr val="bg1"/>
              </a:solidFill>
              <a:latin typeface="NikoshBAN" panose="02000000000000000000" pitchFamily="2" charset="0"/>
              <a:cs typeface="NikoshBAN" panose="02000000000000000000" pitchFamily="2" charset="0"/>
            </a:endParaRPr>
          </a:p>
          <a:p>
            <a:r>
              <a:rPr lang="bn-IN" sz="3200" dirty="0" smtClean="0">
                <a:solidFill>
                  <a:schemeClr val="bg1"/>
                </a:solidFill>
                <a:latin typeface="NikoshBAN" panose="02000000000000000000" pitchFamily="2" charset="0"/>
                <a:cs typeface="NikoshBAN" panose="02000000000000000000" pitchFamily="2" charset="0"/>
              </a:rPr>
              <a:t>৮</a:t>
            </a:r>
            <a:r>
              <a:rPr lang="bn-IN" sz="3200" dirty="0">
                <a:solidFill>
                  <a:schemeClr val="bg1"/>
                </a:solidFill>
                <a:latin typeface="NikoshBAN" panose="02000000000000000000" pitchFamily="2" charset="0"/>
                <a:cs typeface="NikoshBAN" panose="02000000000000000000" pitchFamily="2" charset="0"/>
              </a:rPr>
              <a:t>। সামনে পিছনে ডানে বামে সব শিক্ষার্থীদের প্রতি মনোযোগ দিতে হবে।</a:t>
            </a:r>
            <a:r>
              <a:rPr lang="en-US" sz="3200" dirty="0">
                <a:solidFill>
                  <a:schemeClr val="bg1"/>
                </a:solidFill>
                <a:latin typeface="NikoshBAN" panose="02000000000000000000" pitchFamily="2" charset="0"/>
                <a:cs typeface="NikoshBAN" panose="02000000000000000000" pitchFamily="2" charset="0"/>
              </a:rPr>
              <a:t>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৯। শিক্ষার্থীদের উৎসাহ</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প্রেরণা</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মটিভ করার মধ্য দিয়ে </a:t>
            </a:r>
            <a:r>
              <a:rPr lang="bn-IN" sz="3200" dirty="0" smtClean="0">
                <a:solidFill>
                  <a:schemeClr val="bg1"/>
                </a:solidFill>
                <a:latin typeface="NikoshBAN" panose="02000000000000000000" pitchFamily="2" charset="0"/>
                <a:cs typeface="NikoshBAN" panose="02000000000000000000" pitchFamily="2" charset="0"/>
              </a:rPr>
              <a:t>শ্রেণি </a:t>
            </a:r>
            <a:r>
              <a:rPr lang="bn-IN" sz="3200" dirty="0">
                <a:solidFill>
                  <a:schemeClr val="bg1"/>
                </a:solidFill>
                <a:latin typeface="NikoshBAN" panose="02000000000000000000" pitchFamily="2" charset="0"/>
                <a:cs typeface="NikoshBAN" panose="02000000000000000000" pitchFamily="2" charset="0"/>
              </a:rPr>
              <a:t>শৃঙ্খলা বজায় রাখতে হবে</a:t>
            </a:r>
            <a:r>
              <a:rPr lang="bn-IN" sz="3200" dirty="0" smtClean="0">
                <a:solidFill>
                  <a:schemeClr val="bg1"/>
                </a:solidFill>
                <a:latin typeface="NikoshBAN" panose="02000000000000000000" pitchFamily="2" charset="0"/>
                <a:cs typeface="NikoshBAN" panose="02000000000000000000" pitchFamily="2" charset="0"/>
              </a:rPr>
              <a:t>।</a:t>
            </a: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১০। </a:t>
            </a:r>
            <a:r>
              <a:rPr lang="bn-IN" sz="3200" dirty="0" smtClean="0">
                <a:solidFill>
                  <a:schemeClr val="bg1"/>
                </a:solidFill>
                <a:latin typeface="NikoshBAN" panose="02000000000000000000" pitchFamily="2" charset="0"/>
                <a:cs typeface="NikoshBAN" panose="02000000000000000000" pitchFamily="2" charset="0"/>
              </a:rPr>
              <a:t>শ্রেণিতে </a:t>
            </a:r>
            <a:r>
              <a:rPr lang="bn-IN" sz="3200" dirty="0">
                <a:solidFill>
                  <a:schemeClr val="bg1"/>
                </a:solidFill>
                <a:latin typeface="NikoshBAN" panose="02000000000000000000" pitchFamily="2" charset="0"/>
                <a:cs typeface="NikoshBAN" panose="02000000000000000000" pitchFamily="2" charset="0"/>
              </a:rPr>
              <a:t>জেন্ডার বান্ধব পরিবেশ বজায় রাখতে হবে</a:t>
            </a:r>
            <a:r>
              <a:rPr lang="bn-IN" sz="3200" dirty="0" smtClean="0">
                <a:solidFill>
                  <a:schemeClr val="bg1"/>
                </a:solidFill>
                <a:latin typeface="NikoshBAN" panose="02000000000000000000" pitchFamily="2" charset="0"/>
                <a:cs typeface="NikoshBAN" panose="02000000000000000000" pitchFamily="2" charset="0"/>
              </a:rPr>
              <a:t>।</a:t>
            </a: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১১। শিক্ষার্থীদের অনাকাঙ্খিত আচরণ নিয়ন্ত্রণে কঠিন মনোভাব পোষণ করতে হবে</a:t>
            </a:r>
            <a:r>
              <a:rPr lang="bn-IN" sz="3200" dirty="0" smtClean="0">
                <a:solidFill>
                  <a:schemeClr val="bg1"/>
                </a:solidFill>
                <a:latin typeface="NikoshBAN" panose="02000000000000000000" pitchFamily="2" charset="0"/>
                <a:cs typeface="NikoshBAN" panose="02000000000000000000" pitchFamily="2" charset="0"/>
              </a:rPr>
              <a:t>।</a:t>
            </a: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১২। শিক্ষককে নিজের বক্তব্য সহজ সরল সাবলীল ভাষায় প্রকাশ করতে হবে</a:t>
            </a:r>
            <a:r>
              <a:rPr lang="bn-IN" sz="3200" dirty="0" smtClean="0">
                <a:solidFill>
                  <a:schemeClr val="bg1"/>
                </a:solidFill>
                <a:latin typeface="NikoshBAN" panose="02000000000000000000" pitchFamily="2" charset="0"/>
                <a:cs typeface="NikoshBAN" panose="02000000000000000000" pitchFamily="2" charset="0"/>
              </a:rPr>
              <a:t>।</a:t>
            </a: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১৩। শিক্ষককে শুনার মন মানসিকতা থাকতে হবে</a:t>
            </a:r>
            <a:r>
              <a:rPr lang="bn-IN" sz="3200" dirty="0" smtClean="0">
                <a:solidFill>
                  <a:schemeClr val="bg1"/>
                </a:solidFill>
                <a:latin typeface="NikoshBAN" panose="02000000000000000000" pitchFamily="2" charset="0"/>
                <a:cs typeface="NikoshBAN" panose="02000000000000000000" pitchFamily="2" charset="0"/>
              </a:rPr>
              <a:t>।</a:t>
            </a: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১৪। পাঠ ঘোষণা করবেন</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মূল্যায়ন করবেন</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বাড়ির কাজ দিবেন।</a:t>
            </a:r>
            <a:endParaRPr lang="en-US" sz="3200" dirty="0">
              <a:solidFill>
                <a:schemeClr val="bg1"/>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516111864"/>
      </p:ext>
    </p:extLst>
  </p:cSld>
  <p:clrMapOvr>
    <a:masterClrMapping/>
  </p:clrMapOvr>
  <mc:AlternateContent xmlns:mc="http://schemas.openxmlformats.org/markup-compatibility/2006" xmlns:p14="http://schemas.microsoft.com/office/powerpoint/2010/main">
    <mc:Choice Requires="p14">
      <p:transition spd="slow" p14:dur="3900">
        <p14:glitter dir="r" pattern="hexagon"/>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645" y="0"/>
            <a:ext cx="8807355" cy="6858000"/>
          </a:xfrm>
        </p:spPr>
        <p:txBody>
          <a:bodyPr>
            <a:noAutofit/>
          </a:bodyPr>
          <a:lstStyle/>
          <a:p>
            <a:pPr algn="ctr"/>
            <a:r>
              <a:rPr lang="as-IN" sz="6600" b="1" dirty="0">
                <a:solidFill>
                  <a:srgbClr val="FFFF00"/>
                </a:solidFill>
                <a:latin typeface="NikoshBAN" panose="02000000000000000000" pitchFamily="2" charset="0"/>
                <a:cs typeface="NikoshBAN" panose="02000000000000000000" pitchFamily="2" charset="0"/>
              </a:rPr>
              <a:t>শ্রে</a:t>
            </a:r>
            <a:r>
              <a:rPr lang="as-IN" sz="4400" b="1" dirty="0">
                <a:solidFill>
                  <a:schemeClr val="accent6"/>
                </a:solidFill>
                <a:latin typeface="NikoshBAN" panose="02000000000000000000" pitchFamily="2" charset="0"/>
                <a:cs typeface="NikoshBAN" panose="02000000000000000000" pitchFamily="2" charset="0"/>
              </a:rPr>
              <a:t>ণি কক্ষে শিক্ষকের বর্জনীয় </a:t>
            </a:r>
            <a:r>
              <a:rPr lang="as-IN" sz="4400" b="1" dirty="0" smtClean="0">
                <a:solidFill>
                  <a:schemeClr val="accent6"/>
                </a:solidFill>
                <a:latin typeface="NikoshBAN" panose="02000000000000000000" pitchFamily="2" charset="0"/>
                <a:cs typeface="NikoshBAN" panose="02000000000000000000" pitchFamily="2" charset="0"/>
              </a:rPr>
              <a:t>কার্যক্রম-</a:t>
            </a:r>
            <a:endParaRPr lang="as-IN" sz="4400" b="1" dirty="0">
              <a:solidFill>
                <a:schemeClr val="accent6"/>
              </a:solidFill>
              <a:latin typeface="NikoshBAN" panose="02000000000000000000" pitchFamily="2" charset="0"/>
              <a:cs typeface="NikoshBAN" panose="02000000000000000000" pitchFamily="2" charset="0"/>
            </a:endParaRPr>
          </a:p>
          <a:p>
            <a:pPr marL="0" indent="0">
              <a:spcBef>
                <a:spcPts val="0"/>
              </a:spcBef>
              <a:spcAft>
                <a:spcPts val="0"/>
              </a:spcAft>
              <a:buNone/>
            </a:pPr>
            <a:r>
              <a:rPr lang="as-IN" sz="3200" dirty="0">
                <a:solidFill>
                  <a:schemeClr val="bg1"/>
                </a:solidFill>
                <a:latin typeface="NikoshBAN" panose="02000000000000000000" pitchFamily="2" charset="0"/>
                <a:cs typeface="NikoshBAN" panose="02000000000000000000" pitchFamily="2" charset="0"/>
              </a:rPr>
              <a:t>১। অযথা গালিগালাজ করা</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endParaRPr lang="en-US" sz="3200" dirty="0" smtClean="0">
              <a:solidFill>
                <a:schemeClr val="bg1"/>
              </a:solidFill>
              <a:latin typeface="NikoshBAN" panose="02000000000000000000" pitchFamily="2" charset="0"/>
              <a:cs typeface="NikoshBAN" panose="02000000000000000000" pitchFamily="2" charset="0"/>
            </a:endParaRP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২</a:t>
            </a:r>
            <a:r>
              <a:rPr lang="as-IN" sz="3200" dirty="0">
                <a:solidFill>
                  <a:schemeClr val="bg1"/>
                </a:solidFill>
                <a:latin typeface="NikoshBAN" panose="02000000000000000000" pitchFamily="2" charset="0"/>
                <a:cs typeface="NikoshBAN" panose="02000000000000000000" pitchFamily="2" charset="0"/>
              </a:rPr>
              <a:t>। কণ্ঠস্বর অস্পষ্ট।</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৩</a:t>
            </a:r>
            <a:r>
              <a:rPr lang="as-IN" sz="3200" dirty="0">
                <a:solidFill>
                  <a:schemeClr val="bg1"/>
                </a:solidFill>
                <a:latin typeface="NikoshBAN" panose="02000000000000000000" pitchFamily="2" charset="0"/>
                <a:cs typeface="NikoshBAN" panose="02000000000000000000" pitchFamily="2" charset="0"/>
              </a:rPr>
              <a:t>। বেত দিয়ে পিটান</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৪</a:t>
            </a:r>
            <a:r>
              <a:rPr lang="as-IN" sz="3200" dirty="0">
                <a:solidFill>
                  <a:schemeClr val="bg1"/>
                </a:solidFill>
                <a:latin typeface="NikoshBAN" panose="02000000000000000000" pitchFamily="2" charset="0"/>
                <a:cs typeface="NikoshBAN" panose="02000000000000000000" pitchFamily="2" charset="0"/>
              </a:rPr>
              <a:t>। অস্বাভাবিক </a:t>
            </a:r>
            <a:r>
              <a:rPr lang="as-IN" sz="3200" dirty="0" smtClean="0">
                <a:solidFill>
                  <a:schemeClr val="bg1"/>
                </a:solidFill>
                <a:latin typeface="NikoshBAN" panose="02000000000000000000" pitchFamily="2" charset="0"/>
                <a:cs typeface="NikoshBAN" panose="02000000000000000000" pitchFamily="2" charset="0"/>
              </a:rPr>
              <a:t>অঙ্গভঙ্গী </a:t>
            </a:r>
            <a:r>
              <a:rPr lang="as-IN" sz="3200" dirty="0">
                <a:solidFill>
                  <a:schemeClr val="bg1"/>
                </a:solidFill>
                <a:latin typeface="NikoshBAN" panose="02000000000000000000" pitchFamily="2" charset="0"/>
                <a:cs typeface="NikoshBAN" panose="02000000000000000000" pitchFamily="2" charset="0"/>
              </a:rPr>
              <a:t>করা।</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৫</a:t>
            </a:r>
            <a:r>
              <a:rPr lang="as-IN" sz="3200" dirty="0">
                <a:solidFill>
                  <a:schemeClr val="bg1"/>
                </a:solidFill>
                <a:latin typeface="NikoshBAN" panose="02000000000000000000" pitchFamily="2" charset="0"/>
                <a:cs typeface="NikoshBAN" panose="02000000000000000000" pitchFamily="2" charset="0"/>
              </a:rPr>
              <a:t>। শিক্ষার্থীর দিকে ডাস্টার ছুঁড়ে মারা</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৬</a:t>
            </a:r>
            <a:r>
              <a:rPr lang="as-IN" sz="3200" dirty="0">
                <a:solidFill>
                  <a:schemeClr val="bg1"/>
                </a:solidFill>
                <a:latin typeface="NikoshBAN" panose="02000000000000000000" pitchFamily="2" charset="0"/>
                <a:cs typeface="NikoshBAN" panose="02000000000000000000" pitchFamily="2" charset="0"/>
              </a:rPr>
              <a:t>। পাঠ দানের সময় দাঁত দিয়ে নখ কাটা</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৭</a:t>
            </a:r>
            <a:r>
              <a:rPr lang="as-IN" sz="3200" dirty="0">
                <a:solidFill>
                  <a:schemeClr val="bg1"/>
                </a:solidFill>
                <a:latin typeface="NikoshBAN" panose="02000000000000000000" pitchFamily="2" charset="0"/>
                <a:cs typeface="NikoshBAN" panose="02000000000000000000" pitchFamily="2" charset="0"/>
              </a:rPr>
              <a:t>। গায়ে হাত তোলা</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endParaRPr lang="bn-IN" sz="3200" dirty="0">
              <a:solidFill>
                <a:schemeClr val="bg1"/>
              </a:solidFill>
              <a:latin typeface="NikoshBAN" panose="02000000000000000000" pitchFamily="2" charset="0"/>
              <a:cs typeface="NikoshBAN" panose="02000000000000000000" pitchFamily="2" charset="0"/>
            </a:endParaRP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৮</a:t>
            </a:r>
            <a:r>
              <a:rPr lang="as-IN" sz="3200" dirty="0">
                <a:solidFill>
                  <a:schemeClr val="bg1"/>
                </a:solidFill>
                <a:latin typeface="NikoshBAN" panose="02000000000000000000" pitchFamily="2" charset="0"/>
                <a:cs typeface="NikoshBAN" panose="02000000000000000000" pitchFamily="2" charset="0"/>
              </a:rPr>
              <a:t>। পক্ষপাতিত্ব করা</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endParaRPr lang="en-US" sz="3200" dirty="0" smtClean="0">
              <a:solidFill>
                <a:schemeClr val="bg1"/>
              </a:solidFill>
              <a:latin typeface="NikoshBAN" panose="02000000000000000000" pitchFamily="2" charset="0"/>
              <a:cs typeface="NikoshBAN" panose="02000000000000000000" pitchFamily="2" charset="0"/>
            </a:endParaRP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৯</a:t>
            </a:r>
            <a:r>
              <a:rPr lang="as-IN" sz="3200" dirty="0">
                <a:solidFill>
                  <a:schemeClr val="bg1"/>
                </a:solidFill>
                <a:latin typeface="NikoshBAN" panose="02000000000000000000" pitchFamily="2" charset="0"/>
                <a:cs typeface="NikoshBAN" panose="02000000000000000000" pitchFamily="2" charset="0"/>
              </a:rPr>
              <a:t>। চুল ধরে টানা।</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১০</a:t>
            </a:r>
            <a:r>
              <a:rPr lang="as-IN" sz="3200" dirty="0">
                <a:solidFill>
                  <a:schemeClr val="bg1"/>
                </a:solidFill>
                <a:latin typeface="NikoshBAN" panose="02000000000000000000" pitchFamily="2" charset="0"/>
                <a:cs typeface="NikoshBAN" panose="02000000000000000000" pitchFamily="2" charset="0"/>
              </a:rPr>
              <a:t>। পাঠদানের সময় এক জায়গায় দাঁড়িয়ে বা বসে থাকা।</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১১</a:t>
            </a:r>
            <a:r>
              <a:rPr lang="as-IN" sz="3200" dirty="0">
                <a:solidFill>
                  <a:schemeClr val="bg1"/>
                </a:solidFill>
                <a:latin typeface="NikoshBAN" panose="02000000000000000000" pitchFamily="2" charset="0"/>
                <a:cs typeface="NikoshBAN" panose="02000000000000000000" pitchFamily="2" charset="0"/>
              </a:rPr>
              <a:t>। শ্রেণিতে বসে পেপার পড়া, মোবাইল ঘাঁটা</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১২</a:t>
            </a:r>
            <a:r>
              <a:rPr lang="as-IN" sz="3200" dirty="0">
                <a:solidFill>
                  <a:schemeClr val="bg1"/>
                </a:solidFill>
                <a:latin typeface="NikoshBAN" panose="02000000000000000000" pitchFamily="2" charset="0"/>
                <a:cs typeface="NikoshBAN" panose="02000000000000000000" pitchFamily="2" charset="0"/>
              </a:rPr>
              <a:t>। পাঠদানের বিষয় জ্ঞান না থাকা।</a:t>
            </a:r>
          </a:p>
          <a:p>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384645" cy="6858000"/>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070697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sndAc>
          <p:stSnd>
            <p:snd r:embed="rId3" name="laser.wav"/>
          </p:stSnd>
        </p:sndAc>
      </p:transition>
    </mc:Choice>
    <mc:Fallback xmlns="">
      <p:transition spd="slow">
        <p:fade/>
        <p:sndAc>
          <p:stSnd>
            <p:snd r:embed="rId5"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par>
                                <p:cTn id="16" presetID="56" presetClass="entr" presetSubtype="0" fill="hold" nodeType="with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3">
                                            <p:txEl>
                                              <p:pRg st="1" end="1"/>
                                            </p:txEl>
                                          </p:spTgt>
                                        </p:tgtEl>
                                        <p:attrNameLst>
                                          <p:attrName>ppt_w</p:attrName>
                                        </p:attrNameLst>
                                      </p:cBhvr>
                                    </p:anim>
                                    <p:anim by="(#ppt_w*0.50)" calcmode="lin" valueType="num">
                                      <p:cBhvr>
                                        <p:cTn id="19" dur="500" decel="50000" autoRev="1" fill="hold">
                                          <p:stCondLst>
                                            <p:cond delay="0"/>
                                          </p:stCondLst>
                                        </p:cTn>
                                        <p:tgtEl>
                                          <p:spTgt spid="3">
                                            <p:txEl>
                                              <p:pRg st="1" end="1"/>
                                            </p:txEl>
                                          </p:spTgt>
                                        </p:tgtEl>
                                        <p:attrNameLst>
                                          <p:attrName>ppt_x</p:attrName>
                                        </p:attrNameLst>
                                      </p:cBhvr>
                                    </p:anim>
                                    <p:anim from="(-#ppt_h/2)" to="(#ppt_y)" calcmode="lin" valueType="num">
                                      <p:cBhvr>
                                        <p:cTn id="20" dur="1000" fill="hold">
                                          <p:stCondLst>
                                            <p:cond delay="0"/>
                                          </p:stCondLst>
                                        </p:cTn>
                                        <p:tgtEl>
                                          <p:spTgt spid="3">
                                            <p:txEl>
                                              <p:pRg st="1" end="1"/>
                                            </p:txEl>
                                          </p:spTgt>
                                        </p:tgtEl>
                                        <p:attrNameLst>
                                          <p:attrName>ppt_y</p:attrName>
                                        </p:attrNameLst>
                                      </p:cBhvr>
                                    </p:anim>
                                    <p:animRot by="21600000">
                                      <p:cBhvr>
                                        <p:cTn id="21" dur="1000" fill="hold">
                                          <p:stCondLst>
                                            <p:cond delay="0"/>
                                          </p:stCondLst>
                                        </p:cTn>
                                        <p:tgtEl>
                                          <p:spTgt spid="3">
                                            <p:txEl>
                                              <p:pRg st="1" end="1"/>
                                            </p:txEl>
                                          </p:spTgt>
                                        </p:tgtEl>
                                        <p:attrNameLst>
                                          <p:attrName>r</p:attrName>
                                        </p:attrNameLst>
                                      </p:cBhvr>
                                    </p:animRot>
                                  </p:childTnLst>
                                </p:cTn>
                              </p:par>
                              <p:par>
                                <p:cTn id="22" presetID="56" presetClass="entr" presetSubtype="0" fill="hold" nodeType="with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 by="(-#ppt_w*2)" calcmode="lin" valueType="num">
                                      <p:cBhvr rctx="PPT">
                                        <p:cTn id="24" dur="500" autoRev="1" fill="hold">
                                          <p:stCondLst>
                                            <p:cond delay="0"/>
                                          </p:stCondLst>
                                        </p:cTn>
                                        <p:tgtEl>
                                          <p:spTgt spid="3">
                                            <p:txEl>
                                              <p:pRg st="2" end="2"/>
                                            </p:txEl>
                                          </p:spTgt>
                                        </p:tgtEl>
                                        <p:attrNameLst>
                                          <p:attrName>ppt_w</p:attrName>
                                        </p:attrNameLst>
                                      </p:cBhvr>
                                    </p:anim>
                                    <p:anim by="(#ppt_w*0.50)" calcmode="lin" valueType="num">
                                      <p:cBhvr>
                                        <p:cTn id="25" dur="500" decel="50000" autoRev="1" fill="hold">
                                          <p:stCondLst>
                                            <p:cond delay="0"/>
                                          </p:stCondLst>
                                        </p:cTn>
                                        <p:tgtEl>
                                          <p:spTgt spid="3">
                                            <p:txEl>
                                              <p:pRg st="2" end="2"/>
                                            </p:txEl>
                                          </p:spTgt>
                                        </p:tgtEl>
                                        <p:attrNameLst>
                                          <p:attrName>ppt_x</p:attrName>
                                        </p:attrNameLst>
                                      </p:cBhvr>
                                    </p:anim>
                                    <p:anim from="(-#ppt_h/2)" to="(#ppt_y)" calcmode="lin" valueType="num">
                                      <p:cBhvr>
                                        <p:cTn id="26" dur="1000" fill="hold">
                                          <p:stCondLst>
                                            <p:cond delay="0"/>
                                          </p:stCondLst>
                                        </p:cTn>
                                        <p:tgtEl>
                                          <p:spTgt spid="3">
                                            <p:txEl>
                                              <p:pRg st="2" end="2"/>
                                            </p:txEl>
                                          </p:spTgt>
                                        </p:tgtEl>
                                        <p:attrNameLst>
                                          <p:attrName>ppt_y</p:attrName>
                                        </p:attrNameLst>
                                      </p:cBhvr>
                                    </p:anim>
                                    <p:animRot by="21600000">
                                      <p:cBhvr>
                                        <p:cTn id="27" dur="1000" fill="hold">
                                          <p:stCondLst>
                                            <p:cond delay="0"/>
                                          </p:stCondLst>
                                        </p:cTn>
                                        <p:tgtEl>
                                          <p:spTgt spid="3">
                                            <p:txEl>
                                              <p:pRg st="2" end="2"/>
                                            </p:txEl>
                                          </p:spTgt>
                                        </p:tgtEl>
                                        <p:attrNameLst>
                                          <p:attrName>r</p:attrName>
                                        </p:attrNameLst>
                                      </p:cBhvr>
                                    </p:animRot>
                                  </p:childTnLst>
                                </p:cTn>
                              </p:par>
                              <p:par>
                                <p:cTn id="28" presetID="56" presetClass="entr" presetSubtype="0" fill="hold" nodeType="withEffect">
                                  <p:stCondLst>
                                    <p:cond delay="0"/>
                                  </p:stCondLst>
                                  <p:iterate type="lt">
                                    <p:tmPct val="10000"/>
                                  </p:iterate>
                                  <p:childTnLst>
                                    <p:set>
                                      <p:cBhvr>
                                        <p:cTn id="29" dur="1" fill="hold">
                                          <p:stCondLst>
                                            <p:cond delay="0"/>
                                          </p:stCondLst>
                                        </p:cTn>
                                        <p:tgtEl>
                                          <p:spTgt spid="3">
                                            <p:txEl>
                                              <p:pRg st="3" end="3"/>
                                            </p:txEl>
                                          </p:spTgt>
                                        </p:tgtEl>
                                        <p:attrNameLst>
                                          <p:attrName>style.visibility</p:attrName>
                                        </p:attrNameLst>
                                      </p:cBhvr>
                                      <p:to>
                                        <p:strVal val="visible"/>
                                      </p:to>
                                    </p:set>
                                    <p:anim by="(-#ppt_w*2)" calcmode="lin" valueType="num">
                                      <p:cBhvr rctx="PPT">
                                        <p:cTn id="30" dur="500" autoRev="1" fill="hold">
                                          <p:stCondLst>
                                            <p:cond delay="0"/>
                                          </p:stCondLst>
                                        </p:cTn>
                                        <p:tgtEl>
                                          <p:spTgt spid="3">
                                            <p:txEl>
                                              <p:pRg st="3" end="3"/>
                                            </p:txEl>
                                          </p:spTgt>
                                        </p:tgtEl>
                                        <p:attrNameLst>
                                          <p:attrName>ppt_w</p:attrName>
                                        </p:attrNameLst>
                                      </p:cBhvr>
                                    </p:anim>
                                    <p:anim by="(#ppt_w*0.50)" calcmode="lin" valueType="num">
                                      <p:cBhvr>
                                        <p:cTn id="31" dur="500" decel="50000" autoRev="1" fill="hold">
                                          <p:stCondLst>
                                            <p:cond delay="0"/>
                                          </p:stCondLst>
                                        </p:cTn>
                                        <p:tgtEl>
                                          <p:spTgt spid="3">
                                            <p:txEl>
                                              <p:pRg st="3" end="3"/>
                                            </p:txEl>
                                          </p:spTgt>
                                        </p:tgtEl>
                                        <p:attrNameLst>
                                          <p:attrName>ppt_x</p:attrName>
                                        </p:attrNameLst>
                                      </p:cBhvr>
                                    </p:anim>
                                    <p:anim from="(-#ppt_h/2)" to="(#ppt_y)" calcmode="lin" valueType="num">
                                      <p:cBhvr>
                                        <p:cTn id="32" dur="1000" fill="hold">
                                          <p:stCondLst>
                                            <p:cond delay="0"/>
                                          </p:stCondLst>
                                        </p:cTn>
                                        <p:tgtEl>
                                          <p:spTgt spid="3">
                                            <p:txEl>
                                              <p:pRg st="3" end="3"/>
                                            </p:txEl>
                                          </p:spTgt>
                                        </p:tgtEl>
                                        <p:attrNameLst>
                                          <p:attrName>ppt_y</p:attrName>
                                        </p:attrNameLst>
                                      </p:cBhvr>
                                    </p:anim>
                                    <p:animRot by="21600000">
                                      <p:cBhvr>
                                        <p:cTn id="33" dur="1000" fill="hold">
                                          <p:stCondLst>
                                            <p:cond delay="0"/>
                                          </p:stCondLst>
                                        </p:cTn>
                                        <p:tgtEl>
                                          <p:spTgt spid="3">
                                            <p:txEl>
                                              <p:pRg st="3" end="3"/>
                                            </p:txEl>
                                          </p:spTgt>
                                        </p:tgtEl>
                                        <p:attrNameLst>
                                          <p:attrName>r</p:attrName>
                                        </p:attrNameLst>
                                      </p:cBhvr>
                                    </p:animRot>
                                  </p:childTnLst>
                                </p:cTn>
                              </p:par>
                              <p:par>
                                <p:cTn id="34" presetID="56" presetClass="entr" presetSubtype="0" fill="hold" nodeType="withEffect">
                                  <p:stCondLst>
                                    <p:cond delay="0"/>
                                  </p:stCondLst>
                                  <p:iterate type="lt">
                                    <p:tmPct val="10000"/>
                                  </p:iterate>
                                  <p:childTnLst>
                                    <p:set>
                                      <p:cBhvr>
                                        <p:cTn id="35" dur="1" fill="hold">
                                          <p:stCondLst>
                                            <p:cond delay="0"/>
                                          </p:stCondLst>
                                        </p:cTn>
                                        <p:tgtEl>
                                          <p:spTgt spid="3">
                                            <p:txEl>
                                              <p:pRg st="4" end="4"/>
                                            </p:txEl>
                                          </p:spTgt>
                                        </p:tgtEl>
                                        <p:attrNameLst>
                                          <p:attrName>style.visibility</p:attrName>
                                        </p:attrNameLst>
                                      </p:cBhvr>
                                      <p:to>
                                        <p:strVal val="visible"/>
                                      </p:to>
                                    </p:set>
                                    <p:anim by="(-#ppt_w*2)" calcmode="lin" valueType="num">
                                      <p:cBhvr rctx="PPT">
                                        <p:cTn id="36" dur="500" autoRev="1" fill="hold">
                                          <p:stCondLst>
                                            <p:cond delay="0"/>
                                          </p:stCondLst>
                                        </p:cTn>
                                        <p:tgtEl>
                                          <p:spTgt spid="3">
                                            <p:txEl>
                                              <p:pRg st="4" end="4"/>
                                            </p:txEl>
                                          </p:spTgt>
                                        </p:tgtEl>
                                        <p:attrNameLst>
                                          <p:attrName>ppt_w</p:attrName>
                                        </p:attrNameLst>
                                      </p:cBhvr>
                                    </p:anim>
                                    <p:anim by="(#ppt_w*0.50)" calcmode="lin" valueType="num">
                                      <p:cBhvr>
                                        <p:cTn id="37" dur="500" decel="50000" autoRev="1" fill="hold">
                                          <p:stCondLst>
                                            <p:cond delay="0"/>
                                          </p:stCondLst>
                                        </p:cTn>
                                        <p:tgtEl>
                                          <p:spTgt spid="3">
                                            <p:txEl>
                                              <p:pRg st="4" end="4"/>
                                            </p:txEl>
                                          </p:spTgt>
                                        </p:tgtEl>
                                        <p:attrNameLst>
                                          <p:attrName>ppt_x</p:attrName>
                                        </p:attrNameLst>
                                      </p:cBhvr>
                                    </p:anim>
                                    <p:anim from="(-#ppt_h/2)" to="(#ppt_y)" calcmode="lin" valueType="num">
                                      <p:cBhvr>
                                        <p:cTn id="38" dur="1000" fill="hold">
                                          <p:stCondLst>
                                            <p:cond delay="0"/>
                                          </p:stCondLst>
                                        </p:cTn>
                                        <p:tgtEl>
                                          <p:spTgt spid="3">
                                            <p:txEl>
                                              <p:pRg st="4" end="4"/>
                                            </p:txEl>
                                          </p:spTgt>
                                        </p:tgtEl>
                                        <p:attrNameLst>
                                          <p:attrName>ppt_y</p:attrName>
                                        </p:attrNameLst>
                                      </p:cBhvr>
                                    </p:anim>
                                    <p:animRot by="21600000">
                                      <p:cBhvr>
                                        <p:cTn id="39" dur="1000" fill="hold">
                                          <p:stCondLst>
                                            <p:cond delay="0"/>
                                          </p:stCondLst>
                                        </p:cTn>
                                        <p:tgtEl>
                                          <p:spTgt spid="3">
                                            <p:txEl>
                                              <p:pRg st="4" end="4"/>
                                            </p:txEl>
                                          </p:spTgt>
                                        </p:tgtEl>
                                        <p:attrNameLst>
                                          <p:attrName>r</p:attrName>
                                        </p:attrNameLst>
                                      </p:cBhvr>
                                    </p:animRot>
                                  </p:childTnLst>
                                </p:cTn>
                              </p:par>
                              <p:par>
                                <p:cTn id="40" presetID="56" presetClass="entr" presetSubtype="0" fill="hold" nodeType="withEffect">
                                  <p:stCondLst>
                                    <p:cond delay="0"/>
                                  </p:stCondLst>
                                  <p:iterate type="lt">
                                    <p:tmPct val="10000"/>
                                  </p:iterate>
                                  <p:childTnLst>
                                    <p:set>
                                      <p:cBhvr>
                                        <p:cTn id="41" dur="1" fill="hold">
                                          <p:stCondLst>
                                            <p:cond delay="0"/>
                                          </p:stCondLst>
                                        </p:cTn>
                                        <p:tgtEl>
                                          <p:spTgt spid="3">
                                            <p:txEl>
                                              <p:pRg st="5" end="5"/>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5" end="5"/>
                                            </p:txEl>
                                          </p:spTgt>
                                        </p:tgtEl>
                                        <p:attrNameLst>
                                          <p:attrName>ppt_w</p:attrName>
                                        </p:attrNameLst>
                                      </p:cBhvr>
                                    </p:anim>
                                    <p:anim by="(#ppt_w*0.50)" calcmode="lin" valueType="num">
                                      <p:cBhvr>
                                        <p:cTn id="43" dur="500" decel="50000" autoRev="1" fill="hold">
                                          <p:stCondLst>
                                            <p:cond delay="0"/>
                                          </p:stCondLst>
                                        </p:cTn>
                                        <p:tgtEl>
                                          <p:spTgt spid="3">
                                            <p:txEl>
                                              <p:pRg st="5" end="5"/>
                                            </p:txEl>
                                          </p:spTgt>
                                        </p:tgtEl>
                                        <p:attrNameLst>
                                          <p:attrName>ppt_x</p:attrName>
                                        </p:attrNameLst>
                                      </p:cBhvr>
                                    </p:anim>
                                    <p:anim from="(-#ppt_h/2)" to="(#ppt_y)" calcmode="lin" valueType="num">
                                      <p:cBhvr>
                                        <p:cTn id="44" dur="1000" fill="hold">
                                          <p:stCondLst>
                                            <p:cond delay="0"/>
                                          </p:stCondLst>
                                        </p:cTn>
                                        <p:tgtEl>
                                          <p:spTgt spid="3">
                                            <p:txEl>
                                              <p:pRg st="5" end="5"/>
                                            </p:txEl>
                                          </p:spTgt>
                                        </p:tgtEl>
                                        <p:attrNameLst>
                                          <p:attrName>ppt_y</p:attrName>
                                        </p:attrNameLst>
                                      </p:cBhvr>
                                    </p:anim>
                                    <p:animRot by="21600000">
                                      <p:cBhvr>
                                        <p:cTn id="45" dur="1000" fill="hold">
                                          <p:stCondLst>
                                            <p:cond delay="0"/>
                                          </p:stCondLst>
                                        </p:cTn>
                                        <p:tgtEl>
                                          <p:spTgt spid="3">
                                            <p:txEl>
                                              <p:pRg st="5" end="5"/>
                                            </p:txEl>
                                          </p:spTgt>
                                        </p:tgtEl>
                                        <p:attrNameLst>
                                          <p:attrName>r</p:attrName>
                                        </p:attrNameLst>
                                      </p:cBhvr>
                                    </p:animRot>
                                  </p:childTnLst>
                                </p:cTn>
                              </p:par>
                              <p:par>
                                <p:cTn id="46" presetID="56" presetClass="entr" presetSubtype="0" fill="hold" nodeType="withEffect">
                                  <p:stCondLst>
                                    <p:cond delay="0"/>
                                  </p:stCondLst>
                                  <p:iterate type="lt">
                                    <p:tmPct val="10000"/>
                                  </p:iterate>
                                  <p:childTnLst>
                                    <p:set>
                                      <p:cBhvr>
                                        <p:cTn id="47" dur="1" fill="hold">
                                          <p:stCondLst>
                                            <p:cond delay="0"/>
                                          </p:stCondLst>
                                        </p:cTn>
                                        <p:tgtEl>
                                          <p:spTgt spid="3">
                                            <p:txEl>
                                              <p:pRg st="6" end="6"/>
                                            </p:txEl>
                                          </p:spTgt>
                                        </p:tgtEl>
                                        <p:attrNameLst>
                                          <p:attrName>style.visibility</p:attrName>
                                        </p:attrNameLst>
                                      </p:cBhvr>
                                      <p:to>
                                        <p:strVal val="visible"/>
                                      </p:to>
                                    </p:set>
                                    <p:anim by="(-#ppt_w*2)" calcmode="lin" valueType="num">
                                      <p:cBhvr rctx="PPT">
                                        <p:cTn id="48" dur="500" autoRev="1" fill="hold">
                                          <p:stCondLst>
                                            <p:cond delay="0"/>
                                          </p:stCondLst>
                                        </p:cTn>
                                        <p:tgtEl>
                                          <p:spTgt spid="3">
                                            <p:txEl>
                                              <p:pRg st="6" end="6"/>
                                            </p:txEl>
                                          </p:spTgt>
                                        </p:tgtEl>
                                        <p:attrNameLst>
                                          <p:attrName>ppt_w</p:attrName>
                                        </p:attrNameLst>
                                      </p:cBhvr>
                                    </p:anim>
                                    <p:anim by="(#ppt_w*0.50)" calcmode="lin" valueType="num">
                                      <p:cBhvr>
                                        <p:cTn id="49" dur="500" decel="50000" autoRev="1" fill="hold">
                                          <p:stCondLst>
                                            <p:cond delay="0"/>
                                          </p:stCondLst>
                                        </p:cTn>
                                        <p:tgtEl>
                                          <p:spTgt spid="3">
                                            <p:txEl>
                                              <p:pRg st="6" end="6"/>
                                            </p:txEl>
                                          </p:spTgt>
                                        </p:tgtEl>
                                        <p:attrNameLst>
                                          <p:attrName>ppt_x</p:attrName>
                                        </p:attrNameLst>
                                      </p:cBhvr>
                                    </p:anim>
                                    <p:anim from="(-#ppt_h/2)" to="(#ppt_y)" calcmode="lin" valueType="num">
                                      <p:cBhvr>
                                        <p:cTn id="50" dur="1000" fill="hold">
                                          <p:stCondLst>
                                            <p:cond delay="0"/>
                                          </p:stCondLst>
                                        </p:cTn>
                                        <p:tgtEl>
                                          <p:spTgt spid="3">
                                            <p:txEl>
                                              <p:pRg st="6" end="6"/>
                                            </p:txEl>
                                          </p:spTgt>
                                        </p:tgtEl>
                                        <p:attrNameLst>
                                          <p:attrName>ppt_y</p:attrName>
                                        </p:attrNameLst>
                                      </p:cBhvr>
                                    </p:anim>
                                    <p:animRot by="21600000">
                                      <p:cBhvr>
                                        <p:cTn id="51" dur="1000" fill="hold">
                                          <p:stCondLst>
                                            <p:cond delay="0"/>
                                          </p:stCondLst>
                                        </p:cTn>
                                        <p:tgtEl>
                                          <p:spTgt spid="3">
                                            <p:txEl>
                                              <p:pRg st="6" end="6"/>
                                            </p:txEl>
                                          </p:spTgt>
                                        </p:tgtEl>
                                        <p:attrNameLst>
                                          <p:attrName>r</p:attrName>
                                        </p:attrNameLst>
                                      </p:cBhvr>
                                    </p:animRot>
                                  </p:childTnLst>
                                </p:cTn>
                              </p:par>
                              <p:par>
                                <p:cTn id="52" presetID="56" presetClass="entr" presetSubtype="0" fill="hold" nodeType="withEffect">
                                  <p:stCondLst>
                                    <p:cond delay="0"/>
                                  </p:stCondLst>
                                  <p:iterate type="lt">
                                    <p:tmPct val="10000"/>
                                  </p:iterate>
                                  <p:childTnLst>
                                    <p:set>
                                      <p:cBhvr>
                                        <p:cTn id="53" dur="1" fill="hold">
                                          <p:stCondLst>
                                            <p:cond delay="0"/>
                                          </p:stCondLst>
                                        </p:cTn>
                                        <p:tgtEl>
                                          <p:spTgt spid="3">
                                            <p:txEl>
                                              <p:pRg st="7" end="7"/>
                                            </p:txEl>
                                          </p:spTgt>
                                        </p:tgtEl>
                                        <p:attrNameLst>
                                          <p:attrName>style.visibility</p:attrName>
                                        </p:attrNameLst>
                                      </p:cBhvr>
                                      <p:to>
                                        <p:strVal val="visible"/>
                                      </p:to>
                                    </p:set>
                                    <p:anim by="(-#ppt_w*2)" calcmode="lin" valueType="num">
                                      <p:cBhvr rctx="PPT">
                                        <p:cTn id="54" dur="500" autoRev="1" fill="hold">
                                          <p:stCondLst>
                                            <p:cond delay="0"/>
                                          </p:stCondLst>
                                        </p:cTn>
                                        <p:tgtEl>
                                          <p:spTgt spid="3">
                                            <p:txEl>
                                              <p:pRg st="7" end="7"/>
                                            </p:txEl>
                                          </p:spTgt>
                                        </p:tgtEl>
                                        <p:attrNameLst>
                                          <p:attrName>ppt_w</p:attrName>
                                        </p:attrNameLst>
                                      </p:cBhvr>
                                    </p:anim>
                                    <p:anim by="(#ppt_w*0.50)" calcmode="lin" valueType="num">
                                      <p:cBhvr>
                                        <p:cTn id="55" dur="500" decel="50000" autoRev="1" fill="hold">
                                          <p:stCondLst>
                                            <p:cond delay="0"/>
                                          </p:stCondLst>
                                        </p:cTn>
                                        <p:tgtEl>
                                          <p:spTgt spid="3">
                                            <p:txEl>
                                              <p:pRg st="7" end="7"/>
                                            </p:txEl>
                                          </p:spTgt>
                                        </p:tgtEl>
                                        <p:attrNameLst>
                                          <p:attrName>ppt_x</p:attrName>
                                        </p:attrNameLst>
                                      </p:cBhvr>
                                    </p:anim>
                                    <p:anim from="(-#ppt_h/2)" to="(#ppt_y)" calcmode="lin" valueType="num">
                                      <p:cBhvr>
                                        <p:cTn id="56" dur="1000" fill="hold">
                                          <p:stCondLst>
                                            <p:cond delay="0"/>
                                          </p:stCondLst>
                                        </p:cTn>
                                        <p:tgtEl>
                                          <p:spTgt spid="3">
                                            <p:txEl>
                                              <p:pRg st="7" end="7"/>
                                            </p:txEl>
                                          </p:spTgt>
                                        </p:tgtEl>
                                        <p:attrNameLst>
                                          <p:attrName>ppt_y</p:attrName>
                                        </p:attrNameLst>
                                      </p:cBhvr>
                                    </p:anim>
                                    <p:animRot by="21600000">
                                      <p:cBhvr>
                                        <p:cTn id="57" dur="1000" fill="hold">
                                          <p:stCondLst>
                                            <p:cond delay="0"/>
                                          </p:stCondLst>
                                        </p:cTn>
                                        <p:tgtEl>
                                          <p:spTgt spid="3">
                                            <p:txEl>
                                              <p:pRg st="7" end="7"/>
                                            </p:txEl>
                                          </p:spTgt>
                                        </p:tgtEl>
                                        <p:attrNameLst>
                                          <p:attrName>r</p:attrName>
                                        </p:attrNameLst>
                                      </p:cBhvr>
                                    </p:animRot>
                                  </p:childTnLst>
                                </p:cTn>
                              </p:par>
                              <p:par>
                                <p:cTn id="58" presetID="56" presetClass="entr" presetSubtype="0" fill="hold" nodeType="withEffect">
                                  <p:stCondLst>
                                    <p:cond delay="0"/>
                                  </p:stCondLst>
                                  <p:iterate type="lt">
                                    <p:tmPct val="10000"/>
                                  </p:iterate>
                                  <p:childTnLst>
                                    <p:set>
                                      <p:cBhvr>
                                        <p:cTn id="59" dur="1" fill="hold">
                                          <p:stCondLst>
                                            <p:cond delay="0"/>
                                          </p:stCondLst>
                                        </p:cTn>
                                        <p:tgtEl>
                                          <p:spTgt spid="3">
                                            <p:txEl>
                                              <p:pRg st="8" end="8"/>
                                            </p:txEl>
                                          </p:spTgt>
                                        </p:tgtEl>
                                        <p:attrNameLst>
                                          <p:attrName>style.visibility</p:attrName>
                                        </p:attrNameLst>
                                      </p:cBhvr>
                                      <p:to>
                                        <p:strVal val="visible"/>
                                      </p:to>
                                    </p:set>
                                    <p:anim by="(-#ppt_w*2)" calcmode="lin" valueType="num">
                                      <p:cBhvr rctx="PPT">
                                        <p:cTn id="60" dur="500" autoRev="1" fill="hold">
                                          <p:stCondLst>
                                            <p:cond delay="0"/>
                                          </p:stCondLst>
                                        </p:cTn>
                                        <p:tgtEl>
                                          <p:spTgt spid="3">
                                            <p:txEl>
                                              <p:pRg st="8" end="8"/>
                                            </p:txEl>
                                          </p:spTgt>
                                        </p:tgtEl>
                                        <p:attrNameLst>
                                          <p:attrName>ppt_w</p:attrName>
                                        </p:attrNameLst>
                                      </p:cBhvr>
                                    </p:anim>
                                    <p:anim by="(#ppt_w*0.50)" calcmode="lin" valueType="num">
                                      <p:cBhvr>
                                        <p:cTn id="61" dur="500" decel="50000" autoRev="1" fill="hold">
                                          <p:stCondLst>
                                            <p:cond delay="0"/>
                                          </p:stCondLst>
                                        </p:cTn>
                                        <p:tgtEl>
                                          <p:spTgt spid="3">
                                            <p:txEl>
                                              <p:pRg st="8" end="8"/>
                                            </p:txEl>
                                          </p:spTgt>
                                        </p:tgtEl>
                                        <p:attrNameLst>
                                          <p:attrName>ppt_x</p:attrName>
                                        </p:attrNameLst>
                                      </p:cBhvr>
                                    </p:anim>
                                    <p:anim from="(-#ppt_h/2)" to="(#ppt_y)" calcmode="lin" valueType="num">
                                      <p:cBhvr>
                                        <p:cTn id="62" dur="1000" fill="hold">
                                          <p:stCondLst>
                                            <p:cond delay="0"/>
                                          </p:stCondLst>
                                        </p:cTn>
                                        <p:tgtEl>
                                          <p:spTgt spid="3">
                                            <p:txEl>
                                              <p:pRg st="8" end="8"/>
                                            </p:txEl>
                                          </p:spTgt>
                                        </p:tgtEl>
                                        <p:attrNameLst>
                                          <p:attrName>ppt_y</p:attrName>
                                        </p:attrNameLst>
                                      </p:cBhvr>
                                    </p:anim>
                                    <p:animRot by="21600000">
                                      <p:cBhvr>
                                        <p:cTn id="63" dur="1000" fill="hold">
                                          <p:stCondLst>
                                            <p:cond delay="0"/>
                                          </p:stCondLst>
                                        </p:cTn>
                                        <p:tgtEl>
                                          <p:spTgt spid="3">
                                            <p:txEl>
                                              <p:pRg st="8" end="8"/>
                                            </p:txEl>
                                          </p:spTgt>
                                        </p:tgtEl>
                                        <p:attrNameLst>
                                          <p:attrName>r</p:attrName>
                                        </p:attrNameLst>
                                      </p:cBhvr>
                                    </p:animRot>
                                  </p:childTnLst>
                                </p:cTn>
                              </p:par>
                              <p:par>
                                <p:cTn id="64" presetID="56" presetClass="entr" presetSubtype="0" fill="hold" nodeType="withEffect">
                                  <p:stCondLst>
                                    <p:cond delay="0"/>
                                  </p:stCondLst>
                                  <p:iterate type="lt">
                                    <p:tmPct val="10000"/>
                                  </p:iterate>
                                  <p:childTnLst>
                                    <p:set>
                                      <p:cBhvr>
                                        <p:cTn id="65" dur="1" fill="hold">
                                          <p:stCondLst>
                                            <p:cond delay="0"/>
                                          </p:stCondLst>
                                        </p:cTn>
                                        <p:tgtEl>
                                          <p:spTgt spid="3">
                                            <p:txEl>
                                              <p:pRg st="9" end="9"/>
                                            </p:txEl>
                                          </p:spTgt>
                                        </p:tgtEl>
                                        <p:attrNameLst>
                                          <p:attrName>style.visibility</p:attrName>
                                        </p:attrNameLst>
                                      </p:cBhvr>
                                      <p:to>
                                        <p:strVal val="visible"/>
                                      </p:to>
                                    </p:set>
                                    <p:anim by="(-#ppt_w*2)" calcmode="lin" valueType="num">
                                      <p:cBhvr rctx="PPT">
                                        <p:cTn id="66" dur="500" autoRev="1" fill="hold">
                                          <p:stCondLst>
                                            <p:cond delay="0"/>
                                          </p:stCondLst>
                                        </p:cTn>
                                        <p:tgtEl>
                                          <p:spTgt spid="3">
                                            <p:txEl>
                                              <p:pRg st="9" end="9"/>
                                            </p:txEl>
                                          </p:spTgt>
                                        </p:tgtEl>
                                        <p:attrNameLst>
                                          <p:attrName>ppt_w</p:attrName>
                                        </p:attrNameLst>
                                      </p:cBhvr>
                                    </p:anim>
                                    <p:anim by="(#ppt_w*0.50)" calcmode="lin" valueType="num">
                                      <p:cBhvr>
                                        <p:cTn id="67" dur="500" decel="50000" autoRev="1" fill="hold">
                                          <p:stCondLst>
                                            <p:cond delay="0"/>
                                          </p:stCondLst>
                                        </p:cTn>
                                        <p:tgtEl>
                                          <p:spTgt spid="3">
                                            <p:txEl>
                                              <p:pRg st="9" end="9"/>
                                            </p:txEl>
                                          </p:spTgt>
                                        </p:tgtEl>
                                        <p:attrNameLst>
                                          <p:attrName>ppt_x</p:attrName>
                                        </p:attrNameLst>
                                      </p:cBhvr>
                                    </p:anim>
                                    <p:anim from="(-#ppt_h/2)" to="(#ppt_y)" calcmode="lin" valueType="num">
                                      <p:cBhvr>
                                        <p:cTn id="68" dur="1000" fill="hold">
                                          <p:stCondLst>
                                            <p:cond delay="0"/>
                                          </p:stCondLst>
                                        </p:cTn>
                                        <p:tgtEl>
                                          <p:spTgt spid="3">
                                            <p:txEl>
                                              <p:pRg st="9" end="9"/>
                                            </p:txEl>
                                          </p:spTgt>
                                        </p:tgtEl>
                                        <p:attrNameLst>
                                          <p:attrName>ppt_y</p:attrName>
                                        </p:attrNameLst>
                                      </p:cBhvr>
                                    </p:anim>
                                    <p:animRot by="21600000">
                                      <p:cBhvr>
                                        <p:cTn id="69" dur="1000" fill="hold">
                                          <p:stCondLst>
                                            <p:cond delay="0"/>
                                          </p:stCondLst>
                                        </p:cTn>
                                        <p:tgtEl>
                                          <p:spTgt spid="3">
                                            <p:txEl>
                                              <p:pRg st="9" end="9"/>
                                            </p:txEl>
                                          </p:spTgt>
                                        </p:tgtEl>
                                        <p:attrNameLst>
                                          <p:attrName>r</p:attrName>
                                        </p:attrNameLst>
                                      </p:cBhvr>
                                    </p:animRot>
                                  </p:childTnLst>
                                </p:cTn>
                              </p:par>
                              <p:par>
                                <p:cTn id="70" presetID="56" presetClass="entr" presetSubtype="0" fill="hold" nodeType="withEffect">
                                  <p:stCondLst>
                                    <p:cond delay="0"/>
                                  </p:stCondLst>
                                  <p:iterate type="lt">
                                    <p:tmPct val="10000"/>
                                  </p:iterate>
                                  <p:childTnLst>
                                    <p:set>
                                      <p:cBhvr>
                                        <p:cTn id="71" dur="1" fill="hold">
                                          <p:stCondLst>
                                            <p:cond delay="0"/>
                                          </p:stCondLst>
                                        </p:cTn>
                                        <p:tgtEl>
                                          <p:spTgt spid="3">
                                            <p:txEl>
                                              <p:pRg st="10" end="10"/>
                                            </p:txEl>
                                          </p:spTgt>
                                        </p:tgtEl>
                                        <p:attrNameLst>
                                          <p:attrName>style.visibility</p:attrName>
                                        </p:attrNameLst>
                                      </p:cBhvr>
                                      <p:to>
                                        <p:strVal val="visible"/>
                                      </p:to>
                                    </p:set>
                                    <p:anim by="(-#ppt_w*2)" calcmode="lin" valueType="num">
                                      <p:cBhvr rctx="PPT">
                                        <p:cTn id="72" dur="500" autoRev="1" fill="hold">
                                          <p:stCondLst>
                                            <p:cond delay="0"/>
                                          </p:stCondLst>
                                        </p:cTn>
                                        <p:tgtEl>
                                          <p:spTgt spid="3">
                                            <p:txEl>
                                              <p:pRg st="10" end="10"/>
                                            </p:txEl>
                                          </p:spTgt>
                                        </p:tgtEl>
                                        <p:attrNameLst>
                                          <p:attrName>ppt_w</p:attrName>
                                        </p:attrNameLst>
                                      </p:cBhvr>
                                    </p:anim>
                                    <p:anim by="(#ppt_w*0.50)" calcmode="lin" valueType="num">
                                      <p:cBhvr>
                                        <p:cTn id="73" dur="500" decel="50000" autoRev="1" fill="hold">
                                          <p:stCondLst>
                                            <p:cond delay="0"/>
                                          </p:stCondLst>
                                        </p:cTn>
                                        <p:tgtEl>
                                          <p:spTgt spid="3">
                                            <p:txEl>
                                              <p:pRg st="10" end="10"/>
                                            </p:txEl>
                                          </p:spTgt>
                                        </p:tgtEl>
                                        <p:attrNameLst>
                                          <p:attrName>ppt_x</p:attrName>
                                        </p:attrNameLst>
                                      </p:cBhvr>
                                    </p:anim>
                                    <p:anim from="(-#ppt_h/2)" to="(#ppt_y)" calcmode="lin" valueType="num">
                                      <p:cBhvr>
                                        <p:cTn id="74" dur="1000" fill="hold">
                                          <p:stCondLst>
                                            <p:cond delay="0"/>
                                          </p:stCondLst>
                                        </p:cTn>
                                        <p:tgtEl>
                                          <p:spTgt spid="3">
                                            <p:txEl>
                                              <p:pRg st="10" end="10"/>
                                            </p:txEl>
                                          </p:spTgt>
                                        </p:tgtEl>
                                        <p:attrNameLst>
                                          <p:attrName>ppt_y</p:attrName>
                                        </p:attrNameLst>
                                      </p:cBhvr>
                                    </p:anim>
                                    <p:animRot by="21600000">
                                      <p:cBhvr>
                                        <p:cTn id="75" dur="1000" fill="hold">
                                          <p:stCondLst>
                                            <p:cond delay="0"/>
                                          </p:stCondLst>
                                        </p:cTn>
                                        <p:tgtEl>
                                          <p:spTgt spid="3">
                                            <p:txEl>
                                              <p:pRg st="10" end="10"/>
                                            </p:txEl>
                                          </p:spTgt>
                                        </p:tgtEl>
                                        <p:attrNameLst>
                                          <p:attrName>r</p:attrName>
                                        </p:attrNameLst>
                                      </p:cBhvr>
                                    </p:animRot>
                                  </p:childTnLst>
                                </p:cTn>
                              </p:par>
                              <p:par>
                                <p:cTn id="76" presetID="56" presetClass="entr" presetSubtype="0" fill="hold" nodeType="withEffect">
                                  <p:stCondLst>
                                    <p:cond delay="0"/>
                                  </p:stCondLst>
                                  <p:iterate type="lt">
                                    <p:tmPct val="10000"/>
                                  </p:iterate>
                                  <p:childTnLst>
                                    <p:set>
                                      <p:cBhvr>
                                        <p:cTn id="77" dur="1" fill="hold">
                                          <p:stCondLst>
                                            <p:cond delay="0"/>
                                          </p:stCondLst>
                                        </p:cTn>
                                        <p:tgtEl>
                                          <p:spTgt spid="3">
                                            <p:txEl>
                                              <p:pRg st="11" end="11"/>
                                            </p:txEl>
                                          </p:spTgt>
                                        </p:tgtEl>
                                        <p:attrNameLst>
                                          <p:attrName>style.visibility</p:attrName>
                                        </p:attrNameLst>
                                      </p:cBhvr>
                                      <p:to>
                                        <p:strVal val="visible"/>
                                      </p:to>
                                    </p:set>
                                    <p:anim by="(-#ppt_w*2)" calcmode="lin" valueType="num">
                                      <p:cBhvr rctx="PPT">
                                        <p:cTn id="78" dur="500" autoRev="1" fill="hold">
                                          <p:stCondLst>
                                            <p:cond delay="0"/>
                                          </p:stCondLst>
                                        </p:cTn>
                                        <p:tgtEl>
                                          <p:spTgt spid="3">
                                            <p:txEl>
                                              <p:pRg st="11" end="11"/>
                                            </p:txEl>
                                          </p:spTgt>
                                        </p:tgtEl>
                                        <p:attrNameLst>
                                          <p:attrName>ppt_w</p:attrName>
                                        </p:attrNameLst>
                                      </p:cBhvr>
                                    </p:anim>
                                    <p:anim by="(#ppt_w*0.50)" calcmode="lin" valueType="num">
                                      <p:cBhvr>
                                        <p:cTn id="79" dur="500" decel="50000" autoRev="1" fill="hold">
                                          <p:stCondLst>
                                            <p:cond delay="0"/>
                                          </p:stCondLst>
                                        </p:cTn>
                                        <p:tgtEl>
                                          <p:spTgt spid="3">
                                            <p:txEl>
                                              <p:pRg st="11" end="11"/>
                                            </p:txEl>
                                          </p:spTgt>
                                        </p:tgtEl>
                                        <p:attrNameLst>
                                          <p:attrName>ppt_x</p:attrName>
                                        </p:attrNameLst>
                                      </p:cBhvr>
                                    </p:anim>
                                    <p:anim from="(-#ppt_h/2)" to="(#ppt_y)" calcmode="lin" valueType="num">
                                      <p:cBhvr>
                                        <p:cTn id="80" dur="1000" fill="hold">
                                          <p:stCondLst>
                                            <p:cond delay="0"/>
                                          </p:stCondLst>
                                        </p:cTn>
                                        <p:tgtEl>
                                          <p:spTgt spid="3">
                                            <p:txEl>
                                              <p:pRg st="11" end="11"/>
                                            </p:txEl>
                                          </p:spTgt>
                                        </p:tgtEl>
                                        <p:attrNameLst>
                                          <p:attrName>ppt_y</p:attrName>
                                        </p:attrNameLst>
                                      </p:cBhvr>
                                    </p:anim>
                                    <p:animRot by="21600000">
                                      <p:cBhvr>
                                        <p:cTn id="81" dur="1000" fill="hold">
                                          <p:stCondLst>
                                            <p:cond delay="0"/>
                                          </p:stCondLst>
                                        </p:cTn>
                                        <p:tgtEl>
                                          <p:spTgt spid="3">
                                            <p:txEl>
                                              <p:pRg st="11" end="11"/>
                                            </p:txEl>
                                          </p:spTgt>
                                        </p:tgtEl>
                                        <p:attrNameLst>
                                          <p:attrName>r</p:attrName>
                                        </p:attrNameLst>
                                      </p:cBhvr>
                                    </p:animRot>
                                  </p:childTnLst>
                                </p:cTn>
                              </p:par>
                              <p:par>
                                <p:cTn id="82" presetID="56" presetClass="entr" presetSubtype="0" fill="hold" nodeType="withEffect">
                                  <p:stCondLst>
                                    <p:cond delay="0"/>
                                  </p:stCondLst>
                                  <p:iterate type="lt">
                                    <p:tmPct val="10000"/>
                                  </p:iterate>
                                  <p:childTnLst>
                                    <p:set>
                                      <p:cBhvr>
                                        <p:cTn id="83" dur="1" fill="hold">
                                          <p:stCondLst>
                                            <p:cond delay="0"/>
                                          </p:stCondLst>
                                        </p:cTn>
                                        <p:tgtEl>
                                          <p:spTgt spid="3">
                                            <p:txEl>
                                              <p:pRg st="12" end="12"/>
                                            </p:txEl>
                                          </p:spTgt>
                                        </p:tgtEl>
                                        <p:attrNameLst>
                                          <p:attrName>style.visibility</p:attrName>
                                        </p:attrNameLst>
                                      </p:cBhvr>
                                      <p:to>
                                        <p:strVal val="visible"/>
                                      </p:to>
                                    </p:set>
                                    <p:anim by="(-#ppt_w*2)" calcmode="lin" valueType="num">
                                      <p:cBhvr rctx="PPT">
                                        <p:cTn id="84" dur="500" autoRev="1" fill="hold">
                                          <p:stCondLst>
                                            <p:cond delay="0"/>
                                          </p:stCondLst>
                                        </p:cTn>
                                        <p:tgtEl>
                                          <p:spTgt spid="3">
                                            <p:txEl>
                                              <p:pRg st="12" end="12"/>
                                            </p:txEl>
                                          </p:spTgt>
                                        </p:tgtEl>
                                        <p:attrNameLst>
                                          <p:attrName>ppt_w</p:attrName>
                                        </p:attrNameLst>
                                      </p:cBhvr>
                                    </p:anim>
                                    <p:anim by="(#ppt_w*0.50)" calcmode="lin" valueType="num">
                                      <p:cBhvr>
                                        <p:cTn id="85" dur="500" decel="50000" autoRev="1" fill="hold">
                                          <p:stCondLst>
                                            <p:cond delay="0"/>
                                          </p:stCondLst>
                                        </p:cTn>
                                        <p:tgtEl>
                                          <p:spTgt spid="3">
                                            <p:txEl>
                                              <p:pRg st="12" end="12"/>
                                            </p:txEl>
                                          </p:spTgt>
                                        </p:tgtEl>
                                        <p:attrNameLst>
                                          <p:attrName>ppt_x</p:attrName>
                                        </p:attrNameLst>
                                      </p:cBhvr>
                                    </p:anim>
                                    <p:anim from="(-#ppt_h/2)" to="(#ppt_y)" calcmode="lin" valueType="num">
                                      <p:cBhvr>
                                        <p:cTn id="86" dur="1000" fill="hold">
                                          <p:stCondLst>
                                            <p:cond delay="0"/>
                                          </p:stCondLst>
                                        </p:cTn>
                                        <p:tgtEl>
                                          <p:spTgt spid="3">
                                            <p:txEl>
                                              <p:pRg st="12" end="12"/>
                                            </p:txEl>
                                          </p:spTgt>
                                        </p:tgtEl>
                                        <p:attrNameLst>
                                          <p:attrName>ppt_y</p:attrName>
                                        </p:attrNameLst>
                                      </p:cBhvr>
                                    </p:anim>
                                    <p:animRot by="21600000">
                                      <p:cBhvr>
                                        <p:cTn id="87" dur="1000" fill="hold">
                                          <p:stCondLst>
                                            <p:cond delay="0"/>
                                          </p:stCondLst>
                                        </p:cTn>
                                        <p:tgtEl>
                                          <p:spTgt spid="3">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6530" y="0"/>
            <a:ext cx="8884693" cy="6858000"/>
          </a:xfrm>
        </p:spPr>
        <p:txBody>
          <a:bodyPr>
            <a:normAutofit/>
          </a:bodyPr>
          <a:lstStyle/>
          <a:p>
            <a:pPr marL="0" indent="0">
              <a:buNone/>
            </a:pPr>
            <a:r>
              <a:rPr lang="as-IN" sz="5400" b="1" dirty="0">
                <a:solidFill>
                  <a:srgbClr val="FFFF00"/>
                </a:solidFill>
                <a:latin typeface="NikoshBAN" panose="02000000000000000000" pitchFamily="2" charset="0"/>
                <a:cs typeface="NikoshBAN" panose="02000000000000000000" pitchFamily="2" charset="0"/>
              </a:rPr>
              <a:t>বি</a:t>
            </a:r>
            <a:r>
              <a:rPr lang="as-IN" sz="3600" b="1" dirty="0">
                <a:solidFill>
                  <a:srgbClr val="FFFF00"/>
                </a:solidFill>
                <a:latin typeface="NikoshBAN" panose="02000000000000000000" pitchFamily="2" charset="0"/>
                <a:cs typeface="NikoshBAN" panose="02000000000000000000" pitchFamily="2" charset="0"/>
              </a:rPr>
              <a:t>দ্যালয়ে শিক্ষার্থীদের উপস্থিতি নিশ্চিতকরণ ও কৌশলসমূহ- </a:t>
            </a:r>
          </a:p>
          <a:p>
            <a:pPr marL="0" indent="0">
              <a:buNone/>
            </a:pPr>
            <a:endParaRPr lang="as-IN" dirty="0">
              <a:solidFill>
                <a:schemeClr val="bg1"/>
              </a:solidFill>
              <a:latin typeface="NikoshBAN" panose="02000000000000000000" pitchFamily="2" charset="0"/>
              <a:cs typeface="NikoshBAN" panose="02000000000000000000" pitchFamily="2" charset="0"/>
            </a:endParaRPr>
          </a:p>
          <a:p>
            <a:pPr marL="0" indent="0">
              <a:spcBef>
                <a:spcPts val="0"/>
              </a:spcBef>
              <a:spcAft>
                <a:spcPts val="0"/>
              </a:spcAft>
              <a:buNone/>
            </a:pPr>
            <a:r>
              <a:rPr lang="as-IN" sz="3200" dirty="0">
                <a:solidFill>
                  <a:schemeClr val="bg1"/>
                </a:solidFill>
                <a:latin typeface="NikoshBAN" panose="02000000000000000000" pitchFamily="2" charset="0"/>
                <a:cs typeface="NikoshBAN" panose="02000000000000000000" pitchFamily="2" charset="0"/>
              </a:rPr>
              <a:t>১। যথাযথ প্রেষণা দান</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endParaRPr lang="en-US" sz="3200" dirty="0">
              <a:solidFill>
                <a:schemeClr val="bg1"/>
              </a:solidFill>
              <a:latin typeface="NikoshBAN" panose="02000000000000000000" pitchFamily="2" charset="0"/>
              <a:cs typeface="NikoshBAN" panose="02000000000000000000" pitchFamily="2" charset="0"/>
            </a:endParaRP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২</a:t>
            </a:r>
            <a:r>
              <a:rPr lang="as-IN" sz="3200" dirty="0">
                <a:solidFill>
                  <a:schemeClr val="bg1"/>
                </a:solidFill>
                <a:latin typeface="NikoshBAN" panose="02000000000000000000" pitchFamily="2" charset="0"/>
                <a:cs typeface="NikoshBAN" panose="02000000000000000000" pitchFamily="2" charset="0"/>
              </a:rPr>
              <a:t>। অংশগ্রহণমূলক পদ্ধতিতে পাঠদান</a:t>
            </a:r>
            <a:r>
              <a:rPr lang="as-IN" sz="3200" dirty="0" smtClean="0">
                <a:solidFill>
                  <a:schemeClr val="bg1"/>
                </a:solidFill>
                <a:latin typeface="NikoshBAN" panose="02000000000000000000" pitchFamily="2" charset="0"/>
                <a:cs typeface="NikoshBAN" panose="02000000000000000000" pitchFamily="2" charset="0"/>
              </a:rPr>
              <a:t>।</a:t>
            </a:r>
            <a:endParaRPr lang="as-IN" sz="3200" dirty="0">
              <a:solidFill>
                <a:schemeClr val="bg1"/>
              </a:solidFill>
              <a:latin typeface="NikoshBAN" panose="02000000000000000000" pitchFamily="2" charset="0"/>
              <a:cs typeface="NikoshBAN" panose="02000000000000000000" pitchFamily="2" charset="0"/>
            </a:endParaRPr>
          </a:p>
          <a:p>
            <a:pPr marL="0" indent="0">
              <a:spcBef>
                <a:spcPts val="0"/>
              </a:spcBef>
              <a:spcAft>
                <a:spcPts val="0"/>
              </a:spcAft>
              <a:buNone/>
            </a:pPr>
            <a:r>
              <a:rPr lang="as-IN" sz="3200" dirty="0">
                <a:solidFill>
                  <a:schemeClr val="bg1"/>
                </a:solidFill>
                <a:latin typeface="NikoshBAN" panose="02000000000000000000" pitchFamily="2" charset="0"/>
                <a:cs typeface="NikoshBAN" panose="02000000000000000000" pitchFamily="2" charset="0"/>
              </a:rPr>
              <a:t>৩। প্রয়োজনীয় শিক্ষা সামগ্রী ও উপকরণ দ্বারা </a:t>
            </a:r>
            <a:r>
              <a:rPr lang="as-IN" sz="3200" dirty="0" smtClean="0">
                <a:solidFill>
                  <a:schemeClr val="bg1"/>
                </a:solidFill>
                <a:latin typeface="NikoshBAN" panose="02000000000000000000" pitchFamily="2" charset="0"/>
                <a:cs typeface="NikoshBAN" panose="02000000000000000000" pitchFamily="2" charset="0"/>
              </a:rPr>
              <a:t>শ্রে</a:t>
            </a:r>
            <a:r>
              <a:rPr lang="bn-IN" sz="3200" dirty="0" smtClean="0">
                <a:solidFill>
                  <a:schemeClr val="bg1"/>
                </a:solidFill>
                <a:latin typeface="NikoshBAN" panose="02000000000000000000" pitchFamily="2" charset="0"/>
                <a:cs typeface="NikoshBAN" panose="02000000000000000000" pitchFamily="2" charset="0"/>
              </a:rPr>
              <a:t>ণি</a:t>
            </a:r>
            <a:r>
              <a:rPr lang="bn-IN" sz="3200" dirty="0">
                <a:solidFill>
                  <a:schemeClr val="bg1"/>
                </a:solidFill>
                <a:latin typeface="NikoshBAN" panose="02000000000000000000" pitchFamily="2" charset="0"/>
                <a:cs typeface="NikoshBAN" panose="02000000000000000000" pitchFamily="2" charset="0"/>
              </a:rPr>
              <a:t> </a:t>
            </a:r>
            <a:r>
              <a:rPr lang="as-IN" sz="3200" dirty="0" smtClean="0">
                <a:solidFill>
                  <a:schemeClr val="bg1"/>
                </a:solidFill>
                <a:latin typeface="NikoshBAN" panose="02000000000000000000" pitchFamily="2" charset="0"/>
                <a:cs typeface="NikoshBAN" panose="02000000000000000000" pitchFamily="2" charset="0"/>
              </a:rPr>
              <a:t>কক্ষ </a:t>
            </a:r>
            <a:r>
              <a:rPr lang="as-IN" sz="3200" dirty="0">
                <a:solidFill>
                  <a:schemeClr val="bg1"/>
                </a:solidFill>
                <a:latin typeface="NikoshBAN" panose="02000000000000000000" pitchFamily="2" charset="0"/>
                <a:cs typeface="NikoshBAN" panose="02000000000000000000" pitchFamily="2" charset="0"/>
              </a:rPr>
              <a:t>আকর্ষণীয়ভাবে সজ্জিতকরণ</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৪</a:t>
            </a:r>
            <a:r>
              <a:rPr lang="as-IN" sz="3200" dirty="0">
                <a:solidFill>
                  <a:schemeClr val="bg1"/>
                </a:solidFill>
                <a:latin typeface="NikoshBAN" panose="02000000000000000000" pitchFamily="2" charset="0"/>
                <a:cs typeface="NikoshBAN" panose="02000000000000000000" pitchFamily="2" charset="0"/>
              </a:rPr>
              <a:t>। সহ-পাঠক্রমিক কার্যক্রমের বিস্তার</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৫</a:t>
            </a:r>
            <a:r>
              <a:rPr lang="as-IN" sz="3200" dirty="0">
                <a:solidFill>
                  <a:schemeClr val="bg1"/>
                </a:solidFill>
                <a:latin typeface="NikoshBAN" panose="02000000000000000000" pitchFamily="2" charset="0"/>
                <a:cs typeface="NikoshBAN" panose="02000000000000000000" pitchFamily="2" charset="0"/>
              </a:rPr>
              <a:t>। একীভূত শিক্ষা নিশ্চিত করণ।</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৬</a:t>
            </a:r>
            <a:r>
              <a:rPr lang="as-IN" sz="3200" dirty="0">
                <a:solidFill>
                  <a:schemeClr val="bg1"/>
                </a:solidFill>
                <a:latin typeface="NikoshBAN" panose="02000000000000000000" pitchFamily="2" charset="0"/>
                <a:cs typeface="NikoshBAN" panose="02000000000000000000" pitchFamily="2" charset="0"/>
              </a:rPr>
              <a:t>। দরিদ্র শিক্ষার্থীদের জন্য বিশেষ বৃত্তির ব্যবস্থা</a:t>
            </a:r>
            <a:r>
              <a:rPr lang="as-IN" sz="3200" dirty="0" smtClean="0">
                <a:solidFill>
                  <a:schemeClr val="bg1"/>
                </a:solidFill>
                <a:latin typeface="NikoshBAN" panose="02000000000000000000" pitchFamily="2" charset="0"/>
                <a:cs typeface="NikoshBAN" panose="02000000000000000000" pitchFamily="2" charset="0"/>
              </a:rPr>
              <a:t>।</a:t>
            </a:r>
            <a:r>
              <a:rPr lang="bn-IN" sz="3200" dirty="0" smtClean="0">
                <a:solidFill>
                  <a:schemeClr val="bg1"/>
                </a:solidFill>
                <a:latin typeface="NikoshBAN" panose="02000000000000000000" pitchFamily="2" charset="0"/>
                <a:cs typeface="NikoshBAN" panose="02000000000000000000" pitchFamily="2" charset="0"/>
              </a:rPr>
              <a:t>		</a:t>
            </a:r>
            <a:endParaRPr lang="en-US" sz="3200" dirty="0" smtClean="0">
              <a:solidFill>
                <a:schemeClr val="bg1"/>
              </a:solidFill>
              <a:latin typeface="NikoshBAN" panose="02000000000000000000" pitchFamily="2" charset="0"/>
              <a:cs typeface="NikoshBAN" panose="02000000000000000000" pitchFamily="2" charset="0"/>
            </a:endParaRP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৭</a:t>
            </a:r>
            <a:r>
              <a:rPr lang="as-IN" sz="3200" dirty="0">
                <a:solidFill>
                  <a:schemeClr val="bg1"/>
                </a:solidFill>
                <a:latin typeface="NikoshBAN" panose="02000000000000000000" pitchFamily="2" charset="0"/>
                <a:cs typeface="NikoshBAN" panose="02000000000000000000" pitchFamily="2" charset="0"/>
              </a:rPr>
              <a:t>। </a:t>
            </a:r>
            <a:r>
              <a:rPr lang="as-IN" sz="3200" dirty="0" smtClean="0">
                <a:solidFill>
                  <a:schemeClr val="bg1"/>
                </a:solidFill>
                <a:latin typeface="NikoshBAN" panose="02000000000000000000" pitchFamily="2" charset="0"/>
                <a:cs typeface="NikoshBAN" panose="02000000000000000000" pitchFamily="2" charset="0"/>
              </a:rPr>
              <a:t>শ্রে</a:t>
            </a:r>
            <a:r>
              <a:rPr lang="bn-IN" sz="3200" dirty="0" smtClean="0">
                <a:solidFill>
                  <a:schemeClr val="bg1"/>
                </a:solidFill>
                <a:latin typeface="NikoshBAN" panose="02000000000000000000" pitchFamily="2" charset="0"/>
                <a:cs typeface="NikoshBAN" panose="02000000000000000000" pitchFamily="2" charset="0"/>
              </a:rPr>
              <a:t>ণি</a:t>
            </a:r>
            <a:r>
              <a:rPr lang="as-IN" sz="3200" dirty="0" smtClean="0">
                <a:solidFill>
                  <a:schemeClr val="bg1"/>
                </a:solidFill>
                <a:latin typeface="NikoshBAN" panose="02000000000000000000" pitchFamily="2" charset="0"/>
                <a:cs typeface="NikoshBAN" panose="02000000000000000000" pitchFamily="2" charset="0"/>
              </a:rPr>
              <a:t> </a:t>
            </a:r>
            <a:r>
              <a:rPr lang="as-IN" sz="3200" dirty="0">
                <a:solidFill>
                  <a:schemeClr val="bg1"/>
                </a:solidFill>
                <a:latin typeface="NikoshBAN" panose="02000000000000000000" pitchFamily="2" charset="0"/>
                <a:cs typeface="NikoshBAN" panose="02000000000000000000" pitchFamily="2" charset="0"/>
              </a:rPr>
              <a:t>কক্ষে সৌহার্দ্যপূর্ণ মানবিক সম্পর্ক প্রতিষ্ঠা।</a:t>
            </a:r>
          </a:p>
          <a:p>
            <a:pPr marL="0" indent="0">
              <a:spcBef>
                <a:spcPts val="0"/>
              </a:spcBef>
              <a:spcAft>
                <a:spcPts val="0"/>
              </a:spcAft>
              <a:buNone/>
            </a:pPr>
            <a:r>
              <a:rPr lang="as-IN" sz="3200" dirty="0" smtClean="0">
                <a:solidFill>
                  <a:schemeClr val="bg1"/>
                </a:solidFill>
                <a:latin typeface="NikoshBAN" panose="02000000000000000000" pitchFamily="2" charset="0"/>
                <a:cs typeface="NikoshBAN" panose="02000000000000000000" pitchFamily="2" charset="0"/>
              </a:rPr>
              <a:t>৮</a:t>
            </a:r>
            <a:r>
              <a:rPr lang="as-IN" sz="3200" dirty="0">
                <a:solidFill>
                  <a:schemeClr val="bg1"/>
                </a:solidFill>
                <a:latin typeface="NikoshBAN" panose="02000000000000000000" pitchFamily="2" charset="0"/>
                <a:cs typeface="NikoshBAN" panose="02000000000000000000" pitchFamily="2" charset="0"/>
              </a:rPr>
              <a:t>। বিদ্যালয় চত্বরকে পরিপাটি,পরিস্কার পরিচ্ছন্ন ও আকর্ষণীয়করণ</a:t>
            </a:r>
            <a:r>
              <a:rPr lang="as-IN" sz="3200" dirty="0" smtClean="0">
                <a:solidFill>
                  <a:schemeClr val="bg1"/>
                </a:solidFill>
                <a:latin typeface="NikoshBAN" panose="02000000000000000000" pitchFamily="2" charset="0"/>
                <a:cs typeface="NikoshBAN" panose="02000000000000000000" pitchFamily="2" charset="0"/>
              </a:rPr>
              <a:t>।</a:t>
            </a:r>
            <a:endParaRPr lang="as-IN" sz="3200"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3065"/>
            <a:ext cx="3466530" cy="6724935"/>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3638010309"/>
      </p:ext>
    </p:extLst>
  </p:cSld>
  <p:clrMapOvr>
    <a:masterClrMapping/>
  </p:clrMapOvr>
  <mc:AlternateContent xmlns:mc="http://schemas.openxmlformats.org/markup-compatibility/2006" xmlns:p14="http://schemas.microsoft.com/office/powerpoint/2010/main">
    <mc:Choice Requires="p14">
      <p:transition spd="slow" p14:dur="1500">
        <p14:ripple dir="rd"/>
        <p:sndAc>
          <p:stSnd>
            <p:snd r:embed="rId3" name="push.wav"/>
          </p:stSnd>
        </p:sndAc>
      </p:transition>
    </mc:Choice>
    <mc:Fallback xmlns="">
      <p:transition spd="slow">
        <p:fade/>
        <p:sndAc>
          <p:stSnd>
            <p:snd r:embed="rId5"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870">
                                          <p:stCondLst>
                                            <p:cond delay="0"/>
                                          </p:stCondLst>
                                        </p:cTn>
                                        <p:tgtEl>
                                          <p:spTgt spid="3">
                                            <p:txEl>
                                              <p:pRg st="0" end="0"/>
                                            </p:txEl>
                                          </p:spTgt>
                                        </p:tgtEl>
                                      </p:cBhvr>
                                    </p:animEffect>
                                    <p:anim calcmode="lin" valueType="num">
                                      <p:cBhvr>
                                        <p:cTn id="13"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39">
                                          <p:stCondLst>
                                            <p:cond delay="975"/>
                                          </p:stCondLst>
                                        </p:cTn>
                                        <p:tgtEl>
                                          <p:spTgt spid="3">
                                            <p:txEl>
                                              <p:pRg st="0" end="0"/>
                                            </p:txEl>
                                          </p:spTgt>
                                        </p:tgtEl>
                                      </p:cBhvr>
                                      <p:to x="100000" y="60000"/>
                                    </p:animScale>
                                    <p:animScale>
                                      <p:cBhvr>
                                        <p:cTn id="19" dur="249" decel="50000">
                                          <p:stCondLst>
                                            <p:cond delay="1014"/>
                                          </p:stCondLst>
                                        </p:cTn>
                                        <p:tgtEl>
                                          <p:spTgt spid="3">
                                            <p:txEl>
                                              <p:pRg st="0" end="0"/>
                                            </p:txEl>
                                          </p:spTgt>
                                        </p:tgtEl>
                                      </p:cBhvr>
                                      <p:to x="100000" y="100000"/>
                                    </p:animScale>
                                    <p:animScale>
                                      <p:cBhvr>
                                        <p:cTn id="20" dur="39">
                                          <p:stCondLst>
                                            <p:cond delay="1968"/>
                                          </p:stCondLst>
                                        </p:cTn>
                                        <p:tgtEl>
                                          <p:spTgt spid="3">
                                            <p:txEl>
                                              <p:pRg st="0" end="0"/>
                                            </p:txEl>
                                          </p:spTgt>
                                        </p:tgtEl>
                                      </p:cBhvr>
                                      <p:to x="100000" y="80000"/>
                                    </p:animScale>
                                    <p:animScale>
                                      <p:cBhvr>
                                        <p:cTn id="21" dur="249" decel="50000">
                                          <p:stCondLst>
                                            <p:cond delay="2007"/>
                                          </p:stCondLst>
                                        </p:cTn>
                                        <p:tgtEl>
                                          <p:spTgt spid="3">
                                            <p:txEl>
                                              <p:pRg st="0" end="0"/>
                                            </p:txEl>
                                          </p:spTgt>
                                        </p:tgtEl>
                                      </p:cBhvr>
                                      <p:to x="100000" y="100000"/>
                                    </p:animScale>
                                    <p:animScale>
                                      <p:cBhvr>
                                        <p:cTn id="22" dur="39">
                                          <p:stCondLst>
                                            <p:cond delay="2463"/>
                                          </p:stCondLst>
                                        </p:cTn>
                                        <p:tgtEl>
                                          <p:spTgt spid="3">
                                            <p:txEl>
                                              <p:pRg st="0" end="0"/>
                                            </p:txEl>
                                          </p:spTgt>
                                        </p:tgtEl>
                                      </p:cBhvr>
                                      <p:to x="100000" y="90000"/>
                                    </p:animScale>
                                    <p:animScale>
                                      <p:cBhvr>
                                        <p:cTn id="23" dur="249" decel="50000">
                                          <p:stCondLst>
                                            <p:cond delay="2502"/>
                                          </p:stCondLst>
                                        </p:cTn>
                                        <p:tgtEl>
                                          <p:spTgt spid="3">
                                            <p:txEl>
                                              <p:pRg st="0" end="0"/>
                                            </p:txEl>
                                          </p:spTgt>
                                        </p:tgtEl>
                                      </p:cBhvr>
                                      <p:to x="100000" y="100000"/>
                                    </p:animScale>
                                    <p:animScale>
                                      <p:cBhvr>
                                        <p:cTn id="24" dur="39">
                                          <p:stCondLst>
                                            <p:cond delay="2712"/>
                                          </p:stCondLst>
                                        </p:cTn>
                                        <p:tgtEl>
                                          <p:spTgt spid="3">
                                            <p:txEl>
                                              <p:pRg st="0" end="0"/>
                                            </p:txEl>
                                          </p:spTgt>
                                        </p:tgtEl>
                                      </p:cBhvr>
                                      <p:to x="100000" y="95000"/>
                                    </p:animScale>
                                    <p:animScale>
                                      <p:cBhvr>
                                        <p:cTn id="25" dur="249" decel="50000">
                                          <p:stCondLst>
                                            <p:cond delay="2751"/>
                                          </p:stCondLst>
                                        </p:cTn>
                                        <p:tgtEl>
                                          <p:spTgt spid="3">
                                            <p:txEl>
                                              <p:pRg st="0" end="0"/>
                                            </p:txEl>
                                          </p:spTgt>
                                        </p:tgtEl>
                                      </p:cBhvr>
                                      <p:to x="100000" y="100000"/>
                                    </p:animScale>
                                  </p:childTnLst>
                                </p:cTn>
                              </p:par>
                              <p:par>
                                <p:cTn id="26" presetID="26" presetClass="entr" presetSubtype="0" fill="hold" nodeType="withEffect">
                                  <p:stCondLst>
                                    <p:cond delay="0"/>
                                  </p:stCondLst>
                                  <p:iterate type="wd">
                                    <p:tmPct val="10000"/>
                                  </p:iterate>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870">
                                          <p:stCondLst>
                                            <p:cond delay="0"/>
                                          </p:stCondLst>
                                        </p:cTn>
                                        <p:tgtEl>
                                          <p:spTgt spid="3">
                                            <p:txEl>
                                              <p:pRg st="2" end="2"/>
                                            </p:txEl>
                                          </p:spTgt>
                                        </p:tgtEl>
                                      </p:cBhvr>
                                    </p:animEffect>
                                    <p:anim calcmode="lin" valueType="num">
                                      <p:cBhvr>
                                        <p:cTn id="29" dur="273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99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996" tmFilter="0, 0; 0.125,0.2665; 0.25,0.4; 0.375,0.465; 0.5,0.5;  0.625,0.535; 0.75,0.6; 0.875,0.7335; 1,1">
                                          <p:stCondLst>
                                            <p:cond delay="99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498" tmFilter="0, 0; 0.125,0.2665; 0.25,0.4; 0.375,0.465; 0.5,0.5;  0.625,0.535; 0.75,0.6; 0.875,0.7335; 1,1">
                                          <p:stCondLst>
                                            <p:cond delay="1986"/>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246" tmFilter="0, 0; 0.125,0.2665; 0.25,0.4; 0.375,0.465; 0.5,0.5;  0.625,0.535; 0.75,0.6; 0.875,0.7335; 1,1">
                                          <p:stCondLst>
                                            <p:cond delay="2484"/>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39">
                                          <p:stCondLst>
                                            <p:cond delay="975"/>
                                          </p:stCondLst>
                                        </p:cTn>
                                        <p:tgtEl>
                                          <p:spTgt spid="3">
                                            <p:txEl>
                                              <p:pRg st="2" end="2"/>
                                            </p:txEl>
                                          </p:spTgt>
                                        </p:tgtEl>
                                      </p:cBhvr>
                                      <p:to x="100000" y="60000"/>
                                    </p:animScale>
                                    <p:animScale>
                                      <p:cBhvr>
                                        <p:cTn id="35" dur="249" decel="50000">
                                          <p:stCondLst>
                                            <p:cond delay="1014"/>
                                          </p:stCondLst>
                                        </p:cTn>
                                        <p:tgtEl>
                                          <p:spTgt spid="3">
                                            <p:txEl>
                                              <p:pRg st="2" end="2"/>
                                            </p:txEl>
                                          </p:spTgt>
                                        </p:tgtEl>
                                      </p:cBhvr>
                                      <p:to x="100000" y="100000"/>
                                    </p:animScale>
                                    <p:animScale>
                                      <p:cBhvr>
                                        <p:cTn id="36" dur="39">
                                          <p:stCondLst>
                                            <p:cond delay="1968"/>
                                          </p:stCondLst>
                                        </p:cTn>
                                        <p:tgtEl>
                                          <p:spTgt spid="3">
                                            <p:txEl>
                                              <p:pRg st="2" end="2"/>
                                            </p:txEl>
                                          </p:spTgt>
                                        </p:tgtEl>
                                      </p:cBhvr>
                                      <p:to x="100000" y="80000"/>
                                    </p:animScale>
                                    <p:animScale>
                                      <p:cBhvr>
                                        <p:cTn id="37" dur="249" decel="50000">
                                          <p:stCondLst>
                                            <p:cond delay="2007"/>
                                          </p:stCondLst>
                                        </p:cTn>
                                        <p:tgtEl>
                                          <p:spTgt spid="3">
                                            <p:txEl>
                                              <p:pRg st="2" end="2"/>
                                            </p:txEl>
                                          </p:spTgt>
                                        </p:tgtEl>
                                      </p:cBhvr>
                                      <p:to x="100000" y="100000"/>
                                    </p:animScale>
                                    <p:animScale>
                                      <p:cBhvr>
                                        <p:cTn id="38" dur="39">
                                          <p:stCondLst>
                                            <p:cond delay="2463"/>
                                          </p:stCondLst>
                                        </p:cTn>
                                        <p:tgtEl>
                                          <p:spTgt spid="3">
                                            <p:txEl>
                                              <p:pRg st="2" end="2"/>
                                            </p:txEl>
                                          </p:spTgt>
                                        </p:tgtEl>
                                      </p:cBhvr>
                                      <p:to x="100000" y="90000"/>
                                    </p:animScale>
                                    <p:animScale>
                                      <p:cBhvr>
                                        <p:cTn id="39" dur="249" decel="50000">
                                          <p:stCondLst>
                                            <p:cond delay="2502"/>
                                          </p:stCondLst>
                                        </p:cTn>
                                        <p:tgtEl>
                                          <p:spTgt spid="3">
                                            <p:txEl>
                                              <p:pRg st="2" end="2"/>
                                            </p:txEl>
                                          </p:spTgt>
                                        </p:tgtEl>
                                      </p:cBhvr>
                                      <p:to x="100000" y="100000"/>
                                    </p:animScale>
                                    <p:animScale>
                                      <p:cBhvr>
                                        <p:cTn id="40" dur="39">
                                          <p:stCondLst>
                                            <p:cond delay="2712"/>
                                          </p:stCondLst>
                                        </p:cTn>
                                        <p:tgtEl>
                                          <p:spTgt spid="3">
                                            <p:txEl>
                                              <p:pRg st="2" end="2"/>
                                            </p:txEl>
                                          </p:spTgt>
                                        </p:tgtEl>
                                      </p:cBhvr>
                                      <p:to x="100000" y="95000"/>
                                    </p:animScale>
                                    <p:animScale>
                                      <p:cBhvr>
                                        <p:cTn id="41" dur="249" decel="50000">
                                          <p:stCondLst>
                                            <p:cond delay="2751"/>
                                          </p:stCondLst>
                                        </p:cTn>
                                        <p:tgtEl>
                                          <p:spTgt spid="3">
                                            <p:txEl>
                                              <p:pRg st="2" end="2"/>
                                            </p:txEl>
                                          </p:spTgt>
                                        </p:tgtEl>
                                      </p:cBhvr>
                                      <p:to x="100000" y="100000"/>
                                    </p:animScale>
                                  </p:childTnLst>
                                </p:cTn>
                              </p:par>
                              <p:par>
                                <p:cTn id="42" presetID="26" presetClass="entr" presetSubtype="0" fill="hold" nodeType="withEffect">
                                  <p:stCondLst>
                                    <p:cond delay="0"/>
                                  </p:stCondLst>
                                  <p:iterate type="wd">
                                    <p:tmPct val="10000"/>
                                  </p:iterate>
                                  <p:childTnLst>
                                    <p:set>
                                      <p:cBhvr>
                                        <p:cTn id="43" dur="1" fill="hold">
                                          <p:stCondLst>
                                            <p:cond delay="0"/>
                                          </p:stCondLst>
                                        </p:cTn>
                                        <p:tgtEl>
                                          <p:spTgt spid="3">
                                            <p:txEl>
                                              <p:pRg st="3" end="3"/>
                                            </p:txEl>
                                          </p:spTgt>
                                        </p:tgtEl>
                                        <p:attrNameLst>
                                          <p:attrName>style.visibility</p:attrName>
                                        </p:attrNameLst>
                                      </p:cBhvr>
                                      <p:to>
                                        <p:strVal val="visible"/>
                                      </p:to>
                                    </p:set>
                                    <p:animEffect transition="in" filter="wipe(down)">
                                      <p:cBhvr>
                                        <p:cTn id="44" dur="870">
                                          <p:stCondLst>
                                            <p:cond delay="0"/>
                                          </p:stCondLst>
                                        </p:cTn>
                                        <p:tgtEl>
                                          <p:spTgt spid="3">
                                            <p:txEl>
                                              <p:pRg st="3" end="3"/>
                                            </p:txEl>
                                          </p:spTgt>
                                        </p:tgtEl>
                                      </p:cBhvr>
                                    </p:animEffect>
                                    <p:anim calcmode="lin" valueType="num">
                                      <p:cBhvr>
                                        <p:cTn id="45" dur="273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6" dur="99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7" dur="996" tmFilter="0, 0; 0.125,0.2665; 0.25,0.4; 0.375,0.465; 0.5,0.5;  0.625,0.535; 0.75,0.6; 0.875,0.7335; 1,1">
                                          <p:stCondLst>
                                            <p:cond delay="99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8" dur="498" tmFilter="0, 0; 0.125,0.2665; 0.25,0.4; 0.375,0.465; 0.5,0.5;  0.625,0.535; 0.75,0.6; 0.875,0.7335; 1,1">
                                          <p:stCondLst>
                                            <p:cond delay="1986"/>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9" dur="246" tmFilter="0, 0; 0.125,0.2665; 0.25,0.4; 0.375,0.465; 0.5,0.5;  0.625,0.535; 0.75,0.6; 0.875,0.7335; 1,1">
                                          <p:stCondLst>
                                            <p:cond delay="2484"/>
                                          </p:stCondLst>
                                        </p:cTn>
                                        <p:tgtEl>
                                          <p:spTgt spid="3">
                                            <p:txEl>
                                              <p:pRg st="3" end="3"/>
                                            </p:txEl>
                                          </p:spTgt>
                                        </p:tgtEl>
                                        <p:attrNameLst>
                                          <p:attrName>ppt_y</p:attrName>
                                        </p:attrNameLst>
                                      </p:cBhvr>
                                      <p:tavLst>
                                        <p:tav tm="0" fmla="#ppt_y-sin(pi*$)/81">
                                          <p:val>
                                            <p:fltVal val="0"/>
                                          </p:val>
                                        </p:tav>
                                        <p:tav tm="100000">
                                          <p:val>
                                            <p:fltVal val="1"/>
                                          </p:val>
                                        </p:tav>
                                      </p:tavLst>
                                    </p:anim>
                                    <p:animScale>
                                      <p:cBhvr>
                                        <p:cTn id="50" dur="39">
                                          <p:stCondLst>
                                            <p:cond delay="975"/>
                                          </p:stCondLst>
                                        </p:cTn>
                                        <p:tgtEl>
                                          <p:spTgt spid="3">
                                            <p:txEl>
                                              <p:pRg st="3" end="3"/>
                                            </p:txEl>
                                          </p:spTgt>
                                        </p:tgtEl>
                                      </p:cBhvr>
                                      <p:to x="100000" y="60000"/>
                                    </p:animScale>
                                    <p:animScale>
                                      <p:cBhvr>
                                        <p:cTn id="51" dur="249" decel="50000">
                                          <p:stCondLst>
                                            <p:cond delay="1014"/>
                                          </p:stCondLst>
                                        </p:cTn>
                                        <p:tgtEl>
                                          <p:spTgt spid="3">
                                            <p:txEl>
                                              <p:pRg st="3" end="3"/>
                                            </p:txEl>
                                          </p:spTgt>
                                        </p:tgtEl>
                                      </p:cBhvr>
                                      <p:to x="100000" y="100000"/>
                                    </p:animScale>
                                    <p:animScale>
                                      <p:cBhvr>
                                        <p:cTn id="52" dur="39">
                                          <p:stCondLst>
                                            <p:cond delay="1968"/>
                                          </p:stCondLst>
                                        </p:cTn>
                                        <p:tgtEl>
                                          <p:spTgt spid="3">
                                            <p:txEl>
                                              <p:pRg st="3" end="3"/>
                                            </p:txEl>
                                          </p:spTgt>
                                        </p:tgtEl>
                                      </p:cBhvr>
                                      <p:to x="100000" y="80000"/>
                                    </p:animScale>
                                    <p:animScale>
                                      <p:cBhvr>
                                        <p:cTn id="53" dur="249" decel="50000">
                                          <p:stCondLst>
                                            <p:cond delay="2007"/>
                                          </p:stCondLst>
                                        </p:cTn>
                                        <p:tgtEl>
                                          <p:spTgt spid="3">
                                            <p:txEl>
                                              <p:pRg st="3" end="3"/>
                                            </p:txEl>
                                          </p:spTgt>
                                        </p:tgtEl>
                                      </p:cBhvr>
                                      <p:to x="100000" y="100000"/>
                                    </p:animScale>
                                    <p:animScale>
                                      <p:cBhvr>
                                        <p:cTn id="54" dur="39">
                                          <p:stCondLst>
                                            <p:cond delay="2463"/>
                                          </p:stCondLst>
                                        </p:cTn>
                                        <p:tgtEl>
                                          <p:spTgt spid="3">
                                            <p:txEl>
                                              <p:pRg st="3" end="3"/>
                                            </p:txEl>
                                          </p:spTgt>
                                        </p:tgtEl>
                                      </p:cBhvr>
                                      <p:to x="100000" y="90000"/>
                                    </p:animScale>
                                    <p:animScale>
                                      <p:cBhvr>
                                        <p:cTn id="55" dur="249" decel="50000">
                                          <p:stCondLst>
                                            <p:cond delay="2502"/>
                                          </p:stCondLst>
                                        </p:cTn>
                                        <p:tgtEl>
                                          <p:spTgt spid="3">
                                            <p:txEl>
                                              <p:pRg st="3" end="3"/>
                                            </p:txEl>
                                          </p:spTgt>
                                        </p:tgtEl>
                                      </p:cBhvr>
                                      <p:to x="100000" y="100000"/>
                                    </p:animScale>
                                    <p:animScale>
                                      <p:cBhvr>
                                        <p:cTn id="56" dur="39">
                                          <p:stCondLst>
                                            <p:cond delay="2712"/>
                                          </p:stCondLst>
                                        </p:cTn>
                                        <p:tgtEl>
                                          <p:spTgt spid="3">
                                            <p:txEl>
                                              <p:pRg st="3" end="3"/>
                                            </p:txEl>
                                          </p:spTgt>
                                        </p:tgtEl>
                                      </p:cBhvr>
                                      <p:to x="100000" y="95000"/>
                                    </p:animScale>
                                    <p:animScale>
                                      <p:cBhvr>
                                        <p:cTn id="57" dur="249" decel="50000">
                                          <p:stCondLst>
                                            <p:cond delay="2751"/>
                                          </p:stCondLst>
                                        </p:cTn>
                                        <p:tgtEl>
                                          <p:spTgt spid="3">
                                            <p:txEl>
                                              <p:pRg st="3" end="3"/>
                                            </p:txEl>
                                          </p:spTgt>
                                        </p:tgtEl>
                                      </p:cBhvr>
                                      <p:to x="100000" y="100000"/>
                                    </p:animScale>
                                  </p:childTnLst>
                                </p:cTn>
                              </p:par>
                              <p:par>
                                <p:cTn id="58" presetID="26" presetClass="entr" presetSubtype="0" fill="hold" nodeType="withEffect">
                                  <p:stCondLst>
                                    <p:cond delay="0"/>
                                  </p:stCondLst>
                                  <p:iterate type="wd">
                                    <p:tmPct val="10000"/>
                                  </p:iterate>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870">
                                          <p:stCondLst>
                                            <p:cond delay="0"/>
                                          </p:stCondLst>
                                        </p:cTn>
                                        <p:tgtEl>
                                          <p:spTgt spid="3">
                                            <p:txEl>
                                              <p:pRg st="4" end="4"/>
                                            </p:txEl>
                                          </p:spTgt>
                                        </p:tgtEl>
                                      </p:cBhvr>
                                    </p:animEffect>
                                    <p:anim calcmode="lin" valueType="num">
                                      <p:cBhvr>
                                        <p:cTn id="61" dur="2733"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2" dur="99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3" dur="996" tmFilter="0, 0; 0.125,0.2665; 0.25,0.4; 0.375,0.465; 0.5,0.5;  0.625,0.535; 0.75,0.6; 0.875,0.7335; 1,1">
                                          <p:stCondLst>
                                            <p:cond delay="99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4" dur="498" tmFilter="0, 0; 0.125,0.2665; 0.25,0.4; 0.375,0.465; 0.5,0.5;  0.625,0.535; 0.75,0.6; 0.875,0.7335; 1,1">
                                          <p:stCondLst>
                                            <p:cond delay="1986"/>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5" dur="246" tmFilter="0, 0; 0.125,0.2665; 0.25,0.4; 0.375,0.465; 0.5,0.5;  0.625,0.535; 0.75,0.6; 0.875,0.7335; 1,1">
                                          <p:stCondLst>
                                            <p:cond delay="2484"/>
                                          </p:stCondLst>
                                        </p:cTn>
                                        <p:tgtEl>
                                          <p:spTgt spid="3">
                                            <p:txEl>
                                              <p:pRg st="4" end="4"/>
                                            </p:txEl>
                                          </p:spTgt>
                                        </p:tgtEl>
                                        <p:attrNameLst>
                                          <p:attrName>ppt_y</p:attrName>
                                        </p:attrNameLst>
                                      </p:cBhvr>
                                      <p:tavLst>
                                        <p:tav tm="0" fmla="#ppt_y-sin(pi*$)/81">
                                          <p:val>
                                            <p:fltVal val="0"/>
                                          </p:val>
                                        </p:tav>
                                        <p:tav tm="100000">
                                          <p:val>
                                            <p:fltVal val="1"/>
                                          </p:val>
                                        </p:tav>
                                      </p:tavLst>
                                    </p:anim>
                                    <p:animScale>
                                      <p:cBhvr>
                                        <p:cTn id="66" dur="39">
                                          <p:stCondLst>
                                            <p:cond delay="975"/>
                                          </p:stCondLst>
                                        </p:cTn>
                                        <p:tgtEl>
                                          <p:spTgt spid="3">
                                            <p:txEl>
                                              <p:pRg st="4" end="4"/>
                                            </p:txEl>
                                          </p:spTgt>
                                        </p:tgtEl>
                                      </p:cBhvr>
                                      <p:to x="100000" y="60000"/>
                                    </p:animScale>
                                    <p:animScale>
                                      <p:cBhvr>
                                        <p:cTn id="67" dur="249" decel="50000">
                                          <p:stCondLst>
                                            <p:cond delay="1014"/>
                                          </p:stCondLst>
                                        </p:cTn>
                                        <p:tgtEl>
                                          <p:spTgt spid="3">
                                            <p:txEl>
                                              <p:pRg st="4" end="4"/>
                                            </p:txEl>
                                          </p:spTgt>
                                        </p:tgtEl>
                                      </p:cBhvr>
                                      <p:to x="100000" y="100000"/>
                                    </p:animScale>
                                    <p:animScale>
                                      <p:cBhvr>
                                        <p:cTn id="68" dur="39">
                                          <p:stCondLst>
                                            <p:cond delay="1968"/>
                                          </p:stCondLst>
                                        </p:cTn>
                                        <p:tgtEl>
                                          <p:spTgt spid="3">
                                            <p:txEl>
                                              <p:pRg st="4" end="4"/>
                                            </p:txEl>
                                          </p:spTgt>
                                        </p:tgtEl>
                                      </p:cBhvr>
                                      <p:to x="100000" y="80000"/>
                                    </p:animScale>
                                    <p:animScale>
                                      <p:cBhvr>
                                        <p:cTn id="69" dur="249" decel="50000">
                                          <p:stCondLst>
                                            <p:cond delay="2007"/>
                                          </p:stCondLst>
                                        </p:cTn>
                                        <p:tgtEl>
                                          <p:spTgt spid="3">
                                            <p:txEl>
                                              <p:pRg st="4" end="4"/>
                                            </p:txEl>
                                          </p:spTgt>
                                        </p:tgtEl>
                                      </p:cBhvr>
                                      <p:to x="100000" y="100000"/>
                                    </p:animScale>
                                    <p:animScale>
                                      <p:cBhvr>
                                        <p:cTn id="70" dur="39">
                                          <p:stCondLst>
                                            <p:cond delay="2463"/>
                                          </p:stCondLst>
                                        </p:cTn>
                                        <p:tgtEl>
                                          <p:spTgt spid="3">
                                            <p:txEl>
                                              <p:pRg st="4" end="4"/>
                                            </p:txEl>
                                          </p:spTgt>
                                        </p:tgtEl>
                                      </p:cBhvr>
                                      <p:to x="100000" y="90000"/>
                                    </p:animScale>
                                    <p:animScale>
                                      <p:cBhvr>
                                        <p:cTn id="71" dur="249" decel="50000">
                                          <p:stCondLst>
                                            <p:cond delay="2502"/>
                                          </p:stCondLst>
                                        </p:cTn>
                                        <p:tgtEl>
                                          <p:spTgt spid="3">
                                            <p:txEl>
                                              <p:pRg st="4" end="4"/>
                                            </p:txEl>
                                          </p:spTgt>
                                        </p:tgtEl>
                                      </p:cBhvr>
                                      <p:to x="100000" y="100000"/>
                                    </p:animScale>
                                    <p:animScale>
                                      <p:cBhvr>
                                        <p:cTn id="72" dur="39">
                                          <p:stCondLst>
                                            <p:cond delay="2712"/>
                                          </p:stCondLst>
                                        </p:cTn>
                                        <p:tgtEl>
                                          <p:spTgt spid="3">
                                            <p:txEl>
                                              <p:pRg st="4" end="4"/>
                                            </p:txEl>
                                          </p:spTgt>
                                        </p:tgtEl>
                                      </p:cBhvr>
                                      <p:to x="100000" y="95000"/>
                                    </p:animScale>
                                    <p:animScale>
                                      <p:cBhvr>
                                        <p:cTn id="73" dur="249" decel="50000">
                                          <p:stCondLst>
                                            <p:cond delay="2751"/>
                                          </p:stCondLst>
                                        </p:cTn>
                                        <p:tgtEl>
                                          <p:spTgt spid="3">
                                            <p:txEl>
                                              <p:pRg st="4" end="4"/>
                                            </p:txEl>
                                          </p:spTgt>
                                        </p:tgtEl>
                                      </p:cBhvr>
                                      <p:to x="100000" y="100000"/>
                                    </p:animScale>
                                  </p:childTnLst>
                                </p:cTn>
                              </p:par>
                              <p:par>
                                <p:cTn id="74" presetID="26" presetClass="entr" presetSubtype="0" fill="hold" nodeType="withEffect">
                                  <p:stCondLst>
                                    <p:cond delay="0"/>
                                  </p:stCondLst>
                                  <p:iterate type="wd">
                                    <p:tmPct val="10000"/>
                                  </p:iterate>
                                  <p:childTnLst>
                                    <p:set>
                                      <p:cBhvr>
                                        <p:cTn id="75" dur="1" fill="hold">
                                          <p:stCondLst>
                                            <p:cond delay="0"/>
                                          </p:stCondLst>
                                        </p:cTn>
                                        <p:tgtEl>
                                          <p:spTgt spid="3">
                                            <p:txEl>
                                              <p:pRg st="5" end="5"/>
                                            </p:txEl>
                                          </p:spTgt>
                                        </p:tgtEl>
                                        <p:attrNameLst>
                                          <p:attrName>style.visibility</p:attrName>
                                        </p:attrNameLst>
                                      </p:cBhvr>
                                      <p:to>
                                        <p:strVal val="visible"/>
                                      </p:to>
                                    </p:set>
                                    <p:animEffect transition="in" filter="wipe(down)">
                                      <p:cBhvr>
                                        <p:cTn id="76" dur="870">
                                          <p:stCondLst>
                                            <p:cond delay="0"/>
                                          </p:stCondLst>
                                        </p:cTn>
                                        <p:tgtEl>
                                          <p:spTgt spid="3">
                                            <p:txEl>
                                              <p:pRg st="5" end="5"/>
                                            </p:txEl>
                                          </p:spTgt>
                                        </p:tgtEl>
                                      </p:cBhvr>
                                    </p:animEffect>
                                    <p:anim calcmode="lin" valueType="num">
                                      <p:cBhvr>
                                        <p:cTn id="77" dur="2733"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78" dur="99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79" dur="996" tmFilter="0, 0; 0.125,0.2665; 0.25,0.4; 0.375,0.465; 0.5,0.5;  0.625,0.535; 0.75,0.6; 0.875,0.7335; 1,1">
                                          <p:stCondLst>
                                            <p:cond delay="99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80" dur="498" tmFilter="0, 0; 0.125,0.2665; 0.25,0.4; 0.375,0.465; 0.5,0.5;  0.625,0.535; 0.75,0.6; 0.875,0.7335; 1,1">
                                          <p:stCondLst>
                                            <p:cond delay="1986"/>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81" dur="246" tmFilter="0, 0; 0.125,0.2665; 0.25,0.4; 0.375,0.465; 0.5,0.5;  0.625,0.535; 0.75,0.6; 0.875,0.7335; 1,1">
                                          <p:stCondLst>
                                            <p:cond delay="2484"/>
                                          </p:stCondLst>
                                        </p:cTn>
                                        <p:tgtEl>
                                          <p:spTgt spid="3">
                                            <p:txEl>
                                              <p:pRg st="5" end="5"/>
                                            </p:txEl>
                                          </p:spTgt>
                                        </p:tgtEl>
                                        <p:attrNameLst>
                                          <p:attrName>ppt_y</p:attrName>
                                        </p:attrNameLst>
                                      </p:cBhvr>
                                      <p:tavLst>
                                        <p:tav tm="0" fmla="#ppt_y-sin(pi*$)/81">
                                          <p:val>
                                            <p:fltVal val="0"/>
                                          </p:val>
                                        </p:tav>
                                        <p:tav tm="100000">
                                          <p:val>
                                            <p:fltVal val="1"/>
                                          </p:val>
                                        </p:tav>
                                      </p:tavLst>
                                    </p:anim>
                                    <p:animScale>
                                      <p:cBhvr>
                                        <p:cTn id="82" dur="39">
                                          <p:stCondLst>
                                            <p:cond delay="975"/>
                                          </p:stCondLst>
                                        </p:cTn>
                                        <p:tgtEl>
                                          <p:spTgt spid="3">
                                            <p:txEl>
                                              <p:pRg st="5" end="5"/>
                                            </p:txEl>
                                          </p:spTgt>
                                        </p:tgtEl>
                                      </p:cBhvr>
                                      <p:to x="100000" y="60000"/>
                                    </p:animScale>
                                    <p:animScale>
                                      <p:cBhvr>
                                        <p:cTn id="83" dur="249" decel="50000">
                                          <p:stCondLst>
                                            <p:cond delay="1014"/>
                                          </p:stCondLst>
                                        </p:cTn>
                                        <p:tgtEl>
                                          <p:spTgt spid="3">
                                            <p:txEl>
                                              <p:pRg st="5" end="5"/>
                                            </p:txEl>
                                          </p:spTgt>
                                        </p:tgtEl>
                                      </p:cBhvr>
                                      <p:to x="100000" y="100000"/>
                                    </p:animScale>
                                    <p:animScale>
                                      <p:cBhvr>
                                        <p:cTn id="84" dur="39">
                                          <p:stCondLst>
                                            <p:cond delay="1968"/>
                                          </p:stCondLst>
                                        </p:cTn>
                                        <p:tgtEl>
                                          <p:spTgt spid="3">
                                            <p:txEl>
                                              <p:pRg st="5" end="5"/>
                                            </p:txEl>
                                          </p:spTgt>
                                        </p:tgtEl>
                                      </p:cBhvr>
                                      <p:to x="100000" y="80000"/>
                                    </p:animScale>
                                    <p:animScale>
                                      <p:cBhvr>
                                        <p:cTn id="85" dur="249" decel="50000">
                                          <p:stCondLst>
                                            <p:cond delay="2007"/>
                                          </p:stCondLst>
                                        </p:cTn>
                                        <p:tgtEl>
                                          <p:spTgt spid="3">
                                            <p:txEl>
                                              <p:pRg st="5" end="5"/>
                                            </p:txEl>
                                          </p:spTgt>
                                        </p:tgtEl>
                                      </p:cBhvr>
                                      <p:to x="100000" y="100000"/>
                                    </p:animScale>
                                    <p:animScale>
                                      <p:cBhvr>
                                        <p:cTn id="86" dur="39">
                                          <p:stCondLst>
                                            <p:cond delay="2463"/>
                                          </p:stCondLst>
                                        </p:cTn>
                                        <p:tgtEl>
                                          <p:spTgt spid="3">
                                            <p:txEl>
                                              <p:pRg st="5" end="5"/>
                                            </p:txEl>
                                          </p:spTgt>
                                        </p:tgtEl>
                                      </p:cBhvr>
                                      <p:to x="100000" y="90000"/>
                                    </p:animScale>
                                    <p:animScale>
                                      <p:cBhvr>
                                        <p:cTn id="87" dur="249" decel="50000">
                                          <p:stCondLst>
                                            <p:cond delay="2502"/>
                                          </p:stCondLst>
                                        </p:cTn>
                                        <p:tgtEl>
                                          <p:spTgt spid="3">
                                            <p:txEl>
                                              <p:pRg st="5" end="5"/>
                                            </p:txEl>
                                          </p:spTgt>
                                        </p:tgtEl>
                                      </p:cBhvr>
                                      <p:to x="100000" y="100000"/>
                                    </p:animScale>
                                    <p:animScale>
                                      <p:cBhvr>
                                        <p:cTn id="88" dur="39">
                                          <p:stCondLst>
                                            <p:cond delay="2712"/>
                                          </p:stCondLst>
                                        </p:cTn>
                                        <p:tgtEl>
                                          <p:spTgt spid="3">
                                            <p:txEl>
                                              <p:pRg st="5" end="5"/>
                                            </p:txEl>
                                          </p:spTgt>
                                        </p:tgtEl>
                                      </p:cBhvr>
                                      <p:to x="100000" y="95000"/>
                                    </p:animScale>
                                    <p:animScale>
                                      <p:cBhvr>
                                        <p:cTn id="89" dur="249" decel="50000">
                                          <p:stCondLst>
                                            <p:cond delay="2751"/>
                                          </p:stCondLst>
                                        </p:cTn>
                                        <p:tgtEl>
                                          <p:spTgt spid="3">
                                            <p:txEl>
                                              <p:pRg st="5" end="5"/>
                                            </p:txEl>
                                          </p:spTgt>
                                        </p:tgtEl>
                                      </p:cBhvr>
                                      <p:to x="100000" y="100000"/>
                                    </p:animScale>
                                  </p:childTnLst>
                                </p:cTn>
                              </p:par>
                              <p:par>
                                <p:cTn id="90" presetID="26" presetClass="entr" presetSubtype="0" fill="hold" nodeType="withEffect">
                                  <p:stCondLst>
                                    <p:cond delay="0"/>
                                  </p:stCondLst>
                                  <p:iterate type="wd">
                                    <p:tmPct val="10000"/>
                                  </p:iterate>
                                  <p:childTnLst>
                                    <p:set>
                                      <p:cBhvr>
                                        <p:cTn id="91" dur="1" fill="hold">
                                          <p:stCondLst>
                                            <p:cond delay="0"/>
                                          </p:stCondLst>
                                        </p:cTn>
                                        <p:tgtEl>
                                          <p:spTgt spid="3">
                                            <p:txEl>
                                              <p:pRg st="6" end="6"/>
                                            </p:txEl>
                                          </p:spTgt>
                                        </p:tgtEl>
                                        <p:attrNameLst>
                                          <p:attrName>style.visibility</p:attrName>
                                        </p:attrNameLst>
                                      </p:cBhvr>
                                      <p:to>
                                        <p:strVal val="visible"/>
                                      </p:to>
                                    </p:set>
                                    <p:animEffect transition="in" filter="wipe(down)">
                                      <p:cBhvr>
                                        <p:cTn id="92" dur="870">
                                          <p:stCondLst>
                                            <p:cond delay="0"/>
                                          </p:stCondLst>
                                        </p:cTn>
                                        <p:tgtEl>
                                          <p:spTgt spid="3">
                                            <p:txEl>
                                              <p:pRg st="6" end="6"/>
                                            </p:txEl>
                                          </p:spTgt>
                                        </p:tgtEl>
                                      </p:cBhvr>
                                    </p:animEffect>
                                    <p:anim calcmode="lin" valueType="num">
                                      <p:cBhvr>
                                        <p:cTn id="93" dur="2733"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94" dur="996"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95" dur="996" tmFilter="0, 0; 0.125,0.2665; 0.25,0.4; 0.375,0.465; 0.5,0.5;  0.625,0.535; 0.75,0.6; 0.875,0.7335; 1,1">
                                          <p:stCondLst>
                                            <p:cond delay="996"/>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96" dur="498" tmFilter="0, 0; 0.125,0.2665; 0.25,0.4; 0.375,0.465; 0.5,0.5;  0.625,0.535; 0.75,0.6; 0.875,0.7335; 1,1">
                                          <p:stCondLst>
                                            <p:cond delay="1986"/>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97" dur="246" tmFilter="0, 0; 0.125,0.2665; 0.25,0.4; 0.375,0.465; 0.5,0.5;  0.625,0.535; 0.75,0.6; 0.875,0.7335; 1,1">
                                          <p:stCondLst>
                                            <p:cond delay="2484"/>
                                          </p:stCondLst>
                                        </p:cTn>
                                        <p:tgtEl>
                                          <p:spTgt spid="3">
                                            <p:txEl>
                                              <p:pRg st="6" end="6"/>
                                            </p:txEl>
                                          </p:spTgt>
                                        </p:tgtEl>
                                        <p:attrNameLst>
                                          <p:attrName>ppt_y</p:attrName>
                                        </p:attrNameLst>
                                      </p:cBhvr>
                                      <p:tavLst>
                                        <p:tav tm="0" fmla="#ppt_y-sin(pi*$)/81">
                                          <p:val>
                                            <p:fltVal val="0"/>
                                          </p:val>
                                        </p:tav>
                                        <p:tav tm="100000">
                                          <p:val>
                                            <p:fltVal val="1"/>
                                          </p:val>
                                        </p:tav>
                                      </p:tavLst>
                                    </p:anim>
                                    <p:animScale>
                                      <p:cBhvr>
                                        <p:cTn id="98" dur="39">
                                          <p:stCondLst>
                                            <p:cond delay="975"/>
                                          </p:stCondLst>
                                        </p:cTn>
                                        <p:tgtEl>
                                          <p:spTgt spid="3">
                                            <p:txEl>
                                              <p:pRg st="6" end="6"/>
                                            </p:txEl>
                                          </p:spTgt>
                                        </p:tgtEl>
                                      </p:cBhvr>
                                      <p:to x="100000" y="60000"/>
                                    </p:animScale>
                                    <p:animScale>
                                      <p:cBhvr>
                                        <p:cTn id="99" dur="249" decel="50000">
                                          <p:stCondLst>
                                            <p:cond delay="1014"/>
                                          </p:stCondLst>
                                        </p:cTn>
                                        <p:tgtEl>
                                          <p:spTgt spid="3">
                                            <p:txEl>
                                              <p:pRg st="6" end="6"/>
                                            </p:txEl>
                                          </p:spTgt>
                                        </p:tgtEl>
                                      </p:cBhvr>
                                      <p:to x="100000" y="100000"/>
                                    </p:animScale>
                                    <p:animScale>
                                      <p:cBhvr>
                                        <p:cTn id="100" dur="39">
                                          <p:stCondLst>
                                            <p:cond delay="1968"/>
                                          </p:stCondLst>
                                        </p:cTn>
                                        <p:tgtEl>
                                          <p:spTgt spid="3">
                                            <p:txEl>
                                              <p:pRg st="6" end="6"/>
                                            </p:txEl>
                                          </p:spTgt>
                                        </p:tgtEl>
                                      </p:cBhvr>
                                      <p:to x="100000" y="80000"/>
                                    </p:animScale>
                                    <p:animScale>
                                      <p:cBhvr>
                                        <p:cTn id="101" dur="249" decel="50000">
                                          <p:stCondLst>
                                            <p:cond delay="2007"/>
                                          </p:stCondLst>
                                        </p:cTn>
                                        <p:tgtEl>
                                          <p:spTgt spid="3">
                                            <p:txEl>
                                              <p:pRg st="6" end="6"/>
                                            </p:txEl>
                                          </p:spTgt>
                                        </p:tgtEl>
                                      </p:cBhvr>
                                      <p:to x="100000" y="100000"/>
                                    </p:animScale>
                                    <p:animScale>
                                      <p:cBhvr>
                                        <p:cTn id="102" dur="39">
                                          <p:stCondLst>
                                            <p:cond delay="2463"/>
                                          </p:stCondLst>
                                        </p:cTn>
                                        <p:tgtEl>
                                          <p:spTgt spid="3">
                                            <p:txEl>
                                              <p:pRg st="6" end="6"/>
                                            </p:txEl>
                                          </p:spTgt>
                                        </p:tgtEl>
                                      </p:cBhvr>
                                      <p:to x="100000" y="90000"/>
                                    </p:animScale>
                                    <p:animScale>
                                      <p:cBhvr>
                                        <p:cTn id="103" dur="249" decel="50000">
                                          <p:stCondLst>
                                            <p:cond delay="2502"/>
                                          </p:stCondLst>
                                        </p:cTn>
                                        <p:tgtEl>
                                          <p:spTgt spid="3">
                                            <p:txEl>
                                              <p:pRg st="6" end="6"/>
                                            </p:txEl>
                                          </p:spTgt>
                                        </p:tgtEl>
                                      </p:cBhvr>
                                      <p:to x="100000" y="100000"/>
                                    </p:animScale>
                                    <p:animScale>
                                      <p:cBhvr>
                                        <p:cTn id="104" dur="39">
                                          <p:stCondLst>
                                            <p:cond delay="2712"/>
                                          </p:stCondLst>
                                        </p:cTn>
                                        <p:tgtEl>
                                          <p:spTgt spid="3">
                                            <p:txEl>
                                              <p:pRg st="6" end="6"/>
                                            </p:txEl>
                                          </p:spTgt>
                                        </p:tgtEl>
                                      </p:cBhvr>
                                      <p:to x="100000" y="95000"/>
                                    </p:animScale>
                                    <p:animScale>
                                      <p:cBhvr>
                                        <p:cTn id="105" dur="249" decel="50000">
                                          <p:stCondLst>
                                            <p:cond delay="2751"/>
                                          </p:stCondLst>
                                        </p:cTn>
                                        <p:tgtEl>
                                          <p:spTgt spid="3">
                                            <p:txEl>
                                              <p:pRg st="6" end="6"/>
                                            </p:txEl>
                                          </p:spTgt>
                                        </p:tgtEl>
                                      </p:cBhvr>
                                      <p:to x="100000" y="100000"/>
                                    </p:animScale>
                                  </p:childTnLst>
                                </p:cTn>
                              </p:par>
                              <p:par>
                                <p:cTn id="106" presetID="26" presetClass="entr" presetSubtype="0" fill="hold" nodeType="withEffect">
                                  <p:stCondLst>
                                    <p:cond delay="0"/>
                                  </p:stCondLst>
                                  <p:iterate type="wd">
                                    <p:tmPct val="10000"/>
                                  </p:iterate>
                                  <p:childTnLst>
                                    <p:set>
                                      <p:cBhvr>
                                        <p:cTn id="107" dur="1" fill="hold">
                                          <p:stCondLst>
                                            <p:cond delay="0"/>
                                          </p:stCondLst>
                                        </p:cTn>
                                        <p:tgtEl>
                                          <p:spTgt spid="3">
                                            <p:txEl>
                                              <p:pRg st="7" end="7"/>
                                            </p:txEl>
                                          </p:spTgt>
                                        </p:tgtEl>
                                        <p:attrNameLst>
                                          <p:attrName>style.visibility</p:attrName>
                                        </p:attrNameLst>
                                      </p:cBhvr>
                                      <p:to>
                                        <p:strVal val="visible"/>
                                      </p:to>
                                    </p:set>
                                    <p:animEffect transition="in" filter="wipe(down)">
                                      <p:cBhvr>
                                        <p:cTn id="108" dur="870">
                                          <p:stCondLst>
                                            <p:cond delay="0"/>
                                          </p:stCondLst>
                                        </p:cTn>
                                        <p:tgtEl>
                                          <p:spTgt spid="3">
                                            <p:txEl>
                                              <p:pRg st="7" end="7"/>
                                            </p:txEl>
                                          </p:spTgt>
                                        </p:tgtEl>
                                      </p:cBhvr>
                                    </p:animEffect>
                                    <p:anim calcmode="lin" valueType="num">
                                      <p:cBhvr>
                                        <p:cTn id="109" dur="2733"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10" dur="996"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11" dur="996" tmFilter="0, 0; 0.125,0.2665; 0.25,0.4; 0.375,0.465; 0.5,0.5;  0.625,0.535; 0.75,0.6; 0.875,0.7335; 1,1">
                                          <p:stCondLst>
                                            <p:cond delay="996"/>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12" dur="498" tmFilter="0, 0; 0.125,0.2665; 0.25,0.4; 0.375,0.465; 0.5,0.5;  0.625,0.535; 0.75,0.6; 0.875,0.7335; 1,1">
                                          <p:stCondLst>
                                            <p:cond delay="1986"/>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13" dur="246" tmFilter="0, 0; 0.125,0.2665; 0.25,0.4; 0.375,0.465; 0.5,0.5;  0.625,0.535; 0.75,0.6; 0.875,0.7335; 1,1">
                                          <p:stCondLst>
                                            <p:cond delay="2484"/>
                                          </p:stCondLst>
                                        </p:cTn>
                                        <p:tgtEl>
                                          <p:spTgt spid="3">
                                            <p:txEl>
                                              <p:pRg st="7" end="7"/>
                                            </p:txEl>
                                          </p:spTgt>
                                        </p:tgtEl>
                                        <p:attrNameLst>
                                          <p:attrName>ppt_y</p:attrName>
                                        </p:attrNameLst>
                                      </p:cBhvr>
                                      <p:tavLst>
                                        <p:tav tm="0" fmla="#ppt_y-sin(pi*$)/81">
                                          <p:val>
                                            <p:fltVal val="0"/>
                                          </p:val>
                                        </p:tav>
                                        <p:tav tm="100000">
                                          <p:val>
                                            <p:fltVal val="1"/>
                                          </p:val>
                                        </p:tav>
                                      </p:tavLst>
                                    </p:anim>
                                    <p:animScale>
                                      <p:cBhvr>
                                        <p:cTn id="114" dur="39">
                                          <p:stCondLst>
                                            <p:cond delay="975"/>
                                          </p:stCondLst>
                                        </p:cTn>
                                        <p:tgtEl>
                                          <p:spTgt spid="3">
                                            <p:txEl>
                                              <p:pRg st="7" end="7"/>
                                            </p:txEl>
                                          </p:spTgt>
                                        </p:tgtEl>
                                      </p:cBhvr>
                                      <p:to x="100000" y="60000"/>
                                    </p:animScale>
                                    <p:animScale>
                                      <p:cBhvr>
                                        <p:cTn id="115" dur="249" decel="50000">
                                          <p:stCondLst>
                                            <p:cond delay="1014"/>
                                          </p:stCondLst>
                                        </p:cTn>
                                        <p:tgtEl>
                                          <p:spTgt spid="3">
                                            <p:txEl>
                                              <p:pRg st="7" end="7"/>
                                            </p:txEl>
                                          </p:spTgt>
                                        </p:tgtEl>
                                      </p:cBhvr>
                                      <p:to x="100000" y="100000"/>
                                    </p:animScale>
                                    <p:animScale>
                                      <p:cBhvr>
                                        <p:cTn id="116" dur="39">
                                          <p:stCondLst>
                                            <p:cond delay="1968"/>
                                          </p:stCondLst>
                                        </p:cTn>
                                        <p:tgtEl>
                                          <p:spTgt spid="3">
                                            <p:txEl>
                                              <p:pRg st="7" end="7"/>
                                            </p:txEl>
                                          </p:spTgt>
                                        </p:tgtEl>
                                      </p:cBhvr>
                                      <p:to x="100000" y="80000"/>
                                    </p:animScale>
                                    <p:animScale>
                                      <p:cBhvr>
                                        <p:cTn id="117" dur="249" decel="50000">
                                          <p:stCondLst>
                                            <p:cond delay="2007"/>
                                          </p:stCondLst>
                                        </p:cTn>
                                        <p:tgtEl>
                                          <p:spTgt spid="3">
                                            <p:txEl>
                                              <p:pRg st="7" end="7"/>
                                            </p:txEl>
                                          </p:spTgt>
                                        </p:tgtEl>
                                      </p:cBhvr>
                                      <p:to x="100000" y="100000"/>
                                    </p:animScale>
                                    <p:animScale>
                                      <p:cBhvr>
                                        <p:cTn id="118" dur="39">
                                          <p:stCondLst>
                                            <p:cond delay="2463"/>
                                          </p:stCondLst>
                                        </p:cTn>
                                        <p:tgtEl>
                                          <p:spTgt spid="3">
                                            <p:txEl>
                                              <p:pRg st="7" end="7"/>
                                            </p:txEl>
                                          </p:spTgt>
                                        </p:tgtEl>
                                      </p:cBhvr>
                                      <p:to x="100000" y="90000"/>
                                    </p:animScale>
                                    <p:animScale>
                                      <p:cBhvr>
                                        <p:cTn id="119" dur="249" decel="50000">
                                          <p:stCondLst>
                                            <p:cond delay="2502"/>
                                          </p:stCondLst>
                                        </p:cTn>
                                        <p:tgtEl>
                                          <p:spTgt spid="3">
                                            <p:txEl>
                                              <p:pRg st="7" end="7"/>
                                            </p:txEl>
                                          </p:spTgt>
                                        </p:tgtEl>
                                      </p:cBhvr>
                                      <p:to x="100000" y="100000"/>
                                    </p:animScale>
                                    <p:animScale>
                                      <p:cBhvr>
                                        <p:cTn id="120" dur="39">
                                          <p:stCondLst>
                                            <p:cond delay="2712"/>
                                          </p:stCondLst>
                                        </p:cTn>
                                        <p:tgtEl>
                                          <p:spTgt spid="3">
                                            <p:txEl>
                                              <p:pRg st="7" end="7"/>
                                            </p:txEl>
                                          </p:spTgt>
                                        </p:tgtEl>
                                      </p:cBhvr>
                                      <p:to x="100000" y="95000"/>
                                    </p:animScale>
                                    <p:animScale>
                                      <p:cBhvr>
                                        <p:cTn id="121" dur="249" decel="50000">
                                          <p:stCondLst>
                                            <p:cond delay="2751"/>
                                          </p:stCondLst>
                                        </p:cTn>
                                        <p:tgtEl>
                                          <p:spTgt spid="3">
                                            <p:txEl>
                                              <p:pRg st="7" end="7"/>
                                            </p:txEl>
                                          </p:spTgt>
                                        </p:tgtEl>
                                      </p:cBhvr>
                                      <p:to x="100000" y="100000"/>
                                    </p:animScale>
                                  </p:childTnLst>
                                </p:cTn>
                              </p:par>
                              <p:par>
                                <p:cTn id="122" presetID="26" presetClass="entr" presetSubtype="0" fill="hold" nodeType="withEffect">
                                  <p:stCondLst>
                                    <p:cond delay="0"/>
                                  </p:stCondLst>
                                  <p:iterate type="wd">
                                    <p:tmPct val="10000"/>
                                  </p:iterate>
                                  <p:childTnLst>
                                    <p:set>
                                      <p:cBhvr>
                                        <p:cTn id="123" dur="1" fill="hold">
                                          <p:stCondLst>
                                            <p:cond delay="0"/>
                                          </p:stCondLst>
                                        </p:cTn>
                                        <p:tgtEl>
                                          <p:spTgt spid="3">
                                            <p:txEl>
                                              <p:pRg st="8" end="8"/>
                                            </p:txEl>
                                          </p:spTgt>
                                        </p:tgtEl>
                                        <p:attrNameLst>
                                          <p:attrName>style.visibility</p:attrName>
                                        </p:attrNameLst>
                                      </p:cBhvr>
                                      <p:to>
                                        <p:strVal val="visible"/>
                                      </p:to>
                                    </p:set>
                                    <p:animEffect transition="in" filter="wipe(down)">
                                      <p:cBhvr>
                                        <p:cTn id="124" dur="870">
                                          <p:stCondLst>
                                            <p:cond delay="0"/>
                                          </p:stCondLst>
                                        </p:cTn>
                                        <p:tgtEl>
                                          <p:spTgt spid="3">
                                            <p:txEl>
                                              <p:pRg st="8" end="8"/>
                                            </p:txEl>
                                          </p:spTgt>
                                        </p:tgtEl>
                                      </p:cBhvr>
                                    </p:animEffect>
                                    <p:anim calcmode="lin" valueType="num">
                                      <p:cBhvr>
                                        <p:cTn id="125" dur="2733"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26" dur="996"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27" dur="996" tmFilter="0, 0; 0.125,0.2665; 0.25,0.4; 0.375,0.465; 0.5,0.5;  0.625,0.535; 0.75,0.6; 0.875,0.7335; 1,1">
                                          <p:stCondLst>
                                            <p:cond delay="996"/>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28" dur="498" tmFilter="0, 0; 0.125,0.2665; 0.25,0.4; 0.375,0.465; 0.5,0.5;  0.625,0.535; 0.75,0.6; 0.875,0.7335; 1,1">
                                          <p:stCondLst>
                                            <p:cond delay="1986"/>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29" dur="246" tmFilter="0, 0; 0.125,0.2665; 0.25,0.4; 0.375,0.465; 0.5,0.5;  0.625,0.535; 0.75,0.6; 0.875,0.7335; 1,1">
                                          <p:stCondLst>
                                            <p:cond delay="2484"/>
                                          </p:stCondLst>
                                        </p:cTn>
                                        <p:tgtEl>
                                          <p:spTgt spid="3">
                                            <p:txEl>
                                              <p:pRg st="8" end="8"/>
                                            </p:txEl>
                                          </p:spTgt>
                                        </p:tgtEl>
                                        <p:attrNameLst>
                                          <p:attrName>ppt_y</p:attrName>
                                        </p:attrNameLst>
                                      </p:cBhvr>
                                      <p:tavLst>
                                        <p:tav tm="0" fmla="#ppt_y-sin(pi*$)/81">
                                          <p:val>
                                            <p:fltVal val="0"/>
                                          </p:val>
                                        </p:tav>
                                        <p:tav tm="100000">
                                          <p:val>
                                            <p:fltVal val="1"/>
                                          </p:val>
                                        </p:tav>
                                      </p:tavLst>
                                    </p:anim>
                                    <p:animScale>
                                      <p:cBhvr>
                                        <p:cTn id="130" dur="39">
                                          <p:stCondLst>
                                            <p:cond delay="975"/>
                                          </p:stCondLst>
                                        </p:cTn>
                                        <p:tgtEl>
                                          <p:spTgt spid="3">
                                            <p:txEl>
                                              <p:pRg st="8" end="8"/>
                                            </p:txEl>
                                          </p:spTgt>
                                        </p:tgtEl>
                                      </p:cBhvr>
                                      <p:to x="100000" y="60000"/>
                                    </p:animScale>
                                    <p:animScale>
                                      <p:cBhvr>
                                        <p:cTn id="131" dur="249" decel="50000">
                                          <p:stCondLst>
                                            <p:cond delay="1014"/>
                                          </p:stCondLst>
                                        </p:cTn>
                                        <p:tgtEl>
                                          <p:spTgt spid="3">
                                            <p:txEl>
                                              <p:pRg st="8" end="8"/>
                                            </p:txEl>
                                          </p:spTgt>
                                        </p:tgtEl>
                                      </p:cBhvr>
                                      <p:to x="100000" y="100000"/>
                                    </p:animScale>
                                    <p:animScale>
                                      <p:cBhvr>
                                        <p:cTn id="132" dur="39">
                                          <p:stCondLst>
                                            <p:cond delay="1968"/>
                                          </p:stCondLst>
                                        </p:cTn>
                                        <p:tgtEl>
                                          <p:spTgt spid="3">
                                            <p:txEl>
                                              <p:pRg st="8" end="8"/>
                                            </p:txEl>
                                          </p:spTgt>
                                        </p:tgtEl>
                                      </p:cBhvr>
                                      <p:to x="100000" y="80000"/>
                                    </p:animScale>
                                    <p:animScale>
                                      <p:cBhvr>
                                        <p:cTn id="133" dur="249" decel="50000">
                                          <p:stCondLst>
                                            <p:cond delay="2007"/>
                                          </p:stCondLst>
                                        </p:cTn>
                                        <p:tgtEl>
                                          <p:spTgt spid="3">
                                            <p:txEl>
                                              <p:pRg st="8" end="8"/>
                                            </p:txEl>
                                          </p:spTgt>
                                        </p:tgtEl>
                                      </p:cBhvr>
                                      <p:to x="100000" y="100000"/>
                                    </p:animScale>
                                    <p:animScale>
                                      <p:cBhvr>
                                        <p:cTn id="134" dur="39">
                                          <p:stCondLst>
                                            <p:cond delay="2463"/>
                                          </p:stCondLst>
                                        </p:cTn>
                                        <p:tgtEl>
                                          <p:spTgt spid="3">
                                            <p:txEl>
                                              <p:pRg st="8" end="8"/>
                                            </p:txEl>
                                          </p:spTgt>
                                        </p:tgtEl>
                                      </p:cBhvr>
                                      <p:to x="100000" y="90000"/>
                                    </p:animScale>
                                    <p:animScale>
                                      <p:cBhvr>
                                        <p:cTn id="135" dur="249" decel="50000">
                                          <p:stCondLst>
                                            <p:cond delay="2502"/>
                                          </p:stCondLst>
                                        </p:cTn>
                                        <p:tgtEl>
                                          <p:spTgt spid="3">
                                            <p:txEl>
                                              <p:pRg st="8" end="8"/>
                                            </p:txEl>
                                          </p:spTgt>
                                        </p:tgtEl>
                                      </p:cBhvr>
                                      <p:to x="100000" y="100000"/>
                                    </p:animScale>
                                    <p:animScale>
                                      <p:cBhvr>
                                        <p:cTn id="136" dur="39">
                                          <p:stCondLst>
                                            <p:cond delay="2712"/>
                                          </p:stCondLst>
                                        </p:cTn>
                                        <p:tgtEl>
                                          <p:spTgt spid="3">
                                            <p:txEl>
                                              <p:pRg st="8" end="8"/>
                                            </p:txEl>
                                          </p:spTgt>
                                        </p:tgtEl>
                                      </p:cBhvr>
                                      <p:to x="100000" y="95000"/>
                                    </p:animScale>
                                    <p:animScale>
                                      <p:cBhvr>
                                        <p:cTn id="137" dur="249" decel="50000">
                                          <p:stCondLst>
                                            <p:cond delay="2751"/>
                                          </p:stCondLst>
                                        </p:cTn>
                                        <p:tgtEl>
                                          <p:spTgt spid="3">
                                            <p:txEl>
                                              <p:pRg st="8" end="8"/>
                                            </p:txEl>
                                          </p:spTgt>
                                        </p:tgtEl>
                                      </p:cBhvr>
                                      <p:to x="100000" y="100000"/>
                                    </p:animScale>
                                  </p:childTnLst>
                                </p:cTn>
                              </p:par>
                              <p:par>
                                <p:cTn id="138" presetID="26" presetClass="entr" presetSubtype="0" fill="hold" nodeType="withEffect">
                                  <p:stCondLst>
                                    <p:cond delay="0"/>
                                  </p:stCondLst>
                                  <p:iterate type="wd">
                                    <p:tmPct val="10000"/>
                                  </p:iterate>
                                  <p:childTnLst>
                                    <p:set>
                                      <p:cBhvr>
                                        <p:cTn id="139" dur="1" fill="hold">
                                          <p:stCondLst>
                                            <p:cond delay="0"/>
                                          </p:stCondLst>
                                        </p:cTn>
                                        <p:tgtEl>
                                          <p:spTgt spid="3">
                                            <p:txEl>
                                              <p:pRg st="9" end="9"/>
                                            </p:txEl>
                                          </p:spTgt>
                                        </p:tgtEl>
                                        <p:attrNameLst>
                                          <p:attrName>style.visibility</p:attrName>
                                        </p:attrNameLst>
                                      </p:cBhvr>
                                      <p:to>
                                        <p:strVal val="visible"/>
                                      </p:to>
                                    </p:set>
                                    <p:animEffect transition="in" filter="wipe(down)">
                                      <p:cBhvr>
                                        <p:cTn id="140" dur="870">
                                          <p:stCondLst>
                                            <p:cond delay="0"/>
                                          </p:stCondLst>
                                        </p:cTn>
                                        <p:tgtEl>
                                          <p:spTgt spid="3">
                                            <p:txEl>
                                              <p:pRg st="9" end="9"/>
                                            </p:txEl>
                                          </p:spTgt>
                                        </p:tgtEl>
                                      </p:cBhvr>
                                    </p:animEffect>
                                    <p:anim calcmode="lin" valueType="num">
                                      <p:cBhvr>
                                        <p:cTn id="141" dur="2733"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42" dur="996"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43" dur="996" tmFilter="0, 0; 0.125,0.2665; 0.25,0.4; 0.375,0.465; 0.5,0.5;  0.625,0.535; 0.75,0.6; 0.875,0.7335; 1,1">
                                          <p:stCondLst>
                                            <p:cond delay="996"/>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44" dur="498" tmFilter="0, 0; 0.125,0.2665; 0.25,0.4; 0.375,0.465; 0.5,0.5;  0.625,0.535; 0.75,0.6; 0.875,0.7335; 1,1">
                                          <p:stCondLst>
                                            <p:cond delay="1986"/>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45" dur="246" tmFilter="0, 0; 0.125,0.2665; 0.25,0.4; 0.375,0.465; 0.5,0.5;  0.625,0.535; 0.75,0.6; 0.875,0.7335; 1,1">
                                          <p:stCondLst>
                                            <p:cond delay="2484"/>
                                          </p:stCondLst>
                                        </p:cTn>
                                        <p:tgtEl>
                                          <p:spTgt spid="3">
                                            <p:txEl>
                                              <p:pRg st="9" end="9"/>
                                            </p:txEl>
                                          </p:spTgt>
                                        </p:tgtEl>
                                        <p:attrNameLst>
                                          <p:attrName>ppt_y</p:attrName>
                                        </p:attrNameLst>
                                      </p:cBhvr>
                                      <p:tavLst>
                                        <p:tav tm="0" fmla="#ppt_y-sin(pi*$)/81">
                                          <p:val>
                                            <p:fltVal val="0"/>
                                          </p:val>
                                        </p:tav>
                                        <p:tav tm="100000">
                                          <p:val>
                                            <p:fltVal val="1"/>
                                          </p:val>
                                        </p:tav>
                                      </p:tavLst>
                                    </p:anim>
                                    <p:animScale>
                                      <p:cBhvr>
                                        <p:cTn id="146" dur="39">
                                          <p:stCondLst>
                                            <p:cond delay="975"/>
                                          </p:stCondLst>
                                        </p:cTn>
                                        <p:tgtEl>
                                          <p:spTgt spid="3">
                                            <p:txEl>
                                              <p:pRg st="9" end="9"/>
                                            </p:txEl>
                                          </p:spTgt>
                                        </p:tgtEl>
                                      </p:cBhvr>
                                      <p:to x="100000" y="60000"/>
                                    </p:animScale>
                                    <p:animScale>
                                      <p:cBhvr>
                                        <p:cTn id="147" dur="249" decel="50000">
                                          <p:stCondLst>
                                            <p:cond delay="1014"/>
                                          </p:stCondLst>
                                        </p:cTn>
                                        <p:tgtEl>
                                          <p:spTgt spid="3">
                                            <p:txEl>
                                              <p:pRg st="9" end="9"/>
                                            </p:txEl>
                                          </p:spTgt>
                                        </p:tgtEl>
                                      </p:cBhvr>
                                      <p:to x="100000" y="100000"/>
                                    </p:animScale>
                                    <p:animScale>
                                      <p:cBhvr>
                                        <p:cTn id="148" dur="39">
                                          <p:stCondLst>
                                            <p:cond delay="1968"/>
                                          </p:stCondLst>
                                        </p:cTn>
                                        <p:tgtEl>
                                          <p:spTgt spid="3">
                                            <p:txEl>
                                              <p:pRg st="9" end="9"/>
                                            </p:txEl>
                                          </p:spTgt>
                                        </p:tgtEl>
                                      </p:cBhvr>
                                      <p:to x="100000" y="80000"/>
                                    </p:animScale>
                                    <p:animScale>
                                      <p:cBhvr>
                                        <p:cTn id="149" dur="249" decel="50000">
                                          <p:stCondLst>
                                            <p:cond delay="2007"/>
                                          </p:stCondLst>
                                        </p:cTn>
                                        <p:tgtEl>
                                          <p:spTgt spid="3">
                                            <p:txEl>
                                              <p:pRg st="9" end="9"/>
                                            </p:txEl>
                                          </p:spTgt>
                                        </p:tgtEl>
                                      </p:cBhvr>
                                      <p:to x="100000" y="100000"/>
                                    </p:animScale>
                                    <p:animScale>
                                      <p:cBhvr>
                                        <p:cTn id="150" dur="39">
                                          <p:stCondLst>
                                            <p:cond delay="2463"/>
                                          </p:stCondLst>
                                        </p:cTn>
                                        <p:tgtEl>
                                          <p:spTgt spid="3">
                                            <p:txEl>
                                              <p:pRg st="9" end="9"/>
                                            </p:txEl>
                                          </p:spTgt>
                                        </p:tgtEl>
                                      </p:cBhvr>
                                      <p:to x="100000" y="90000"/>
                                    </p:animScale>
                                    <p:animScale>
                                      <p:cBhvr>
                                        <p:cTn id="151" dur="249" decel="50000">
                                          <p:stCondLst>
                                            <p:cond delay="2502"/>
                                          </p:stCondLst>
                                        </p:cTn>
                                        <p:tgtEl>
                                          <p:spTgt spid="3">
                                            <p:txEl>
                                              <p:pRg st="9" end="9"/>
                                            </p:txEl>
                                          </p:spTgt>
                                        </p:tgtEl>
                                      </p:cBhvr>
                                      <p:to x="100000" y="100000"/>
                                    </p:animScale>
                                    <p:animScale>
                                      <p:cBhvr>
                                        <p:cTn id="152" dur="39">
                                          <p:stCondLst>
                                            <p:cond delay="2712"/>
                                          </p:stCondLst>
                                        </p:cTn>
                                        <p:tgtEl>
                                          <p:spTgt spid="3">
                                            <p:txEl>
                                              <p:pRg st="9" end="9"/>
                                            </p:txEl>
                                          </p:spTgt>
                                        </p:tgtEl>
                                      </p:cBhvr>
                                      <p:to x="100000" y="95000"/>
                                    </p:animScale>
                                    <p:animScale>
                                      <p:cBhvr>
                                        <p:cTn id="153" dur="249" decel="50000">
                                          <p:stCondLst>
                                            <p:cond delay="2751"/>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 y="1481246"/>
            <a:ext cx="11166598" cy="4308872"/>
          </a:xfrm>
          <a:prstGeom prst="rect">
            <a:avLst/>
          </a:prstGeom>
        </p:spPr>
        <p:txBody>
          <a:bodyPr wrap="square">
            <a:spAutoFit/>
          </a:bodyPr>
          <a:lstStyle/>
          <a:p>
            <a:r>
              <a:rPr lang="as-IN" sz="3200" dirty="0">
                <a:solidFill>
                  <a:schemeClr val="bg1"/>
                </a:solidFill>
                <a:latin typeface="NikoshBAN" panose="02000000000000000000" pitchFamily="2" charset="0"/>
                <a:cs typeface="NikoshBAN" panose="02000000000000000000" pitchFamily="2" charset="0"/>
              </a:rPr>
              <a:t>৯। বিদ্যালয়ের বিশেষ করে </a:t>
            </a:r>
            <a:r>
              <a:rPr lang="as-IN" sz="3200" dirty="0" smtClean="0">
                <a:solidFill>
                  <a:schemeClr val="bg1"/>
                </a:solidFill>
                <a:latin typeface="NikoshBAN" panose="02000000000000000000" pitchFamily="2" charset="0"/>
                <a:cs typeface="NikoshBAN" panose="02000000000000000000" pitchFamily="2" charset="0"/>
              </a:rPr>
              <a:t>শ্রে</a:t>
            </a:r>
            <a:r>
              <a:rPr lang="bn-IN" sz="3200" dirty="0" smtClean="0">
                <a:solidFill>
                  <a:schemeClr val="bg1"/>
                </a:solidFill>
                <a:latin typeface="NikoshBAN" panose="02000000000000000000" pitchFamily="2" charset="0"/>
                <a:cs typeface="NikoshBAN" panose="02000000000000000000" pitchFamily="2" charset="0"/>
              </a:rPr>
              <a:t>ণি</a:t>
            </a:r>
            <a:r>
              <a:rPr lang="as-IN" sz="3200" dirty="0" smtClean="0">
                <a:solidFill>
                  <a:schemeClr val="bg1"/>
                </a:solidFill>
                <a:latin typeface="NikoshBAN" panose="02000000000000000000" pitchFamily="2" charset="0"/>
                <a:cs typeface="NikoshBAN" panose="02000000000000000000" pitchFamily="2" charset="0"/>
              </a:rPr>
              <a:t> </a:t>
            </a:r>
            <a:r>
              <a:rPr lang="as-IN" sz="3200" dirty="0">
                <a:solidFill>
                  <a:schemeClr val="bg1"/>
                </a:solidFill>
                <a:latin typeface="NikoshBAN" panose="02000000000000000000" pitchFamily="2" charset="0"/>
                <a:cs typeface="NikoshBAN" panose="02000000000000000000" pitchFamily="2" charset="0"/>
              </a:rPr>
              <a:t>কক্ষের অবকাঠামোগত উন্নয়ন।</a:t>
            </a:r>
          </a:p>
          <a:p>
            <a:r>
              <a:rPr lang="as-IN" sz="3200" dirty="0">
                <a:solidFill>
                  <a:schemeClr val="bg1"/>
                </a:solidFill>
                <a:latin typeface="NikoshBAN" panose="02000000000000000000" pitchFamily="2" charset="0"/>
                <a:cs typeface="NikoshBAN" panose="02000000000000000000" pitchFamily="2" charset="0"/>
              </a:rPr>
              <a:t>১০। প্রধান শিক্ষকের ইতিবাচক গঠনমূলক ও কার্যকর মনিটরিং।</a:t>
            </a:r>
          </a:p>
          <a:p>
            <a:r>
              <a:rPr lang="as-IN" sz="3200" dirty="0">
                <a:solidFill>
                  <a:schemeClr val="bg1"/>
                </a:solidFill>
                <a:latin typeface="NikoshBAN" panose="02000000000000000000" pitchFamily="2" charset="0"/>
                <a:cs typeface="NikoshBAN" panose="02000000000000000000" pitchFamily="2" charset="0"/>
              </a:rPr>
              <a:t>১১। বিদ্যালয়ে বাগান করা,ম্যাগাজিন প্রকাশ,সাহিত্য সংসদ গঠন।</a:t>
            </a:r>
          </a:p>
          <a:p>
            <a:r>
              <a:rPr lang="as-IN" sz="3200" dirty="0">
                <a:solidFill>
                  <a:schemeClr val="bg1"/>
                </a:solidFill>
                <a:latin typeface="NikoshBAN" panose="02000000000000000000" pitchFamily="2" charset="0"/>
                <a:cs typeface="NikoshBAN" panose="02000000000000000000" pitchFamily="2" charset="0"/>
              </a:rPr>
              <a:t>১২। কাউন্সিলিং এর ব্যবস্থা করা। </a:t>
            </a:r>
          </a:p>
          <a:p>
            <a:r>
              <a:rPr lang="as-IN" sz="3200" dirty="0">
                <a:solidFill>
                  <a:schemeClr val="bg1"/>
                </a:solidFill>
                <a:latin typeface="NikoshBAN" panose="02000000000000000000" pitchFamily="2" charset="0"/>
                <a:cs typeface="NikoshBAN" panose="02000000000000000000" pitchFamily="2" charset="0"/>
              </a:rPr>
              <a:t>১৩। শিক্ষার্থীদের জন্য উপযুক্ত,নিরাপদ ও আনন্দদায়ক পরিবেশ সৃষ্টি।</a:t>
            </a:r>
          </a:p>
          <a:p>
            <a:r>
              <a:rPr lang="as-IN" sz="3200" dirty="0">
                <a:solidFill>
                  <a:schemeClr val="bg1"/>
                </a:solidFill>
                <a:latin typeface="NikoshBAN" panose="02000000000000000000" pitchFamily="2" charset="0"/>
                <a:cs typeface="NikoshBAN" panose="02000000000000000000" pitchFamily="2" charset="0"/>
              </a:rPr>
              <a:t>১৪। শিক্ষক </a:t>
            </a:r>
            <a:r>
              <a:rPr lang="as-IN" sz="3200" dirty="0" smtClean="0">
                <a:solidFill>
                  <a:schemeClr val="bg1"/>
                </a:solidFill>
                <a:latin typeface="NikoshBAN" panose="02000000000000000000" pitchFamily="2" charset="0"/>
                <a:cs typeface="NikoshBAN" panose="02000000000000000000" pitchFamily="2" charset="0"/>
              </a:rPr>
              <a:t>ক</a:t>
            </a:r>
            <a:r>
              <a:rPr lang="bn-IN" sz="3200" dirty="0" smtClean="0">
                <a:solidFill>
                  <a:schemeClr val="bg1"/>
                </a:solidFill>
                <a:latin typeface="NikoshBAN" panose="02000000000000000000" pitchFamily="2" charset="0"/>
                <a:cs typeface="NikoshBAN" panose="02000000000000000000" pitchFamily="2" charset="0"/>
              </a:rPr>
              <a:t>র্তৃ</a:t>
            </a:r>
            <a:r>
              <a:rPr lang="as-IN" sz="3200" dirty="0" smtClean="0">
                <a:solidFill>
                  <a:schemeClr val="bg1"/>
                </a:solidFill>
                <a:latin typeface="NikoshBAN" panose="02000000000000000000" pitchFamily="2" charset="0"/>
                <a:cs typeface="NikoshBAN" panose="02000000000000000000" pitchFamily="2" charset="0"/>
              </a:rPr>
              <a:t>ক </a:t>
            </a:r>
            <a:r>
              <a:rPr lang="as-IN" sz="3200" dirty="0">
                <a:solidFill>
                  <a:schemeClr val="bg1"/>
                </a:solidFill>
                <a:latin typeface="NikoshBAN" panose="02000000000000000000" pitchFamily="2" charset="0"/>
                <a:cs typeface="NikoshBAN" panose="02000000000000000000" pitchFamily="2" charset="0"/>
              </a:rPr>
              <a:t>শিক্ষার্থীদের বাড়িতে মাঝে মাঝে খোঁজ খবর নিতে যাওয়া। </a:t>
            </a:r>
          </a:p>
          <a:p>
            <a:r>
              <a:rPr lang="as-IN" sz="3200" dirty="0">
                <a:solidFill>
                  <a:schemeClr val="bg1"/>
                </a:solidFill>
                <a:latin typeface="NikoshBAN" panose="02000000000000000000" pitchFamily="2" charset="0"/>
                <a:cs typeface="NikoshBAN" panose="02000000000000000000" pitchFamily="2" charset="0"/>
              </a:rPr>
              <a:t>১৫। বিদ্যালয়ের ফাঁকা স্থানে নীতিবাক্য লেখা, প্রাত্যহিক সমাবেশে কয়েকটি নীতি বাক্য জোরে জোরে পাঠ করা, ক্লাসের শুরুতে কয়েকটি নীতি বাক্য নিয়ে আলোচনা করা।</a:t>
            </a:r>
          </a:p>
          <a:p>
            <a:endParaRPr lang="en-US" dirty="0">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19000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sndAc>
          <p:stSnd>
            <p:snd r:embed="rId2" name="suction.wav"/>
          </p:stSnd>
        </p:sndAc>
      </p:transition>
    </mc:Choice>
    <mc:Fallback xmlns="">
      <p:transition spd="slow">
        <p:fade/>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4">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6" dur="10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10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1000" tmFilter="0,0; .5, 1; 1, 1"/>
                                        <p:tgtEl>
                                          <p:spTgt spid="4">
                                            <p:txEl>
                                              <p:pRg st="1" end="1"/>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3" dur="10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10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1000" tmFilter="0,0; .5, 1; 1, 1"/>
                                        <p:tgtEl>
                                          <p:spTgt spid="4">
                                            <p:txEl>
                                              <p:pRg st="2" end="2"/>
                                            </p:txEl>
                                          </p:spTgt>
                                        </p:tgtEl>
                                      </p:cBhvr>
                                    </p:animEffect>
                                  </p:childTnLst>
                                </p:cTn>
                              </p:par>
                              <p:par>
                                <p:cTn id="26" presetID="41" presetClass="entr" presetSubtype="0" fill="hold" nodeType="withEffect">
                                  <p:stCondLst>
                                    <p:cond delay="0"/>
                                  </p:stCondLst>
                                  <p:iterate type="lt">
                                    <p:tmPct val="10000"/>
                                  </p:iterate>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10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0" dur="10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10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1000" tmFilter="0,0; .5, 1; 1, 1"/>
                                        <p:tgtEl>
                                          <p:spTgt spid="4">
                                            <p:txEl>
                                              <p:pRg st="3" end="3"/>
                                            </p:txEl>
                                          </p:spTgt>
                                        </p:tgtEl>
                                      </p:cBhvr>
                                    </p:animEffect>
                                  </p:childTnLst>
                                </p:cTn>
                              </p:par>
                              <p:par>
                                <p:cTn id="33" presetID="41" presetClass="entr" presetSubtype="0" fill="hold" nodeType="withEffect">
                                  <p:stCondLst>
                                    <p:cond delay="0"/>
                                  </p:stCondLst>
                                  <p:iterate type="lt">
                                    <p:tmPct val="10000"/>
                                  </p:iterate>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37" dur="10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10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000" tmFilter="0,0; .5, 1; 1, 1"/>
                                        <p:tgtEl>
                                          <p:spTgt spid="4">
                                            <p:txEl>
                                              <p:pRg st="4" end="4"/>
                                            </p:txEl>
                                          </p:spTgt>
                                        </p:tgtEl>
                                      </p:cBhvr>
                                    </p:animEffect>
                                  </p:childTnLst>
                                </p:cTn>
                              </p:par>
                              <p:par>
                                <p:cTn id="40" presetID="41" presetClass="entr" presetSubtype="0" fill="hold" nodeType="withEffect">
                                  <p:stCondLst>
                                    <p:cond delay="0"/>
                                  </p:stCondLst>
                                  <p:iterate type="lt">
                                    <p:tmPct val="10000"/>
                                  </p:iterate>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10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10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44" dur="10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10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000" tmFilter="0,0; .5, 1; 1, 1"/>
                                        <p:tgtEl>
                                          <p:spTgt spid="4">
                                            <p:txEl>
                                              <p:pRg st="5" end="5"/>
                                            </p:txEl>
                                          </p:spTgt>
                                        </p:tgtEl>
                                      </p:cBhvr>
                                    </p:animEffect>
                                  </p:childTnLst>
                                </p:cTn>
                              </p:par>
                              <p:par>
                                <p:cTn id="47" presetID="41" presetClass="entr" presetSubtype="0" fill="hold" nodeType="withEffect">
                                  <p:stCondLst>
                                    <p:cond delay="0"/>
                                  </p:stCondLst>
                                  <p:iterate type="lt">
                                    <p:tmPct val="10000"/>
                                  </p:iterate>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10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0" dur="10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51" dur="10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2" dur="10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3" dur="1000" tmFilter="0,0; .5, 1; 1, 1"/>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4769" y="163773"/>
            <a:ext cx="8502555" cy="6591869"/>
          </a:xfrm>
        </p:spPr>
        <p:txBody>
          <a:bodyPr>
            <a:normAutofit/>
          </a:bodyPr>
          <a:lstStyle/>
          <a:p>
            <a:pPr marL="0" indent="0">
              <a:spcBef>
                <a:spcPts val="600"/>
              </a:spcBef>
              <a:spcAft>
                <a:spcPts val="0"/>
              </a:spcAft>
              <a:buNone/>
            </a:pPr>
            <a:r>
              <a:rPr lang="as-IN" sz="4800" b="1" dirty="0">
                <a:solidFill>
                  <a:srgbClr val="FF0000"/>
                </a:solidFill>
                <a:latin typeface="NikoshBAN" panose="02000000000000000000" pitchFamily="2" charset="0"/>
                <a:cs typeface="NikoshBAN" panose="02000000000000000000" pitchFamily="2" charset="0"/>
              </a:rPr>
              <a:t>শ্রে</a:t>
            </a:r>
            <a:r>
              <a:rPr lang="as-IN" sz="4000" b="1" dirty="0">
                <a:solidFill>
                  <a:srgbClr val="FFFF00"/>
                </a:solidFill>
                <a:latin typeface="NikoshBAN" panose="02000000000000000000" pitchFamily="2" charset="0"/>
                <a:cs typeface="NikoshBAN" panose="02000000000000000000" pitchFamily="2" charset="0"/>
              </a:rPr>
              <a:t>ণি কক্ষে শিক্ষার্থীর দক্ষতা উন্নয়নের কৌশল সমূহ-</a:t>
            </a:r>
          </a:p>
          <a:p>
            <a:pPr marL="0" indent="0">
              <a:spcBef>
                <a:spcPts val="600"/>
              </a:spcBef>
              <a:spcAft>
                <a:spcPts val="0"/>
              </a:spcAft>
              <a:buNone/>
            </a:pPr>
            <a:endParaRPr lang="as-IN" dirty="0">
              <a:latin typeface="NikoshBAN" panose="02000000000000000000" pitchFamily="2" charset="0"/>
              <a:cs typeface="NikoshBAN" panose="02000000000000000000" pitchFamily="2" charset="0"/>
            </a:endParaRPr>
          </a:p>
          <a:p>
            <a:pPr marL="0" indent="0">
              <a:spcBef>
                <a:spcPts val="600"/>
              </a:spcBef>
              <a:spcAft>
                <a:spcPts val="0"/>
              </a:spcAft>
              <a:buNone/>
            </a:pPr>
            <a:r>
              <a:rPr lang="as-IN" sz="3200" dirty="0">
                <a:solidFill>
                  <a:schemeClr val="bg1"/>
                </a:solidFill>
                <a:latin typeface="NikoshBAN" panose="02000000000000000000" pitchFamily="2" charset="0"/>
                <a:cs typeface="NikoshBAN" panose="02000000000000000000" pitchFamily="2" charset="0"/>
              </a:rPr>
              <a:t>১। </a:t>
            </a:r>
            <a:r>
              <a:rPr lang="as-IN" sz="3200" dirty="0">
                <a:solidFill>
                  <a:srgbClr val="FFFF00"/>
                </a:solidFill>
                <a:latin typeface="NikoshBAN" panose="02000000000000000000" pitchFamily="2" charset="0"/>
                <a:cs typeface="NikoshBAN" panose="02000000000000000000" pitchFamily="2" charset="0"/>
              </a:rPr>
              <a:t>শুনার দক্ষতা </a:t>
            </a:r>
            <a:r>
              <a:rPr lang="as-IN" sz="3200" dirty="0" smtClean="0">
                <a:solidFill>
                  <a:srgbClr val="FFFF00"/>
                </a:solidFill>
                <a:latin typeface="NikoshBAN" panose="02000000000000000000" pitchFamily="2" charset="0"/>
                <a:cs typeface="NikoshBAN" panose="02000000000000000000" pitchFamily="2" charset="0"/>
              </a:rPr>
              <a:t>উন্নয়ন</a:t>
            </a:r>
            <a:r>
              <a:rPr lang="en-US" sz="3200" dirty="0" smtClean="0">
                <a:solidFill>
                  <a:srgbClr val="FFFF00"/>
                </a:solidFill>
                <a:latin typeface="NikoshBAN" panose="02000000000000000000" pitchFamily="2" charset="0"/>
                <a:cs typeface="NikoshBAN" panose="02000000000000000000" pitchFamily="2" charset="0"/>
              </a:rPr>
              <a:t> </a:t>
            </a:r>
            <a:r>
              <a:rPr lang="as-IN" sz="3200" dirty="0" smtClean="0">
                <a:solidFill>
                  <a:schemeClr val="bg1"/>
                </a:solidFill>
                <a:latin typeface="NikoshBAN" panose="02000000000000000000" pitchFamily="2" charset="0"/>
                <a:cs typeface="NikoshBAN" panose="02000000000000000000" pitchFamily="2" charset="0"/>
              </a:rPr>
              <a:t>(</a:t>
            </a:r>
            <a:r>
              <a:rPr lang="as-IN" sz="3200" dirty="0">
                <a:solidFill>
                  <a:schemeClr val="bg1"/>
                </a:solidFill>
                <a:latin typeface="NikoshBAN" panose="02000000000000000000" pitchFamily="2" charset="0"/>
                <a:cs typeface="NikoshBAN" panose="02000000000000000000" pitchFamily="2" charset="0"/>
              </a:rPr>
              <a:t>শ্রুতিলিপি অনুশীলন, গল্প শোনান, বিতর্ক ও বক্তব্য অনুশীলন, শুদ্ধ উচ্চারণ অনুশীলন, ছড়া ও কবিতা </a:t>
            </a:r>
            <a:r>
              <a:rPr lang="as-IN" sz="3200" dirty="0" smtClean="0">
                <a:solidFill>
                  <a:schemeClr val="bg1"/>
                </a:solidFill>
                <a:latin typeface="NikoshBAN" panose="02000000000000000000" pitchFamily="2" charset="0"/>
                <a:cs typeface="NikoshBAN" panose="02000000000000000000" pitchFamily="2" charset="0"/>
              </a:rPr>
              <a:t>আবৃ</a:t>
            </a:r>
            <a:r>
              <a:rPr lang="bn-IN" sz="3200" dirty="0" smtClean="0">
                <a:solidFill>
                  <a:schemeClr val="bg1"/>
                </a:solidFill>
                <a:latin typeface="NikoshBAN" panose="02000000000000000000" pitchFamily="2" charset="0"/>
                <a:cs typeface="NikoshBAN" panose="02000000000000000000" pitchFamily="2" charset="0"/>
              </a:rPr>
              <a:t>ত্তি</a:t>
            </a:r>
            <a:r>
              <a:rPr lang="as-IN" sz="3200" dirty="0" smtClean="0">
                <a:solidFill>
                  <a:schemeClr val="bg1"/>
                </a:solidFill>
                <a:latin typeface="NikoshBAN" panose="02000000000000000000" pitchFamily="2" charset="0"/>
                <a:cs typeface="NikoshBAN" panose="02000000000000000000" pitchFamily="2" charset="0"/>
              </a:rPr>
              <a:t>)</a:t>
            </a:r>
            <a:endParaRPr lang="as-IN" sz="3200" dirty="0">
              <a:solidFill>
                <a:schemeClr val="bg1"/>
              </a:solidFill>
              <a:latin typeface="NikoshBAN" panose="02000000000000000000" pitchFamily="2" charset="0"/>
              <a:cs typeface="NikoshBAN" panose="02000000000000000000" pitchFamily="2" charset="0"/>
            </a:endParaRPr>
          </a:p>
          <a:p>
            <a:pPr marL="0" indent="0">
              <a:spcBef>
                <a:spcPts val="600"/>
              </a:spcBef>
              <a:spcAft>
                <a:spcPts val="0"/>
              </a:spcAft>
              <a:buNone/>
            </a:pPr>
            <a:r>
              <a:rPr lang="as-IN" sz="3200" dirty="0">
                <a:solidFill>
                  <a:schemeClr val="bg1"/>
                </a:solidFill>
                <a:latin typeface="NikoshBAN" panose="02000000000000000000" pitchFamily="2" charset="0"/>
                <a:cs typeface="NikoshBAN" panose="02000000000000000000" pitchFamily="2" charset="0"/>
              </a:rPr>
              <a:t>২। </a:t>
            </a:r>
            <a:r>
              <a:rPr lang="as-IN" sz="3200" dirty="0">
                <a:solidFill>
                  <a:srgbClr val="FFFF00"/>
                </a:solidFill>
                <a:latin typeface="NikoshBAN" panose="02000000000000000000" pitchFamily="2" charset="0"/>
                <a:cs typeface="NikoshBAN" panose="02000000000000000000" pitchFamily="2" charset="0"/>
              </a:rPr>
              <a:t>বলার দক্ষতা </a:t>
            </a:r>
            <a:r>
              <a:rPr lang="as-IN" sz="3200" dirty="0" smtClean="0">
                <a:solidFill>
                  <a:srgbClr val="FFFF00"/>
                </a:solidFill>
                <a:latin typeface="NikoshBAN" panose="02000000000000000000" pitchFamily="2" charset="0"/>
                <a:cs typeface="NikoshBAN" panose="02000000000000000000" pitchFamily="2" charset="0"/>
              </a:rPr>
              <a:t>উন্নয়ন</a:t>
            </a:r>
            <a:r>
              <a:rPr lang="en-US" sz="3200" dirty="0" smtClean="0">
                <a:solidFill>
                  <a:srgbClr val="FFFF00"/>
                </a:solidFill>
                <a:latin typeface="NikoshBAN" panose="02000000000000000000" pitchFamily="2" charset="0"/>
                <a:cs typeface="NikoshBAN" panose="02000000000000000000" pitchFamily="2" charset="0"/>
              </a:rPr>
              <a:t> </a:t>
            </a:r>
            <a:r>
              <a:rPr lang="as-IN" sz="3200" dirty="0" smtClean="0">
                <a:solidFill>
                  <a:schemeClr val="bg1"/>
                </a:solidFill>
                <a:latin typeface="NikoshBAN" panose="02000000000000000000" pitchFamily="2" charset="0"/>
                <a:cs typeface="NikoshBAN" panose="02000000000000000000" pitchFamily="2" charset="0"/>
              </a:rPr>
              <a:t>( </a:t>
            </a:r>
            <a:r>
              <a:rPr lang="as-IN" sz="3200" dirty="0">
                <a:solidFill>
                  <a:schemeClr val="bg1"/>
                </a:solidFill>
                <a:latin typeface="NikoshBAN" panose="02000000000000000000" pitchFamily="2" charset="0"/>
                <a:cs typeface="NikoshBAN" panose="02000000000000000000" pitchFamily="2" charset="0"/>
              </a:rPr>
              <a:t>শোনা বিষয় শ্রেণি কক্ষে উপস্থাপন, সরব পাঠ অনুশীলন, দলীয় কাজের মাধ্যমে মতবিনিময়,বিতর্ক ও বক্তব্য অনুশীলন, শুদ্ধ উচ্চারণ অনুশীলন, ছড়া ও কবিতা </a:t>
            </a:r>
            <a:r>
              <a:rPr lang="as-IN" sz="3200" dirty="0" smtClean="0">
                <a:solidFill>
                  <a:schemeClr val="bg1"/>
                </a:solidFill>
                <a:latin typeface="NikoshBAN" panose="02000000000000000000" pitchFamily="2" charset="0"/>
                <a:cs typeface="NikoshBAN" panose="02000000000000000000" pitchFamily="2" charset="0"/>
              </a:rPr>
              <a:t>আবৃ</a:t>
            </a:r>
            <a:r>
              <a:rPr lang="bn-IN" sz="3200" dirty="0" smtClean="0">
                <a:solidFill>
                  <a:schemeClr val="bg1"/>
                </a:solidFill>
                <a:latin typeface="NikoshBAN" panose="02000000000000000000" pitchFamily="2" charset="0"/>
                <a:cs typeface="NikoshBAN" panose="02000000000000000000" pitchFamily="2" charset="0"/>
              </a:rPr>
              <a:t>ত্তি</a:t>
            </a:r>
            <a:r>
              <a:rPr lang="as-IN" sz="3200" dirty="0" smtClean="0">
                <a:solidFill>
                  <a:schemeClr val="bg1"/>
                </a:solidFill>
                <a:latin typeface="NikoshBAN" panose="02000000000000000000" pitchFamily="2" charset="0"/>
                <a:cs typeface="NikoshBAN" panose="02000000000000000000" pitchFamily="2" charset="0"/>
              </a:rPr>
              <a:t>)</a:t>
            </a:r>
            <a:endParaRPr lang="as-IN" sz="3200" dirty="0">
              <a:solidFill>
                <a:schemeClr val="bg1"/>
              </a:solidFill>
              <a:latin typeface="NikoshBAN" panose="02000000000000000000" pitchFamily="2" charset="0"/>
              <a:cs typeface="NikoshBAN" panose="02000000000000000000" pitchFamily="2" charset="0"/>
            </a:endParaRPr>
          </a:p>
          <a:p>
            <a:pPr marL="0" indent="0">
              <a:spcBef>
                <a:spcPts val="600"/>
              </a:spcBef>
              <a:spcAft>
                <a:spcPts val="0"/>
              </a:spcAft>
              <a:buNone/>
            </a:pPr>
            <a:r>
              <a:rPr lang="as-IN" sz="3200" dirty="0">
                <a:solidFill>
                  <a:schemeClr val="bg1"/>
                </a:solidFill>
                <a:latin typeface="NikoshBAN" panose="02000000000000000000" pitchFamily="2" charset="0"/>
                <a:cs typeface="NikoshBAN" panose="02000000000000000000" pitchFamily="2" charset="0"/>
              </a:rPr>
              <a:t>৩। </a:t>
            </a:r>
            <a:r>
              <a:rPr lang="as-IN" sz="3200" dirty="0">
                <a:solidFill>
                  <a:srgbClr val="FFFF00"/>
                </a:solidFill>
                <a:latin typeface="NikoshBAN" panose="02000000000000000000" pitchFamily="2" charset="0"/>
                <a:cs typeface="NikoshBAN" panose="02000000000000000000" pitchFamily="2" charset="0"/>
              </a:rPr>
              <a:t>লেখার দক্ষতা </a:t>
            </a:r>
            <a:r>
              <a:rPr lang="as-IN" sz="3200" dirty="0" smtClean="0">
                <a:solidFill>
                  <a:srgbClr val="FFFF00"/>
                </a:solidFill>
                <a:latin typeface="NikoshBAN" panose="02000000000000000000" pitchFamily="2" charset="0"/>
                <a:cs typeface="NikoshBAN" panose="02000000000000000000" pitchFamily="2" charset="0"/>
              </a:rPr>
              <a:t>উন্নয়ন</a:t>
            </a:r>
            <a:r>
              <a:rPr lang="as-IN" sz="3200" dirty="0" smtClean="0">
                <a:solidFill>
                  <a:schemeClr val="bg1"/>
                </a:solidFill>
                <a:latin typeface="NikoshBAN" panose="02000000000000000000" pitchFamily="2" charset="0"/>
                <a:cs typeface="NikoshBAN" panose="02000000000000000000" pitchFamily="2" charset="0"/>
              </a:rPr>
              <a:t>(বাড়ির </a:t>
            </a:r>
            <a:r>
              <a:rPr lang="as-IN" sz="3200" dirty="0">
                <a:solidFill>
                  <a:schemeClr val="bg1"/>
                </a:solidFill>
                <a:latin typeface="NikoshBAN" panose="02000000000000000000" pitchFamily="2" charset="0"/>
                <a:cs typeface="NikoshBAN" panose="02000000000000000000" pitchFamily="2" charset="0"/>
              </a:rPr>
              <a:t>ও শ্রেণির কাজের লেখার </a:t>
            </a:r>
            <a:r>
              <a:rPr lang="as-IN" sz="3200" dirty="0" smtClean="0">
                <a:solidFill>
                  <a:schemeClr val="bg1"/>
                </a:solidFill>
                <a:latin typeface="NikoshBAN" panose="02000000000000000000" pitchFamily="2" charset="0"/>
                <a:cs typeface="NikoshBAN" panose="02000000000000000000" pitchFamily="2" charset="0"/>
              </a:rPr>
              <a:t>অনুশীল</a:t>
            </a:r>
            <a:r>
              <a:rPr lang="bn-IN" sz="3200" dirty="0" smtClean="0">
                <a:solidFill>
                  <a:schemeClr val="bg1"/>
                </a:solidFill>
                <a:latin typeface="NikoshBAN" panose="02000000000000000000" pitchFamily="2" charset="0"/>
                <a:cs typeface="NikoshBAN" panose="02000000000000000000" pitchFamily="2" charset="0"/>
              </a:rPr>
              <a:t>ন)</a:t>
            </a:r>
            <a:endParaRPr lang="as-IN" sz="3200" dirty="0">
              <a:solidFill>
                <a:schemeClr val="bg1"/>
              </a:solidFill>
              <a:latin typeface="NikoshBAN" panose="02000000000000000000" pitchFamily="2" charset="0"/>
              <a:cs typeface="NikoshBAN" panose="02000000000000000000" pitchFamily="2" charset="0"/>
            </a:endParaRPr>
          </a:p>
          <a:p>
            <a:pPr marL="0" indent="0">
              <a:spcBef>
                <a:spcPts val="600"/>
              </a:spcBef>
              <a:spcAft>
                <a:spcPts val="0"/>
              </a:spcAft>
              <a:buNone/>
            </a:pPr>
            <a:r>
              <a:rPr lang="as-IN" sz="3200" dirty="0">
                <a:solidFill>
                  <a:schemeClr val="bg1"/>
                </a:solidFill>
                <a:latin typeface="NikoshBAN" panose="02000000000000000000" pitchFamily="2" charset="0"/>
                <a:cs typeface="NikoshBAN" panose="02000000000000000000" pitchFamily="2" charset="0"/>
              </a:rPr>
              <a:t>৪। </a:t>
            </a:r>
            <a:r>
              <a:rPr lang="as-IN" sz="3200" dirty="0">
                <a:solidFill>
                  <a:srgbClr val="FFFF00"/>
                </a:solidFill>
                <a:latin typeface="NikoshBAN" panose="02000000000000000000" pitchFamily="2" charset="0"/>
                <a:cs typeface="NikoshBAN" panose="02000000000000000000" pitchFamily="2" charset="0"/>
              </a:rPr>
              <a:t>পড়ার দক্ষতা </a:t>
            </a:r>
            <a:r>
              <a:rPr lang="as-IN" sz="3200" dirty="0" smtClean="0">
                <a:solidFill>
                  <a:srgbClr val="FFFF00"/>
                </a:solidFill>
                <a:latin typeface="NikoshBAN" panose="02000000000000000000" pitchFamily="2" charset="0"/>
                <a:cs typeface="NikoshBAN" panose="02000000000000000000" pitchFamily="2" charset="0"/>
              </a:rPr>
              <a:t>উন্নয়ন</a:t>
            </a:r>
            <a:r>
              <a:rPr lang="en-US" sz="3200" dirty="0" smtClean="0">
                <a:solidFill>
                  <a:srgbClr val="FFFF00"/>
                </a:solidFill>
                <a:latin typeface="NikoshBAN" panose="02000000000000000000" pitchFamily="2" charset="0"/>
                <a:cs typeface="NikoshBAN" panose="02000000000000000000" pitchFamily="2" charset="0"/>
              </a:rPr>
              <a:t> </a:t>
            </a:r>
            <a:r>
              <a:rPr lang="as-IN" sz="3200" dirty="0" smtClean="0">
                <a:solidFill>
                  <a:schemeClr val="bg1"/>
                </a:solidFill>
                <a:latin typeface="NikoshBAN" panose="02000000000000000000" pitchFamily="2" charset="0"/>
                <a:cs typeface="NikoshBAN" panose="02000000000000000000" pitchFamily="2" charset="0"/>
              </a:rPr>
              <a:t>(</a:t>
            </a:r>
            <a:r>
              <a:rPr lang="as-IN" sz="3200" dirty="0">
                <a:solidFill>
                  <a:schemeClr val="bg1"/>
                </a:solidFill>
                <a:latin typeface="NikoshBAN" panose="02000000000000000000" pitchFamily="2" charset="0"/>
                <a:cs typeface="NikoshBAN" panose="02000000000000000000" pitchFamily="2" charset="0"/>
              </a:rPr>
              <a:t>পত্রপত্রিকার মাধ্যমে সমসাময়িক বিষয় অনুশীলন</a:t>
            </a:r>
            <a:r>
              <a:rPr lang="as-IN" sz="3200" dirty="0" smtClean="0">
                <a:solidFill>
                  <a:schemeClr val="bg1"/>
                </a:solidFill>
                <a:latin typeface="NikoshBAN" panose="02000000000000000000" pitchFamily="2" charset="0"/>
                <a:cs typeface="NikoshBAN" panose="02000000000000000000" pitchFamily="2" charset="0"/>
              </a:rPr>
              <a:t>)</a:t>
            </a:r>
            <a:endParaRPr lang="as-IN" sz="3200" dirty="0">
              <a:solidFill>
                <a:schemeClr val="bg1"/>
              </a:solidFill>
              <a:latin typeface="NikoshBAN" panose="02000000000000000000" pitchFamily="2" charset="0"/>
              <a:cs typeface="NikoshBAN" panose="02000000000000000000" pitchFamily="2" charset="0"/>
            </a:endParaRPr>
          </a:p>
          <a:p>
            <a:pPr marL="0" indent="0">
              <a:spcBef>
                <a:spcPts val="600"/>
              </a:spcBef>
              <a:spcAft>
                <a:spcPts val="0"/>
              </a:spcAft>
              <a:buNone/>
            </a:pPr>
            <a:r>
              <a:rPr lang="as-IN" sz="3200" dirty="0">
                <a:solidFill>
                  <a:schemeClr val="bg1"/>
                </a:solidFill>
                <a:latin typeface="NikoshBAN" panose="02000000000000000000" pitchFamily="2" charset="0"/>
                <a:cs typeface="NikoshBAN" panose="02000000000000000000" pitchFamily="2" charset="0"/>
              </a:rPr>
              <a:t>৫। </a:t>
            </a:r>
            <a:r>
              <a:rPr lang="as-IN" sz="3200" dirty="0">
                <a:solidFill>
                  <a:srgbClr val="FFFF00"/>
                </a:solidFill>
                <a:latin typeface="NikoshBAN" panose="02000000000000000000" pitchFamily="2" charset="0"/>
                <a:cs typeface="NikoshBAN" panose="02000000000000000000" pitchFamily="2" charset="0"/>
              </a:rPr>
              <a:t>আন্তঃ ব্যক্তিক দক্ষতার </a:t>
            </a:r>
            <a:r>
              <a:rPr lang="as-IN" sz="3200" dirty="0" smtClean="0">
                <a:solidFill>
                  <a:srgbClr val="FFFF00"/>
                </a:solidFill>
                <a:latin typeface="NikoshBAN" panose="02000000000000000000" pitchFamily="2" charset="0"/>
                <a:cs typeface="NikoshBAN" panose="02000000000000000000" pitchFamily="2" charset="0"/>
              </a:rPr>
              <a:t>উন্নয়ন</a:t>
            </a:r>
            <a:r>
              <a:rPr lang="en-US" sz="3200" dirty="0" smtClean="0">
                <a:solidFill>
                  <a:srgbClr val="FFFF00"/>
                </a:solidFill>
                <a:latin typeface="NikoshBAN" panose="02000000000000000000" pitchFamily="2" charset="0"/>
                <a:cs typeface="NikoshBAN" panose="02000000000000000000" pitchFamily="2" charset="0"/>
              </a:rPr>
              <a:t> </a:t>
            </a:r>
            <a:r>
              <a:rPr lang="as-IN" sz="3200" dirty="0" smtClean="0">
                <a:solidFill>
                  <a:schemeClr val="bg1"/>
                </a:solidFill>
                <a:latin typeface="NikoshBAN" panose="02000000000000000000" pitchFamily="2" charset="0"/>
                <a:cs typeface="NikoshBAN" panose="02000000000000000000" pitchFamily="2" charset="0"/>
              </a:rPr>
              <a:t>( </a:t>
            </a:r>
            <a:r>
              <a:rPr lang="as-IN" sz="3200" dirty="0">
                <a:solidFill>
                  <a:schemeClr val="bg1"/>
                </a:solidFill>
                <a:latin typeface="NikoshBAN" panose="02000000000000000000" pitchFamily="2" charset="0"/>
                <a:cs typeface="NikoshBAN" panose="02000000000000000000" pitchFamily="2" charset="0"/>
              </a:rPr>
              <a:t>দলীয় কাজ অনুশীলন, সহশিক্ষাক্রমিক কার্যক্রম অনুশীলন</a:t>
            </a:r>
            <a:r>
              <a:rPr lang="as-IN" sz="3200" dirty="0" smtClean="0">
                <a:solidFill>
                  <a:schemeClr val="bg1"/>
                </a:solidFill>
                <a:latin typeface="NikoshBAN" panose="02000000000000000000" pitchFamily="2" charset="0"/>
                <a:cs typeface="NikoshBAN" panose="02000000000000000000" pitchFamily="2" charset="0"/>
              </a:rPr>
              <a:t>)</a:t>
            </a:r>
            <a:endParaRPr lang="as-IN" sz="3200" dirty="0">
              <a:solidFill>
                <a:schemeClr val="bg1"/>
              </a:solidFill>
              <a:latin typeface="NikoshBAN" panose="02000000000000000000" pitchFamily="2" charset="0"/>
              <a:cs typeface="NikoshBAN" panose="02000000000000000000" pitchFamily="2" charset="0"/>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3534768" cy="6858000"/>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582008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sndAc>
          <p:stSnd>
            <p:snd r:embed="rId3" name="type.wav"/>
          </p:stSnd>
        </p:sndAc>
      </p:transition>
    </mc:Choice>
    <mc:Fallback xmlns="">
      <p:transition spd="slow">
        <p:fade/>
        <p:sndAc>
          <p:stSnd>
            <p:snd r:embed="rId5"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wd">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wd">
                                    <p:tmPct val="10000"/>
                                  </p:iterate>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anim calcmode="lin" valueType="num">
                                      <p:cBhvr>
                                        <p:cTn id="2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iterate type="wd">
                                    <p:tmPct val="10000"/>
                                  </p:iterate>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anim calcmode="lin" valueType="num">
                                      <p:cBhvr>
                                        <p:cTn id="3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4" end="4"/>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iterate type="wd">
                                    <p:tmPct val="10000"/>
                                  </p:iterate>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anim calcmode="lin" valueType="num">
                                      <p:cBhvr>
                                        <p:cTn id="3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iterate type="wd">
                                    <p:tmPct val="10000"/>
                                  </p:iterate>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anim calcmode="lin" valueType="num">
                                      <p:cBhvr>
                                        <p:cTn id="4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13898"/>
            <a:ext cx="8338782" cy="6414447"/>
          </a:xfrm>
          <a:solidFill>
            <a:schemeClr val="tx1"/>
          </a:solidFill>
        </p:spPr>
        <p:txBody>
          <a:bodyPr>
            <a:normAutofit fontScale="92500" lnSpcReduction="10000"/>
          </a:bodyPr>
          <a:lstStyle/>
          <a:p>
            <a:pPr algn="ctr"/>
            <a:r>
              <a:rPr lang="as-IN" sz="5800" b="1" dirty="0">
                <a:solidFill>
                  <a:srgbClr val="FF0000"/>
                </a:solidFill>
                <a:latin typeface="NikoshBAN" panose="02000000000000000000" pitchFamily="2" charset="0"/>
                <a:cs typeface="NikoshBAN" panose="02000000000000000000" pitchFamily="2" charset="0"/>
              </a:rPr>
              <a:t>শি</a:t>
            </a:r>
            <a:r>
              <a:rPr lang="as-IN" sz="3900" b="1" dirty="0">
                <a:solidFill>
                  <a:srgbClr val="FFFF00"/>
                </a:solidFill>
                <a:latin typeface="NikoshBAN" panose="02000000000000000000" pitchFamily="2" charset="0"/>
                <a:cs typeface="NikoshBAN" panose="02000000000000000000" pitchFamily="2" charset="0"/>
              </a:rPr>
              <a:t>ক্ষার্থীর মনোযোগ আকর্ষণ ও আগ্রহ সৃষ্টিকরণ কৌশল-</a:t>
            </a:r>
          </a:p>
          <a:p>
            <a:endParaRPr lang="as-IN" dirty="0">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১। সমগ্র পাঠকে ছোট ছোট অর্থপূর্ণ অংশে ভাগ করা</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২। প্রতিটি অংশ থেকে প্রয়োজনীয় প্রশ্ন নির্বাচন করা। </a:t>
            </a:r>
          </a:p>
          <a:p>
            <a:r>
              <a:rPr lang="as-IN" sz="3000" dirty="0">
                <a:solidFill>
                  <a:schemeClr val="bg1"/>
                </a:solidFill>
                <a:latin typeface="NikoshBAN" panose="02000000000000000000" pitchFamily="2" charset="0"/>
                <a:cs typeface="NikoshBAN" panose="02000000000000000000" pitchFamily="2" charset="0"/>
              </a:rPr>
              <a:t>৩। প্রশ্ন করার ফাঁকে ফাঁকে বিষয়বস্তুর সংক্ষিপ্ত বিবৃতি দেয়া</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৪। প্রশ্ন করার সময় শিক্ষার্থীর সামর্থ্য বিবেচনা করা। </a:t>
            </a:r>
          </a:p>
          <a:p>
            <a:r>
              <a:rPr lang="as-IN" sz="3000" dirty="0">
                <a:solidFill>
                  <a:schemeClr val="bg1"/>
                </a:solidFill>
                <a:latin typeface="NikoshBAN" panose="02000000000000000000" pitchFamily="2" charset="0"/>
                <a:cs typeface="NikoshBAN" panose="02000000000000000000" pitchFamily="2" charset="0"/>
              </a:rPr>
              <a:t>৫। শিক্ষার্থীর বহুমুখী বিকাশের লক্ষে প্রশ্নের বৈচিত্র্যতার প্রতি খেয়াল রাখা</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৬। শিক্ষার্থীর উত্তর দেয়ার সময় দেয়া</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৭। সকল শিক্ষার্থীর অংশ গ্রহন নিশ্চিত করা</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৮। উত্তর দিতে উৎসাহিত করা</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৯। উত্তর পাওয়ার পর সঠিক প্রতিক্রিয়া করা</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১০। শিক্ষার্থীর সাড়া মানে শিক্ষার্থীর অর্জিত জ্ঞান যাচাই করা, জ্ঞানের ক্ষেত্র যাচাই।</a:t>
            </a:r>
          </a:p>
          <a:p>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8365"/>
            <a:ext cx="3657600" cy="6509982"/>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881059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3" name="voltage.wav"/>
          </p:stSnd>
        </p:sndAc>
      </p:transition>
    </mc:Choice>
    <mc:Fallback xmlns="">
      <p:transition spd="slow">
        <p:fade/>
        <p:sndAc>
          <p:stSnd>
            <p:snd r:embed="rId5"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wd">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wd">
                                    <p:tmPct val="10000"/>
                                  </p:iterate>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2000"/>
                                        <p:tgtEl>
                                          <p:spTgt spid="3">
                                            <p:txEl>
                                              <p:pRg st="3" end="3"/>
                                            </p:txEl>
                                          </p:spTgt>
                                        </p:tgtEl>
                                      </p:cBhvr>
                                    </p:animEffect>
                                    <p:anim calcmode="lin" valueType="num">
                                      <p:cBhvr>
                                        <p:cTn id="25"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3">
                                            <p:txEl>
                                              <p:pRg st="3" end="3"/>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iterate type="wd">
                                    <p:tmPct val="10000"/>
                                  </p:iterate>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2000"/>
                                        <p:tgtEl>
                                          <p:spTgt spid="3">
                                            <p:txEl>
                                              <p:pRg st="4" end="4"/>
                                            </p:txEl>
                                          </p:spTgt>
                                        </p:tgtEl>
                                      </p:cBhvr>
                                    </p:animEffect>
                                    <p:anim calcmode="lin" valueType="num">
                                      <p:cBhvr>
                                        <p:cTn id="30"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1" dur="2000" fill="hold"/>
                                        <p:tgtEl>
                                          <p:spTgt spid="3">
                                            <p:txEl>
                                              <p:pRg st="4" end="4"/>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iterate type="wd">
                                    <p:tmPct val="10000"/>
                                  </p:iterate>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2000"/>
                                        <p:tgtEl>
                                          <p:spTgt spid="3">
                                            <p:txEl>
                                              <p:pRg st="5" end="5"/>
                                            </p:txEl>
                                          </p:spTgt>
                                        </p:tgtEl>
                                      </p:cBhvr>
                                    </p:animEffect>
                                    <p:anim calcmode="lin" valueType="num">
                                      <p:cBhvr>
                                        <p:cTn id="35"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6" dur="2000" fill="hold"/>
                                        <p:tgtEl>
                                          <p:spTgt spid="3">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iterate type="wd">
                                    <p:tmPct val="10000"/>
                                  </p:iterate>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2000"/>
                                        <p:tgtEl>
                                          <p:spTgt spid="3">
                                            <p:txEl>
                                              <p:pRg st="6" end="6"/>
                                            </p:txEl>
                                          </p:spTgt>
                                        </p:tgtEl>
                                      </p:cBhvr>
                                    </p:animEffect>
                                    <p:anim calcmode="lin" valueType="num">
                                      <p:cBhvr>
                                        <p:cTn id="40"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6" end="6"/>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iterate type="wd">
                                    <p:tmPct val="10000"/>
                                  </p:iterate>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2000"/>
                                        <p:tgtEl>
                                          <p:spTgt spid="3">
                                            <p:txEl>
                                              <p:pRg st="7" end="7"/>
                                            </p:txEl>
                                          </p:spTgt>
                                        </p:tgtEl>
                                      </p:cBhvr>
                                    </p:animEffect>
                                    <p:anim calcmode="lin" valueType="num">
                                      <p:cBhvr>
                                        <p:cTn id="45"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6" dur="2000" fill="hold"/>
                                        <p:tgtEl>
                                          <p:spTgt spid="3">
                                            <p:txEl>
                                              <p:pRg st="7" end="7"/>
                                            </p:txEl>
                                          </p:spTgt>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iterate type="wd">
                                    <p:tmPct val="10000"/>
                                  </p:iterate>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2000"/>
                                        <p:tgtEl>
                                          <p:spTgt spid="3">
                                            <p:txEl>
                                              <p:pRg st="8" end="8"/>
                                            </p:txEl>
                                          </p:spTgt>
                                        </p:tgtEl>
                                      </p:cBhvr>
                                    </p:animEffect>
                                    <p:anim calcmode="lin" valueType="num">
                                      <p:cBhvr>
                                        <p:cTn id="50"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8" end="8"/>
                                            </p:txEl>
                                          </p:spTgt>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iterate type="wd">
                                    <p:tmPct val="10000"/>
                                  </p:iterate>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2000"/>
                                        <p:tgtEl>
                                          <p:spTgt spid="3">
                                            <p:txEl>
                                              <p:pRg st="9" end="9"/>
                                            </p:txEl>
                                          </p:spTgt>
                                        </p:tgtEl>
                                      </p:cBhvr>
                                    </p:animEffect>
                                    <p:anim calcmode="lin" valueType="num">
                                      <p:cBhvr>
                                        <p:cTn id="55"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
                                            <p:txEl>
                                              <p:pRg st="9" end="9"/>
                                            </p:txEl>
                                          </p:spTgt>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iterate type="wd">
                                    <p:tmPct val="10000"/>
                                  </p:iterate>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2000"/>
                                        <p:tgtEl>
                                          <p:spTgt spid="3">
                                            <p:txEl>
                                              <p:pRg st="10" end="10"/>
                                            </p:txEl>
                                          </p:spTgt>
                                        </p:tgtEl>
                                      </p:cBhvr>
                                    </p:animEffect>
                                    <p:anim calcmode="lin" valueType="num">
                                      <p:cBhvr>
                                        <p:cTn id="60"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61" dur="2000" fill="hold"/>
                                        <p:tgtEl>
                                          <p:spTgt spid="3">
                                            <p:txEl>
                                              <p:pRg st="10" end="10"/>
                                            </p:txEl>
                                          </p:spTgt>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iterate type="wd">
                                    <p:tmPct val="10000"/>
                                  </p:iterate>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2000"/>
                                        <p:tgtEl>
                                          <p:spTgt spid="3">
                                            <p:txEl>
                                              <p:pRg st="11" end="11"/>
                                            </p:txEl>
                                          </p:spTgt>
                                        </p:tgtEl>
                                      </p:cBhvr>
                                    </p:animEffect>
                                    <p:anim calcmode="lin" valueType="num">
                                      <p:cBhvr>
                                        <p:cTn id="65"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66"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883" y="738239"/>
            <a:ext cx="9116854" cy="1280890"/>
          </a:xfrm>
          <a:blipFill>
            <a:blip r:embed="rId3"/>
            <a:tile tx="0" ty="0" sx="100000" sy="100000" flip="none" algn="tl"/>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Autofit/>
          </a:bodyPr>
          <a:lstStyle/>
          <a:p>
            <a:pPr algn="ctr"/>
            <a:r>
              <a:rPr lang="bn-IN" sz="9600" b="1" i="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a:t>
            </a:r>
            <a:r>
              <a:rPr lang="bn-IN" sz="8000" b="1" i="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গতম</a:t>
            </a:r>
            <a:endParaRPr lang="en-US" sz="8000" b="1" i="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94969" y="2548184"/>
            <a:ext cx="3426654" cy="3426654"/>
          </a:xfrm>
        </p:spPr>
      </p:pic>
      <p:sp>
        <p:nvSpPr>
          <p:cNvPr id="6" name="Footer Placeholder 5"/>
          <p:cNvSpPr>
            <a:spLocks noGrp="1"/>
          </p:cNvSpPr>
          <p:nvPr>
            <p:ph type="ftr" sz="quarter" idx="11"/>
          </p:nvPr>
        </p:nvSpPr>
        <p:spPr/>
        <p:txBody>
          <a:bodyPr/>
          <a:lstStyle/>
          <a:p>
            <a:r>
              <a:rPr lang="en-US" smtClean="0"/>
              <a:t>ABDULLAH AT TARIQ</a:t>
            </a: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1018" y="2548183"/>
            <a:ext cx="5602459" cy="3426655"/>
          </a:xfrm>
          <a:prstGeom prst="rect">
            <a:avLst/>
          </a:prstGeom>
          <a:solidFill>
            <a:srgbClr val="FFFFFF">
              <a:shade val="85000"/>
            </a:srgbClr>
          </a:solidFill>
          <a:ln w="190500" cap="sq">
            <a:solidFill>
              <a:schemeClr val="accent6">
                <a:lumMod val="75000"/>
              </a:schemeClr>
            </a:solidFill>
            <a:miter lim="800000"/>
          </a:ln>
          <a:effectLst>
            <a:outerShdw blurRad="65000" dist="50800" dir="12900000" kx="195000" ky="145000" algn="tl" rotWithShape="0">
              <a:srgbClr val="000000">
                <a:alpha val="30000"/>
              </a:srgbClr>
            </a:outerShdw>
          </a:effectLst>
          <a:scene3d>
            <a:camera prst="perspectiveRight"/>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44517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8)">
                                      <p:cBhvr>
                                        <p:cTn id="2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646" y="771099"/>
            <a:ext cx="8807354" cy="6086901"/>
          </a:xfrm>
        </p:spPr>
        <p:txBody>
          <a:bodyPr>
            <a:normAutofit lnSpcReduction="10000"/>
          </a:bodyPr>
          <a:lstStyle/>
          <a:p>
            <a:endParaRPr lang="as-IN" dirty="0">
              <a:latin typeface="Siyam Rupali" panose="02000500000000020004" pitchFamily="2" charset="0"/>
              <a:cs typeface="Siyam Rupali" panose="02000500000000020004" pitchFamily="2" charset="0"/>
            </a:endParaRPr>
          </a:p>
          <a:p>
            <a:r>
              <a:rPr lang="as-IN" sz="2800" dirty="0">
                <a:solidFill>
                  <a:schemeClr val="bg1"/>
                </a:solidFill>
                <a:latin typeface="NikoshBAN" panose="02000000000000000000" pitchFamily="2" charset="0"/>
                <a:cs typeface="NikoshBAN" panose="02000000000000000000" pitchFamily="2" charset="0"/>
              </a:rPr>
              <a:t>যে সকল শিক্ষার্থী শ্রেণির সাধারণ অগ্রগতির ধারা থেকে পিছিয়ে থাকে,তাদের বলা হয় অনগ্রসর শিক্ষার্থী। শ্রেণিতে যে শিশুদের বয়স,শ্রেণির গড় বয়স থেকে অন্তত এক বছর বেশি তারাই অনগ্রসর। </a:t>
            </a:r>
          </a:p>
          <a:p>
            <a:endParaRPr lang="as-IN" sz="900" dirty="0">
              <a:latin typeface="NikoshBAN" panose="02000000000000000000" pitchFamily="2" charset="0"/>
              <a:cs typeface="NikoshBAN" panose="02000000000000000000" pitchFamily="2" charset="0"/>
            </a:endParaRPr>
          </a:p>
          <a:p>
            <a:r>
              <a:rPr lang="as-IN" sz="2800" dirty="0">
                <a:solidFill>
                  <a:srgbClr val="FF0000"/>
                </a:solidFill>
                <a:latin typeface="NikoshBAN" panose="02000000000000000000" pitchFamily="2" charset="0"/>
                <a:cs typeface="NikoshBAN" panose="02000000000000000000" pitchFamily="2" charset="0"/>
              </a:rPr>
              <a:t>এদের বৈশিষ্ট্য-</a:t>
            </a:r>
          </a:p>
          <a:p>
            <a:endParaRPr lang="as-IN" sz="9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১। এরা </a:t>
            </a:r>
            <a:r>
              <a:rPr lang="as-IN" sz="2800" dirty="0" smtClean="0">
                <a:solidFill>
                  <a:schemeClr val="bg1"/>
                </a:solidFill>
                <a:latin typeface="NikoshBAN" panose="02000000000000000000" pitchFamily="2" charset="0"/>
                <a:cs typeface="NikoshBAN" panose="02000000000000000000" pitchFamily="2" charset="0"/>
              </a:rPr>
              <a:t>শ্রে</a:t>
            </a:r>
            <a:r>
              <a:rPr lang="bn-IN" sz="2800" dirty="0" smtClean="0">
                <a:solidFill>
                  <a:schemeClr val="bg1"/>
                </a:solidFill>
                <a:latin typeface="NikoshBAN" panose="02000000000000000000" pitchFamily="2" charset="0"/>
                <a:cs typeface="NikoshBAN" panose="02000000000000000000" pitchFamily="2" charset="0"/>
              </a:rPr>
              <a:t>ণি</a:t>
            </a:r>
            <a:r>
              <a:rPr lang="as-IN" sz="2800" dirty="0" smtClean="0">
                <a:solidFill>
                  <a:schemeClr val="bg1"/>
                </a:solidFill>
                <a:latin typeface="NikoshBAN" panose="02000000000000000000" pitchFamily="2" charset="0"/>
                <a:cs typeface="NikoshBAN" panose="02000000000000000000" pitchFamily="2" charset="0"/>
              </a:rPr>
              <a:t>কক্ষে </a:t>
            </a:r>
            <a:r>
              <a:rPr lang="as-IN" sz="2800" dirty="0">
                <a:solidFill>
                  <a:schemeClr val="bg1"/>
                </a:solidFill>
                <a:latin typeface="NikoshBAN" panose="02000000000000000000" pitchFamily="2" charset="0"/>
                <a:cs typeface="NikoshBAN" panose="02000000000000000000" pitchFamily="2" charset="0"/>
              </a:rPr>
              <a:t>সবসময় নীরব থাকে</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২। এরা হীনমন্যতায় ভোগে</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৩। পড়াশোনার প্রতি মনোযোগী কম</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৪। শিক্ষকের পাঠ অনুসরণ করতে অসুবিধা হয়</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৫। পড়াশোনা বা অন্যান্য বিষয়েও কৌতূহল কম থাকে</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৬। বুদ্ধিমত্তা ও মেধা প্রবণতা কম থাকে</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৭। পরীক্ষায় কম নম্বর পায়</a:t>
            </a:r>
            <a:r>
              <a:rPr lang="as-IN" dirty="0">
                <a:solidFill>
                  <a:schemeClr val="bg1"/>
                </a:solidFill>
                <a:latin typeface="NikoshBAN" panose="02000000000000000000" pitchFamily="2" charset="0"/>
                <a:cs typeface="NikoshBAN" panose="02000000000000000000" pitchFamily="2" charset="0"/>
              </a:rPr>
              <a:t>।</a:t>
            </a:r>
          </a:p>
          <a:p>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3384645" cy="6858000"/>
          </a:xfrm>
          <a:prstGeom prst="rect">
            <a:avLst/>
          </a:prstGeom>
        </p:spPr>
      </p:pic>
      <p:sp>
        <p:nvSpPr>
          <p:cNvPr id="4" name="Parallelogram 3"/>
          <p:cNvSpPr/>
          <p:nvPr/>
        </p:nvSpPr>
        <p:spPr>
          <a:xfrm>
            <a:off x="3557517" y="34120"/>
            <a:ext cx="8461612" cy="736979"/>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as-IN" sz="6600" b="1" dirty="0">
                <a:solidFill>
                  <a:srgbClr val="FF0000"/>
                </a:solidFill>
                <a:latin typeface="NikoshBAN" panose="02000000000000000000" pitchFamily="2" charset="0"/>
                <a:cs typeface="NikoshBAN" panose="02000000000000000000" pitchFamily="2" charset="0"/>
              </a:rPr>
              <a:t>অ</a:t>
            </a:r>
            <a:r>
              <a:rPr lang="as-IN" sz="4800" b="1" dirty="0">
                <a:solidFill>
                  <a:srgbClr val="FFFF00"/>
                </a:solidFill>
                <a:latin typeface="NikoshBAN" panose="02000000000000000000" pitchFamily="2" charset="0"/>
                <a:cs typeface="NikoshBAN" panose="02000000000000000000" pitchFamily="2" charset="0"/>
              </a:rPr>
              <a:t>নগ্রসর </a:t>
            </a:r>
            <a:r>
              <a:rPr lang="as-IN" sz="4800" b="1" dirty="0" smtClean="0">
                <a:solidFill>
                  <a:srgbClr val="FFFF00"/>
                </a:solidFill>
                <a:latin typeface="NikoshBAN" panose="02000000000000000000" pitchFamily="2" charset="0"/>
                <a:cs typeface="NikoshBAN" panose="02000000000000000000" pitchFamily="2" charset="0"/>
              </a:rPr>
              <a:t>শিক্ষার্থী-</a:t>
            </a:r>
            <a:endParaRPr lang="as-IN" sz="4800" b="1" dirty="0">
              <a:solidFill>
                <a:srgbClr val="FFFF00"/>
              </a:solidFill>
              <a:latin typeface="NikoshBAN" panose="02000000000000000000" pitchFamily="2" charset="0"/>
              <a:cs typeface="NikoshBAN" panose="02000000000000000000" pitchFamily="2" charset="0"/>
            </a:endParaRPr>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770620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3" name="whoosh.wav"/>
          </p:stSnd>
        </p:sndAc>
      </p:transition>
    </mc:Choice>
    <mc:Fallback xmlns="">
      <p:transition spd="slow">
        <p:fade/>
        <p:sndAc>
          <p:stSnd>
            <p:snd r:embed="rId5"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par>
                                <p:cTn id="13" presetID="31" presetClass="entr" presetSubtype="0" fill="hold" nodeType="withEffect">
                                  <p:stCondLst>
                                    <p:cond delay="0"/>
                                  </p:stCondLst>
                                  <p:iterate type="wd">
                                    <p:tmPct val="5000"/>
                                  </p:iterate>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3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3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3000"/>
                                        <p:tgtEl>
                                          <p:spTgt spid="3">
                                            <p:txEl>
                                              <p:pRg st="1" end="1"/>
                                            </p:txEl>
                                          </p:spTgt>
                                        </p:tgtEl>
                                      </p:cBhvr>
                                    </p:animEffect>
                                  </p:childTnLst>
                                </p:cTn>
                              </p:par>
                              <p:par>
                                <p:cTn id="19" presetID="31" presetClass="entr" presetSubtype="0" fill="hold" nodeType="withEffect">
                                  <p:stCondLst>
                                    <p:cond delay="0"/>
                                  </p:stCondLst>
                                  <p:iterate type="wd">
                                    <p:tmPct val="5000"/>
                                  </p:iterate>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3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3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3000"/>
                                        <p:tgtEl>
                                          <p:spTgt spid="3">
                                            <p:txEl>
                                              <p:pRg st="3" end="3"/>
                                            </p:txEl>
                                          </p:spTgt>
                                        </p:tgtEl>
                                      </p:cBhvr>
                                    </p:animEffect>
                                  </p:childTnLst>
                                </p:cTn>
                              </p:par>
                              <p:par>
                                <p:cTn id="25" presetID="31" presetClass="entr" presetSubtype="0" fill="hold" nodeType="withEffect">
                                  <p:stCondLst>
                                    <p:cond delay="0"/>
                                  </p:stCondLst>
                                  <p:iterate type="wd">
                                    <p:tmPct val="5000"/>
                                  </p:iterate>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3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3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9" dur="3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0" dur="3000"/>
                                        <p:tgtEl>
                                          <p:spTgt spid="3">
                                            <p:txEl>
                                              <p:pRg st="5" end="5"/>
                                            </p:txEl>
                                          </p:spTgt>
                                        </p:tgtEl>
                                      </p:cBhvr>
                                    </p:animEffect>
                                  </p:childTnLst>
                                </p:cTn>
                              </p:par>
                              <p:par>
                                <p:cTn id="31" presetID="31" presetClass="entr" presetSubtype="0" fill="hold" nodeType="withEffect">
                                  <p:stCondLst>
                                    <p:cond delay="0"/>
                                  </p:stCondLst>
                                  <p:iterate type="wd">
                                    <p:tmPct val="5000"/>
                                  </p:iterate>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3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3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5" dur="3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6" dur="3000"/>
                                        <p:tgtEl>
                                          <p:spTgt spid="3">
                                            <p:txEl>
                                              <p:pRg st="6" end="6"/>
                                            </p:txEl>
                                          </p:spTgt>
                                        </p:tgtEl>
                                      </p:cBhvr>
                                    </p:animEffect>
                                  </p:childTnLst>
                                </p:cTn>
                              </p:par>
                              <p:par>
                                <p:cTn id="37" presetID="31" presetClass="entr" presetSubtype="0" fill="hold" nodeType="withEffect">
                                  <p:stCondLst>
                                    <p:cond delay="0"/>
                                  </p:stCondLst>
                                  <p:iterate type="wd">
                                    <p:tmPct val="5000"/>
                                  </p:iterate>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3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3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1" dur="3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2" dur="3000"/>
                                        <p:tgtEl>
                                          <p:spTgt spid="3">
                                            <p:txEl>
                                              <p:pRg st="7" end="7"/>
                                            </p:txEl>
                                          </p:spTgt>
                                        </p:tgtEl>
                                      </p:cBhvr>
                                    </p:animEffect>
                                  </p:childTnLst>
                                </p:cTn>
                              </p:par>
                              <p:par>
                                <p:cTn id="43" presetID="31" presetClass="entr" presetSubtype="0" fill="hold" nodeType="withEffect">
                                  <p:stCondLst>
                                    <p:cond delay="0"/>
                                  </p:stCondLst>
                                  <p:iterate type="wd">
                                    <p:tmPct val="5000"/>
                                  </p:iterate>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p:cTn id="45" dur="3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6" dur="3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7" dur="3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48" dur="3000"/>
                                        <p:tgtEl>
                                          <p:spTgt spid="3">
                                            <p:txEl>
                                              <p:pRg st="8" end="8"/>
                                            </p:txEl>
                                          </p:spTgt>
                                        </p:tgtEl>
                                      </p:cBhvr>
                                    </p:animEffect>
                                  </p:childTnLst>
                                </p:cTn>
                              </p:par>
                              <p:par>
                                <p:cTn id="49" presetID="31" presetClass="entr" presetSubtype="0" fill="hold" nodeType="withEffect">
                                  <p:stCondLst>
                                    <p:cond delay="0"/>
                                  </p:stCondLst>
                                  <p:iterate type="wd">
                                    <p:tmPct val="5000"/>
                                  </p:iterate>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p:cTn id="51" dur="3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2" dur="3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3" dur="3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4" dur="3000"/>
                                        <p:tgtEl>
                                          <p:spTgt spid="3">
                                            <p:txEl>
                                              <p:pRg st="9" end="9"/>
                                            </p:txEl>
                                          </p:spTgt>
                                        </p:tgtEl>
                                      </p:cBhvr>
                                    </p:animEffect>
                                  </p:childTnLst>
                                </p:cTn>
                              </p:par>
                              <p:par>
                                <p:cTn id="55" presetID="31" presetClass="entr" presetSubtype="0" fill="hold" nodeType="withEffect">
                                  <p:stCondLst>
                                    <p:cond delay="0"/>
                                  </p:stCondLst>
                                  <p:iterate type="wd">
                                    <p:tmPct val="5000"/>
                                  </p:iterate>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3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8" dur="3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59" dur="3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0" dur="3000"/>
                                        <p:tgtEl>
                                          <p:spTgt spid="3">
                                            <p:txEl>
                                              <p:pRg st="10" end="10"/>
                                            </p:txEl>
                                          </p:spTgt>
                                        </p:tgtEl>
                                      </p:cBhvr>
                                    </p:animEffect>
                                  </p:childTnLst>
                                </p:cTn>
                              </p:par>
                              <p:par>
                                <p:cTn id="61" presetID="31" presetClass="entr" presetSubtype="0" fill="hold" nodeType="withEffect">
                                  <p:stCondLst>
                                    <p:cond delay="0"/>
                                  </p:stCondLst>
                                  <p:iterate type="wd">
                                    <p:tmPct val="5000"/>
                                  </p:iterate>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3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4" dur="3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65" dur="3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66" dur="3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80179" y="177421"/>
            <a:ext cx="8515752" cy="6858000"/>
          </a:xfrm>
          <a:solidFill>
            <a:schemeClr val="accent2"/>
          </a:solidFill>
        </p:spPr>
        <p:txBody>
          <a:bodyPr>
            <a:normAutofit/>
          </a:bodyPr>
          <a:lstStyle/>
          <a:p>
            <a:pPr algn="ctr"/>
            <a:r>
              <a:rPr lang="as-IN" sz="6000" b="1" dirty="0" smtClean="0">
                <a:solidFill>
                  <a:srgbClr val="FFFF00"/>
                </a:solidFill>
                <a:latin typeface="NikoshBAN" panose="02000000000000000000" pitchFamily="2" charset="0"/>
                <a:cs typeface="NikoshBAN" panose="02000000000000000000" pitchFamily="2" charset="0"/>
              </a:rPr>
              <a:t>শ্রে</a:t>
            </a:r>
            <a:r>
              <a:rPr lang="bn-IN" sz="4000" b="1" dirty="0" smtClean="0">
                <a:solidFill>
                  <a:srgbClr val="7030A0"/>
                </a:solidFill>
                <a:latin typeface="NikoshBAN" panose="02000000000000000000" pitchFamily="2" charset="0"/>
                <a:cs typeface="NikoshBAN" panose="02000000000000000000" pitchFamily="2" charset="0"/>
              </a:rPr>
              <a:t>ণি</a:t>
            </a:r>
            <a:r>
              <a:rPr lang="as-IN" sz="4000" b="1" dirty="0" smtClean="0">
                <a:solidFill>
                  <a:srgbClr val="7030A0"/>
                </a:solidFill>
                <a:latin typeface="NikoshBAN" panose="02000000000000000000" pitchFamily="2" charset="0"/>
                <a:cs typeface="NikoshBAN" panose="02000000000000000000" pitchFamily="2" charset="0"/>
              </a:rPr>
              <a:t>কক্ষের </a:t>
            </a:r>
            <a:r>
              <a:rPr lang="as-IN" sz="4000" b="1" dirty="0">
                <a:solidFill>
                  <a:srgbClr val="7030A0"/>
                </a:solidFill>
                <a:latin typeface="NikoshBAN" panose="02000000000000000000" pitchFamily="2" charset="0"/>
                <a:cs typeface="NikoshBAN" panose="02000000000000000000" pitchFamily="2" charset="0"/>
              </a:rPr>
              <a:t>পরিবেশ সুন্দর করার উপায়- </a:t>
            </a:r>
          </a:p>
          <a:p>
            <a:endParaRPr lang="as-IN" dirty="0">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১। নিয়মিত ধুলোবালি পরিষ্কার</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২। মেঝেতে কিছু না ফেলা</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৩। দেয়ালে না আঁকা</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৪। চেয়ার, টেবিল, বেঞ্চ, স্বজায়গায় সঠিকভাবে রাখা। </a:t>
            </a:r>
          </a:p>
          <a:p>
            <a:r>
              <a:rPr lang="as-IN" sz="2800" dirty="0">
                <a:solidFill>
                  <a:schemeClr val="bg1"/>
                </a:solidFill>
                <a:latin typeface="NikoshBAN" panose="02000000000000000000" pitchFamily="2" charset="0"/>
                <a:cs typeface="NikoshBAN" panose="02000000000000000000" pitchFamily="2" charset="0"/>
              </a:rPr>
              <a:t>৫। ব্ল্যাকবোর্ড পরিষ্কার রাখা। </a:t>
            </a:r>
          </a:p>
          <a:p>
            <a:r>
              <a:rPr lang="as-IN" sz="2800" dirty="0">
                <a:solidFill>
                  <a:schemeClr val="bg1"/>
                </a:solidFill>
                <a:latin typeface="NikoshBAN" panose="02000000000000000000" pitchFamily="2" charset="0"/>
                <a:cs typeface="NikoshBAN" panose="02000000000000000000" pitchFamily="2" charset="0"/>
              </a:rPr>
              <a:t>৬। ফ্যান পরিষ্কার,মাকড়সার জাল নিয়মিত পরিষ্কার করা</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৭। কক্ষের উত্তম স্থানে ময়লার ঝুড়ি রাখা</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৮। </a:t>
            </a:r>
            <a:r>
              <a:rPr lang="as-IN" sz="2800" dirty="0" smtClean="0">
                <a:solidFill>
                  <a:schemeClr val="bg1"/>
                </a:solidFill>
                <a:latin typeface="NikoshBAN" panose="02000000000000000000" pitchFamily="2" charset="0"/>
                <a:cs typeface="NikoshBAN" panose="02000000000000000000" pitchFamily="2" charset="0"/>
              </a:rPr>
              <a:t>শ্রে</a:t>
            </a:r>
            <a:r>
              <a:rPr lang="bn-IN" sz="2800" dirty="0" smtClean="0">
                <a:solidFill>
                  <a:schemeClr val="bg1"/>
                </a:solidFill>
                <a:latin typeface="NikoshBAN" panose="02000000000000000000" pitchFamily="2" charset="0"/>
                <a:cs typeface="NikoshBAN" panose="02000000000000000000" pitchFamily="2" charset="0"/>
              </a:rPr>
              <a:t>নিক</a:t>
            </a:r>
            <a:r>
              <a:rPr lang="as-IN" sz="2800" dirty="0" smtClean="0">
                <a:solidFill>
                  <a:schemeClr val="bg1"/>
                </a:solidFill>
                <a:latin typeface="NikoshBAN" panose="02000000000000000000" pitchFamily="2" charset="0"/>
                <a:cs typeface="NikoshBAN" panose="02000000000000000000" pitchFamily="2" charset="0"/>
              </a:rPr>
              <a:t>ক্ষের </a:t>
            </a:r>
            <a:r>
              <a:rPr lang="as-IN" sz="2800" dirty="0">
                <a:solidFill>
                  <a:schemeClr val="bg1"/>
                </a:solidFill>
                <a:latin typeface="NikoshBAN" panose="02000000000000000000" pitchFamily="2" charset="0"/>
                <a:cs typeface="NikoshBAN" panose="02000000000000000000" pitchFamily="2" charset="0"/>
              </a:rPr>
              <a:t>দেয়াল বিভিন্ন ছবি, মানচিত্র, পোস্টার, শিক্ষার্থীদের আঁকা ছবি দিয়ে সাজানো।</a:t>
            </a:r>
          </a:p>
          <a:p>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783" y="177421"/>
            <a:ext cx="3318396" cy="6564573"/>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272115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sndAc>
          <p:stSnd>
            <p:snd r:embed="rId3"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iterate type="wd">
                                    <p:tmPct val="10000"/>
                                  </p:iterate>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anim calcmode="lin" valueType="num">
                                      <p:cBhvr>
                                        <p:cTn id="26"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iterate type="wd">
                                    <p:tmPct val="10000"/>
                                  </p:iterate>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2000"/>
                                        <p:tgtEl>
                                          <p:spTgt spid="3">
                                            <p:txEl>
                                              <p:pRg st="2" end="2"/>
                                            </p:txEl>
                                          </p:spTgt>
                                        </p:tgtEl>
                                      </p:cBhvr>
                                    </p:animEffect>
                                    <p:anim calcmode="lin" valueType="num">
                                      <p:cBhvr>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2000" fill="hold"/>
                                        <p:tgtEl>
                                          <p:spTgt spid="3">
                                            <p:txEl>
                                              <p:pRg st="2" end="2"/>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iterate type="wd">
                                    <p:tmPct val="10000"/>
                                  </p:iterate>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3" end="3"/>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iterate type="wd">
                                    <p:tmPct val="10000"/>
                                  </p:iterate>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2000" fill="hold"/>
                                        <p:tgtEl>
                                          <p:spTgt spid="3">
                                            <p:txEl>
                                              <p:pRg st="4" end="4"/>
                                            </p:txEl>
                                          </p:spTgt>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iterate type="wd">
                                    <p:tmPct val="10000"/>
                                  </p:iterate>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2000"/>
                                        <p:tgtEl>
                                          <p:spTgt spid="3">
                                            <p:txEl>
                                              <p:pRg st="5" end="5"/>
                                            </p:txEl>
                                          </p:spTgt>
                                        </p:tgtEl>
                                      </p:cBhvr>
                                    </p:animEffect>
                                    <p:anim calcmode="lin" valueType="num">
                                      <p:cBhvr>
                                        <p:cTn id="4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2000" fill="hold"/>
                                        <p:tgtEl>
                                          <p:spTgt spid="3">
                                            <p:txEl>
                                              <p:pRg st="5" end="5"/>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iterate type="wd">
                                    <p:tmPct val="10000"/>
                                  </p:iterate>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2000"/>
                                        <p:tgtEl>
                                          <p:spTgt spid="3">
                                            <p:txEl>
                                              <p:pRg st="6" end="6"/>
                                            </p:txEl>
                                          </p:spTgt>
                                        </p:tgtEl>
                                      </p:cBhvr>
                                    </p:animEffect>
                                    <p:anim calcmode="lin" valueType="num">
                                      <p:cBhvr>
                                        <p:cTn id="5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2000" fill="hold"/>
                                        <p:tgtEl>
                                          <p:spTgt spid="3">
                                            <p:txEl>
                                              <p:pRg st="6" end="6"/>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iterate type="wd">
                                    <p:tmPct val="10000"/>
                                  </p:iterate>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2000"/>
                                        <p:tgtEl>
                                          <p:spTgt spid="3">
                                            <p:txEl>
                                              <p:pRg st="7" end="7"/>
                                            </p:txEl>
                                          </p:spTgt>
                                        </p:tgtEl>
                                      </p:cBhvr>
                                    </p:animEffect>
                                    <p:anim calcmode="lin" valueType="num">
                                      <p:cBhvr>
                                        <p:cTn id="56"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2000" fill="hold"/>
                                        <p:tgtEl>
                                          <p:spTgt spid="3">
                                            <p:txEl>
                                              <p:pRg st="7" end="7"/>
                                            </p:txEl>
                                          </p:spTgt>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iterate type="wd">
                                    <p:tmPct val="10000"/>
                                  </p:iterate>
                                  <p:childTnLst>
                                    <p:set>
                                      <p:cBhvr>
                                        <p:cTn id="59" dur="1" fill="hold">
                                          <p:stCondLst>
                                            <p:cond delay="0"/>
                                          </p:stCondLst>
                                        </p:cTn>
                                        <p:tgtEl>
                                          <p:spTgt spid="3">
                                            <p:txEl>
                                              <p:pRg st="8" end="8"/>
                                            </p:txEl>
                                          </p:spTgt>
                                        </p:tgtEl>
                                        <p:attrNameLst>
                                          <p:attrName>style.visibility</p:attrName>
                                        </p:attrNameLst>
                                      </p:cBhvr>
                                      <p:to>
                                        <p:strVal val="visible"/>
                                      </p:to>
                                    </p:set>
                                    <p:animEffect transition="in" filter="fade">
                                      <p:cBhvr>
                                        <p:cTn id="60" dur="2000"/>
                                        <p:tgtEl>
                                          <p:spTgt spid="3">
                                            <p:txEl>
                                              <p:pRg st="8" end="8"/>
                                            </p:txEl>
                                          </p:spTgt>
                                        </p:tgtEl>
                                      </p:cBhvr>
                                    </p:animEffect>
                                    <p:anim calcmode="lin" valueType="num">
                                      <p:cBhvr>
                                        <p:cTn id="61"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2" dur="2000" fill="hold"/>
                                        <p:tgtEl>
                                          <p:spTgt spid="3">
                                            <p:txEl>
                                              <p:pRg st="8" end="8"/>
                                            </p:txEl>
                                          </p:spTgt>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iterate type="wd">
                                    <p:tmPct val="10000"/>
                                  </p:iterate>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2000"/>
                                        <p:tgtEl>
                                          <p:spTgt spid="3">
                                            <p:txEl>
                                              <p:pRg st="9" end="9"/>
                                            </p:txEl>
                                          </p:spTgt>
                                        </p:tgtEl>
                                      </p:cBhvr>
                                    </p:animEffect>
                                    <p:anim calcmode="lin" valueType="num">
                                      <p:cBhvr>
                                        <p:cTn id="66"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524836"/>
            <a:ext cx="12192000" cy="4333164"/>
          </a:xfrm>
        </p:spPr>
        <p:txBody>
          <a:bodyPr>
            <a:normAutofit fontScale="92500" lnSpcReduction="20000"/>
          </a:bodyPr>
          <a:lstStyle/>
          <a:p>
            <a:endParaRPr lang="as-IN" dirty="0">
              <a:latin typeface="Siyam Rupali" panose="02000500000000020004" pitchFamily="2" charset="0"/>
              <a:cs typeface="Siyam Rupali" panose="02000500000000020004" pitchFamily="2" charset="0"/>
            </a:endParaRPr>
          </a:p>
          <a:p>
            <a:r>
              <a:rPr lang="as-IN" sz="4000" b="1" dirty="0">
                <a:solidFill>
                  <a:srgbClr val="FFFF00"/>
                </a:solidFill>
                <a:latin typeface="NikoshBAN" panose="02000000000000000000" pitchFamily="2" charset="0"/>
                <a:cs typeface="NikoshBAN" panose="02000000000000000000" pitchFamily="2" charset="0"/>
              </a:rPr>
              <a:t>অধিক সংখ্যক শিক্ষার্থী সম্বলিত শ্রেণি সমস্যার সমাধানে </a:t>
            </a:r>
            <a:r>
              <a:rPr lang="as-IN" sz="4000" b="1" dirty="0" smtClean="0">
                <a:solidFill>
                  <a:srgbClr val="FFFF00"/>
                </a:solidFill>
                <a:latin typeface="NikoshBAN" panose="02000000000000000000" pitchFamily="2" charset="0"/>
                <a:cs typeface="NikoshBAN" panose="02000000000000000000" pitchFamily="2" charset="0"/>
              </a:rPr>
              <a:t>সুপারিশ-</a:t>
            </a:r>
            <a:endParaRPr lang="as-IN" sz="2900" b="1" dirty="0">
              <a:solidFill>
                <a:schemeClr val="bg1"/>
              </a:solidFill>
              <a:latin typeface="NikoshBAN" panose="02000000000000000000" pitchFamily="2" charset="0"/>
              <a:cs typeface="NikoshBAN" panose="02000000000000000000" pitchFamily="2" charset="0"/>
            </a:endParaRPr>
          </a:p>
          <a:p>
            <a:pPr marL="0" indent="0">
              <a:buNone/>
            </a:pPr>
            <a:r>
              <a:rPr lang="as-IN" sz="2900" dirty="0">
                <a:solidFill>
                  <a:schemeClr val="bg1"/>
                </a:solidFill>
                <a:latin typeface="NikoshBAN" panose="02000000000000000000" pitchFamily="2" charset="0"/>
                <a:cs typeface="NikoshBAN" panose="02000000000000000000" pitchFamily="2" charset="0"/>
              </a:rPr>
              <a:t>১। বিদ্যালয়ের শ্রেণি সমূহ আয়তাকার হওয়া আবশ্যক</a:t>
            </a:r>
            <a:r>
              <a:rPr lang="as-IN" sz="2900" dirty="0" smtClean="0">
                <a:solidFill>
                  <a:schemeClr val="bg1"/>
                </a:solidFill>
                <a:latin typeface="NikoshBAN" panose="02000000000000000000" pitchFamily="2" charset="0"/>
                <a:cs typeface="NikoshBAN" panose="02000000000000000000" pitchFamily="2" charset="0"/>
              </a:rPr>
              <a:t>।</a:t>
            </a:r>
            <a:r>
              <a:rPr lang="bn-IN" sz="2900" dirty="0" smtClean="0">
                <a:solidFill>
                  <a:schemeClr val="bg1"/>
                </a:solidFill>
                <a:latin typeface="NikoshBAN" panose="02000000000000000000" pitchFamily="2" charset="0"/>
                <a:cs typeface="NikoshBAN" panose="02000000000000000000" pitchFamily="2" charset="0"/>
              </a:rPr>
              <a:t>		</a:t>
            </a:r>
            <a:endParaRPr lang="en-US" sz="2900" dirty="0" smtClean="0">
              <a:solidFill>
                <a:schemeClr val="bg1"/>
              </a:solidFill>
              <a:latin typeface="NikoshBAN" panose="02000000000000000000" pitchFamily="2" charset="0"/>
              <a:cs typeface="NikoshBAN" panose="02000000000000000000" pitchFamily="2" charset="0"/>
            </a:endParaRPr>
          </a:p>
          <a:p>
            <a:pPr marL="0" indent="0">
              <a:buNone/>
            </a:pPr>
            <a:r>
              <a:rPr lang="as-IN" sz="2900" dirty="0" smtClean="0">
                <a:solidFill>
                  <a:schemeClr val="bg1"/>
                </a:solidFill>
                <a:latin typeface="NikoshBAN" panose="02000000000000000000" pitchFamily="2" charset="0"/>
                <a:cs typeface="NikoshBAN" panose="02000000000000000000" pitchFamily="2" charset="0"/>
              </a:rPr>
              <a:t>২</a:t>
            </a:r>
            <a:r>
              <a:rPr lang="as-IN" sz="2900" dirty="0">
                <a:solidFill>
                  <a:schemeClr val="bg1"/>
                </a:solidFill>
                <a:latin typeface="NikoshBAN" panose="02000000000000000000" pitchFamily="2" charset="0"/>
                <a:cs typeface="NikoshBAN" panose="02000000000000000000" pitchFamily="2" charset="0"/>
              </a:rPr>
              <a:t>। শ্রেণিতে পর্যাপ্ত আলো-বাতাসের </a:t>
            </a:r>
            <a:r>
              <a:rPr lang="as-IN" sz="2900" dirty="0" smtClean="0">
                <a:solidFill>
                  <a:schemeClr val="bg1"/>
                </a:solidFill>
                <a:latin typeface="NikoshBAN" panose="02000000000000000000" pitchFamily="2" charset="0"/>
                <a:cs typeface="NikoshBAN" panose="02000000000000000000" pitchFamily="2" charset="0"/>
              </a:rPr>
              <a:t>ব্যবস্থা</a:t>
            </a:r>
            <a:r>
              <a:rPr lang="en-US" sz="2900" dirty="0">
                <a:solidFill>
                  <a:schemeClr val="bg1"/>
                </a:solidFill>
                <a:latin typeface="NikoshBAN" panose="02000000000000000000" pitchFamily="2" charset="0"/>
                <a:cs typeface="NikoshBAN" panose="02000000000000000000" pitchFamily="2" charset="0"/>
              </a:rPr>
              <a:t> </a:t>
            </a:r>
            <a:r>
              <a:rPr lang="as-IN" sz="2900" dirty="0" smtClean="0">
                <a:solidFill>
                  <a:schemeClr val="bg1"/>
                </a:solidFill>
                <a:latin typeface="NikoshBAN" panose="02000000000000000000" pitchFamily="2" charset="0"/>
                <a:cs typeface="NikoshBAN" panose="02000000000000000000" pitchFamily="2" charset="0"/>
              </a:rPr>
              <a:t>করা</a:t>
            </a:r>
            <a:r>
              <a:rPr lang="as-IN" sz="2900" dirty="0">
                <a:solidFill>
                  <a:schemeClr val="bg1"/>
                </a:solidFill>
                <a:latin typeface="NikoshBAN" panose="02000000000000000000" pitchFamily="2" charset="0"/>
                <a:cs typeface="NikoshBAN" panose="02000000000000000000" pitchFamily="2" charset="0"/>
              </a:rPr>
              <a:t>।</a:t>
            </a:r>
          </a:p>
          <a:p>
            <a:pPr marL="0" indent="0">
              <a:buNone/>
            </a:pPr>
            <a:r>
              <a:rPr lang="as-IN" sz="2900" dirty="0">
                <a:solidFill>
                  <a:schemeClr val="bg1"/>
                </a:solidFill>
                <a:latin typeface="NikoshBAN" panose="02000000000000000000" pitchFamily="2" charset="0"/>
                <a:cs typeface="NikoshBAN" panose="02000000000000000000" pitchFamily="2" charset="0"/>
              </a:rPr>
              <a:t>৩। আলোর বিপরীতে চক বোর্ড স্থাপন করা</a:t>
            </a:r>
            <a:r>
              <a:rPr lang="as-IN" sz="2900" dirty="0" smtClean="0">
                <a:solidFill>
                  <a:schemeClr val="bg1"/>
                </a:solidFill>
                <a:latin typeface="NikoshBAN" panose="02000000000000000000" pitchFamily="2" charset="0"/>
                <a:cs typeface="NikoshBAN" panose="02000000000000000000" pitchFamily="2" charset="0"/>
              </a:rPr>
              <a:t>।</a:t>
            </a:r>
            <a:r>
              <a:rPr lang="bn-IN" sz="2900" dirty="0" smtClean="0">
                <a:solidFill>
                  <a:schemeClr val="bg1"/>
                </a:solidFill>
                <a:latin typeface="NikoshBAN" panose="02000000000000000000" pitchFamily="2" charset="0"/>
                <a:cs typeface="NikoshBAN" panose="02000000000000000000" pitchFamily="2" charset="0"/>
              </a:rPr>
              <a:t>					</a:t>
            </a:r>
            <a:endParaRPr lang="en-US" sz="2900" dirty="0" smtClean="0">
              <a:solidFill>
                <a:schemeClr val="bg1"/>
              </a:solidFill>
              <a:latin typeface="NikoshBAN" panose="02000000000000000000" pitchFamily="2" charset="0"/>
              <a:cs typeface="NikoshBAN" panose="02000000000000000000" pitchFamily="2" charset="0"/>
            </a:endParaRPr>
          </a:p>
          <a:p>
            <a:pPr marL="0" indent="0">
              <a:buNone/>
            </a:pPr>
            <a:r>
              <a:rPr lang="as-IN" sz="2900" dirty="0" smtClean="0">
                <a:solidFill>
                  <a:schemeClr val="bg1"/>
                </a:solidFill>
                <a:latin typeface="NikoshBAN" panose="02000000000000000000" pitchFamily="2" charset="0"/>
                <a:cs typeface="NikoshBAN" panose="02000000000000000000" pitchFamily="2" charset="0"/>
              </a:rPr>
              <a:t>৪</a:t>
            </a:r>
            <a:r>
              <a:rPr lang="as-IN" sz="2900" dirty="0">
                <a:solidFill>
                  <a:schemeClr val="bg1"/>
                </a:solidFill>
                <a:latin typeface="NikoshBAN" panose="02000000000000000000" pitchFamily="2" charset="0"/>
                <a:cs typeface="NikoshBAN" panose="02000000000000000000" pitchFamily="2" charset="0"/>
              </a:rPr>
              <a:t>। বোর্ডে বড় বড় করে লেখা।</a:t>
            </a:r>
          </a:p>
          <a:p>
            <a:pPr marL="0" indent="0">
              <a:buNone/>
            </a:pPr>
            <a:r>
              <a:rPr lang="as-IN" sz="2900" dirty="0">
                <a:solidFill>
                  <a:schemeClr val="bg1"/>
                </a:solidFill>
                <a:latin typeface="NikoshBAN" panose="02000000000000000000" pitchFamily="2" charset="0"/>
                <a:cs typeface="NikoshBAN" panose="02000000000000000000" pitchFamily="2" charset="0"/>
              </a:rPr>
              <a:t>৫। জোড়ায় কাজ, দলীয় কাজ, মাথা খাটানো ইত্যাদি প্রয়োগ করা।</a:t>
            </a:r>
          </a:p>
          <a:p>
            <a:pPr marL="0" indent="0">
              <a:buNone/>
            </a:pPr>
            <a:r>
              <a:rPr lang="as-IN" sz="2900" dirty="0">
                <a:solidFill>
                  <a:schemeClr val="bg1"/>
                </a:solidFill>
                <a:latin typeface="NikoshBAN" panose="02000000000000000000" pitchFamily="2" charset="0"/>
                <a:cs typeface="NikoshBAN" panose="02000000000000000000" pitchFamily="2" charset="0"/>
              </a:rPr>
              <a:t>৬। শ্রেণিতে জোড়াল স্বরে কথা বলা ও কণ্ঠ স্বরের ওঠা নামার মাধ্যমে পাঠকে আকর্ষণীয় করা।</a:t>
            </a:r>
          </a:p>
          <a:p>
            <a:pPr marL="0" indent="0">
              <a:buNone/>
            </a:pPr>
            <a:r>
              <a:rPr lang="as-IN" sz="2900" dirty="0">
                <a:solidFill>
                  <a:schemeClr val="bg1"/>
                </a:solidFill>
                <a:latin typeface="NikoshBAN" panose="02000000000000000000" pitchFamily="2" charset="0"/>
                <a:cs typeface="NikoshBAN" panose="02000000000000000000" pitchFamily="2" charset="0"/>
              </a:rPr>
              <a:t>৭। অগ্রসর শিক্ষার্থীদের কাজে লাগানো</a:t>
            </a:r>
            <a:r>
              <a:rPr lang="as-IN" sz="2900" dirty="0" smtClean="0">
                <a:solidFill>
                  <a:schemeClr val="bg1"/>
                </a:solidFill>
                <a:latin typeface="NikoshBAN" panose="02000000000000000000" pitchFamily="2" charset="0"/>
                <a:cs typeface="NikoshBAN" panose="02000000000000000000" pitchFamily="2" charset="0"/>
              </a:rPr>
              <a:t>।</a:t>
            </a:r>
            <a:r>
              <a:rPr lang="bn-IN" sz="2900" dirty="0" smtClean="0">
                <a:solidFill>
                  <a:schemeClr val="bg1"/>
                </a:solidFill>
                <a:latin typeface="NikoshBAN" panose="02000000000000000000" pitchFamily="2" charset="0"/>
                <a:cs typeface="NikoshBAN" panose="02000000000000000000" pitchFamily="2" charset="0"/>
              </a:rPr>
              <a:t>				</a:t>
            </a:r>
            <a:endParaRPr lang="en-US" sz="2900" dirty="0" smtClean="0">
              <a:solidFill>
                <a:schemeClr val="bg1"/>
              </a:solidFill>
              <a:latin typeface="NikoshBAN" panose="02000000000000000000" pitchFamily="2" charset="0"/>
              <a:cs typeface="NikoshBAN" panose="02000000000000000000" pitchFamily="2" charset="0"/>
            </a:endParaRPr>
          </a:p>
          <a:p>
            <a:pPr marL="0" indent="0">
              <a:buNone/>
            </a:pPr>
            <a:r>
              <a:rPr lang="as-IN" sz="2900" dirty="0" smtClean="0">
                <a:solidFill>
                  <a:schemeClr val="bg1"/>
                </a:solidFill>
                <a:latin typeface="NikoshBAN" panose="02000000000000000000" pitchFamily="2" charset="0"/>
                <a:cs typeface="NikoshBAN" panose="02000000000000000000" pitchFamily="2" charset="0"/>
              </a:rPr>
              <a:t>৮</a:t>
            </a:r>
            <a:r>
              <a:rPr lang="as-IN" sz="2900" dirty="0">
                <a:solidFill>
                  <a:schemeClr val="bg1"/>
                </a:solidFill>
                <a:latin typeface="NikoshBAN" panose="02000000000000000000" pitchFamily="2" charset="0"/>
                <a:cs typeface="NikoshBAN" panose="02000000000000000000" pitchFamily="2" charset="0"/>
              </a:rPr>
              <a:t>। প্রশ্নোত্তরের মাধ্যমে সকল শিক্ষার্থীকে অংশগ্রহণ করানো।</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477"/>
            <a:ext cx="4440001" cy="1678675"/>
          </a:xfrm>
          <a:prstGeom prst="rect">
            <a:avLst/>
          </a:prstGeom>
        </p:spPr>
      </p:pic>
      <p:sp>
        <p:nvSpPr>
          <p:cNvPr id="2" name="TextBox 1"/>
          <p:cNvSpPr txBox="1"/>
          <p:nvPr/>
        </p:nvSpPr>
        <p:spPr>
          <a:xfrm>
            <a:off x="4804012" y="136477"/>
            <a:ext cx="7287904" cy="2246769"/>
          </a:xfrm>
          <a:prstGeom prst="rect">
            <a:avLst/>
          </a:prstGeom>
          <a:noFill/>
        </p:spPr>
        <p:txBody>
          <a:bodyPr wrap="square" rtlCol="0">
            <a:spAutoFit/>
          </a:bodyPr>
          <a:lstStyle/>
          <a:p>
            <a:pPr algn="just"/>
            <a:r>
              <a:rPr lang="as-IN" sz="2800" dirty="0">
                <a:solidFill>
                  <a:srgbClr val="FFFF00"/>
                </a:solidFill>
                <a:latin typeface="NikoshBAN" panose="02000000000000000000" pitchFamily="2" charset="0"/>
                <a:cs typeface="NikoshBAN" panose="02000000000000000000" pitchFamily="2" charset="0"/>
              </a:rPr>
              <a:t>অধিক সংখ্যক শিক্ষার্থীর শ্রেণি ব্যবস্থাপনা- </a:t>
            </a:r>
            <a:r>
              <a:rPr lang="as-IN" sz="2800" dirty="0" smtClean="0">
                <a:solidFill>
                  <a:srgbClr val="FFFF00"/>
                </a:solidFill>
                <a:latin typeface="NikoshBAN" panose="02000000000000000000" pitchFamily="2" charset="0"/>
                <a:cs typeface="NikoshBAN" panose="02000000000000000000" pitchFamily="2" charset="0"/>
              </a:rPr>
              <a:t>শ্রে</a:t>
            </a:r>
            <a:r>
              <a:rPr lang="bn-IN" sz="2800" dirty="0" smtClean="0">
                <a:solidFill>
                  <a:srgbClr val="FFFF00"/>
                </a:solidFill>
                <a:latin typeface="NikoshBAN" panose="02000000000000000000" pitchFamily="2" charset="0"/>
                <a:cs typeface="NikoshBAN" panose="02000000000000000000" pitchFamily="2" charset="0"/>
              </a:rPr>
              <a:t>ণি</a:t>
            </a:r>
            <a:r>
              <a:rPr lang="as-IN" sz="2800" dirty="0" smtClean="0">
                <a:solidFill>
                  <a:srgbClr val="FFFF00"/>
                </a:solidFill>
                <a:latin typeface="NikoshBAN" panose="02000000000000000000" pitchFamily="2" charset="0"/>
                <a:cs typeface="NikoshBAN" panose="02000000000000000000" pitchFamily="2" charset="0"/>
              </a:rPr>
              <a:t>কক্ষে </a:t>
            </a:r>
            <a:r>
              <a:rPr lang="as-IN" sz="2800" dirty="0">
                <a:solidFill>
                  <a:srgbClr val="FFFF00"/>
                </a:solidFill>
                <a:latin typeface="NikoshBAN" panose="02000000000000000000" pitchFamily="2" charset="0"/>
                <a:cs typeface="NikoshBAN" panose="02000000000000000000" pitchFamily="2" charset="0"/>
              </a:rPr>
              <a:t>নিয়ম অনুযায়ী নিদিষ্ট সংখ্যক শিক্ষার্থীর চেয়ে অধিক সংখ্যক শিক্ষার্থী থাকলে তাকে অধিক সংখ্যক শিক্ষার্থীর শ্রেণি ব্যবস্থাপনা। </a:t>
            </a:r>
            <a:r>
              <a:rPr lang="as-IN" sz="2800" dirty="0" smtClean="0">
                <a:solidFill>
                  <a:srgbClr val="FFFF00"/>
                </a:solidFill>
                <a:latin typeface="NikoshBAN" panose="02000000000000000000" pitchFamily="2" charset="0"/>
                <a:cs typeface="NikoshBAN" panose="02000000000000000000" pitchFamily="2" charset="0"/>
              </a:rPr>
              <a:t>শ্রে</a:t>
            </a:r>
            <a:r>
              <a:rPr lang="bn-IN" sz="2800" dirty="0" smtClean="0">
                <a:solidFill>
                  <a:srgbClr val="FFFF00"/>
                </a:solidFill>
                <a:latin typeface="NikoshBAN" panose="02000000000000000000" pitchFamily="2" charset="0"/>
                <a:cs typeface="NikoshBAN" panose="02000000000000000000" pitchFamily="2" charset="0"/>
              </a:rPr>
              <a:t>ণি</a:t>
            </a:r>
            <a:r>
              <a:rPr lang="as-IN" sz="2800" dirty="0" smtClean="0">
                <a:solidFill>
                  <a:srgbClr val="FFFF00"/>
                </a:solidFill>
                <a:latin typeface="NikoshBAN" panose="02000000000000000000" pitchFamily="2" charset="0"/>
                <a:cs typeface="NikoshBAN" panose="02000000000000000000" pitchFamily="2" charset="0"/>
              </a:rPr>
              <a:t>কক্ষে </a:t>
            </a:r>
            <a:r>
              <a:rPr lang="as-IN" sz="2800" dirty="0">
                <a:solidFill>
                  <a:srgbClr val="FFFF00"/>
                </a:solidFill>
                <a:latin typeface="NikoshBAN" panose="02000000000000000000" pitchFamily="2" charset="0"/>
                <a:cs typeface="NikoshBAN" panose="02000000000000000000" pitchFamily="2" charset="0"/>
              </a:rPr>
              <a:t>শিক্ষার্থীর আনুপাতিক হার ১:৪০। </a:t>
            </a:r>
            <a:r>
              <a:rPr lang="as-IN" sz="2800" dirty="0" smtClean="0">
                <a:solidFill>
                  <a:srgbClr val="FFFF00"/>
                </a:solidFill>
                <a:latin typeface="NikoshBAN" panose="02000000000000000000" pitchFamily="2" charset="0"/>
                <a:cs typeface="NikoshBAN" panose="02000000000000000000" pitchFamily="2" charset="0"/>
              </a:rPr>
              <a:t>শ্রে</a:t>
            </a:r>
            <a:r>
              <a:rPr lang="bn-IN" sz="2800" dirty="0" smtClean="0">
                <a:solidFill>
                  <a:srgbClr val="FFFF00"/>
                </a:solidFill>
                <a:latin typeface="NikoshBAN" panose="02000000000000000000" pitchFamily="2" charset="0"/>
                <a:cs typeface="NikoshBAN" panose="02000000000000000000" pitchFamily="2" charset="0"/>
              </a:rPr>
              <a:t>ণি</a:t>
            </a:r>
            <a:r>
              <a:rPr lang="as-IN" sz="2800" dirty="0" smtClean="0">
                <a:solidFill>
                  <a:srgbClr val="FFFF00"/>
                </a:solidFill>
                <a:latin typeface="NikoshBAN" panose="02000000000000000000" pitchFamily="2" charset="0"/>
                <a:cs typeface="NikoshBAN" panose="02000000000000000000" pitchFamily="2" charset="0"/>
              </a:rPr>
              <a:t>কক্ষের </a:t>
            </a:r>
            <a:r>
              <a:rPr lang="as-IN" sz="2800" dirty="0">
                <a:solidFill>
                  <a:srgbClr val="FFFF00"/>
                </a:solidFill>
                <a:latin typeface="NikoshBAN" panose="02000000000000000000" pitchFamily="2" charset="0"/>
                <a:cs typeface="NikoshBAN" panose="02000000000000000000" pitchFamily="2" charset="0"/>
              </a:rPr>
              <a:t>আনুপাতিক আয়তন১০×৪০=৪০০ বর্গফুট।</a:t>
            </a:r>
          </a:p>
        </p:txBody>
      </p:sp>
      <p:sp>
        <p:nvSpPr>
          <p:cNvPr id="6" name="Footer Placeholder 5"/>
          <p:cNvSpPr>
            <a:spLocks noGrp="1"/>
          </p:cNvSpPr>
          <p:nvPr>
            <p:ph type="ftr" sz="quarter" idx="11"/>
          </p:nvPr>
        </p:nvSpPr>
        <p:spPr>
          <a:xfrm>
            <a:off x="7382302" y="6492875"/>
            <a:ext cx="4114800" cy="365125"/>
          </a:xfrm>
        </p:spPr>
        <p:txBody>
          <a:bodyPr/>
          <a:lstStyle/>
          <a:p>
            <a:r>
              <a:rPr lang="en-US" dirty="0" smtClean="0"/>
              <a:t>ABDULLAH AT TARIQ</a:t>
            </a:r>
            <a:endParaRPr lang="en-US" dirty="0"/>
          </a:p>
        </p:txBody>
      </p:sp>
    </p:spTree>
    <p:extLst>
      <p:ext uri="{BB962C8B-B14F-4D97-AF65-F5344CB8AC3E}">
        <p14:creationId xmlns:p14="http://schemas.microsoft.com/office/powerpoint/2010/main" val="259985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sndAc>
          <p:stSnd>
            <p:snd r:embed="rId3" name="wind.wav"/>
          </p:stSnd>
        </p:sndAc>
      </p:transition>
    </mc:Choice>
    <mc:Fallback xmlns="">
      <p:transition spd="slow">
        <p:fade/>
        <p:sndAc>
          <p:stSnd>
            <p:snd r:embed="rId5"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iterate type="wd">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80">
                                          <p:stCondLst>
                                            <p:cond delay="0"/>
                                          </p:stCondLst>
                                        </p:cTn>
                                        <p:tgtEl>
                                          <p:spTgt spid="2">
                                            <p:txEl>
                                              <p:pRg st="0" end="0"/>
                                            </p:txEl>
                                          </p:spTgt>
                                        </p:tgtEl>
                                      </p:cBhvr>
                                    </p:animEffect>
                                    <p:anim calcmode="lin" valueType="num">
                                      <p:cBhvr>
                                        <p:cTn id="13"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xEl>
                                              <p:pRg st="0" end="0"/>
                                            </p:txEl>
                                          </p:spTgt>
                                        </p:tgtEl>
                                      </p:cBhvr>
                                      <p:to x="100000" y="60000"/>
                                    </p:animScale>
                                    <p:animScale>
                                      <p:cBhvr>
                                        <p:cTn id="19" dur="166" decel="50000">
                                          <p:stCondLst>
                                            <p:cond delay="676"/>
                                          </p:stCondLst>
                                        </p:cTn>
                                        <p:tgtEl>
                                          <p:spTgt spid="2">
                                            <p:txEl>
                                              <p:pRg st="0" end="0"/>
                                            </p:txEl>
                                          </p:spTgt>
                                        </p:tgtEl>
                                      </p:cBhvr>
                                      <p:to x="100000" y="100000"/>
                                    </p:animScale>
                                    <p:animScale>
                                      <p:cBhvr>
                                        <p:cTn id="20" dur="26">
                                          <p:stCondLst>
                                            <p:cond delay="1312"/>
                                          </p:stCondLst>
                                        </p:cTn>
                                        <p:tgtEl>
                                          <p:spTgt spid="2">
                                            <p:txEl>
                                              <p:pRg st="0" end="0"/>
                                            </p:txEl>
                                          </p:spTgt>
                                        </p:tgtEl>
                                      </p:cBhvr>
                                      <p:to x="100000" y="80000"/>
                                    </p:animScale>
                                    <p:animScale>
                                      <p:cBhvr>
                                        <p:cTn id="21" dur="166" decel="50000">
                                          <p:stCondLst>
                                            <p:cond delay="1338"/>
                                          </p:stCondLst>
                                        </p:cTn>
                                        <p:tgtEl>
                                          <p:spTgt spid="2">
                                            <p:txEl>
                                              <p:pRg st="0" end="0"/>
                                            </p:txEl>
                                          </p:spTgt>
                                        </p:tgtEl>
                                      </p:cBhvr>
                                      <p:to x="100000" y="100000"/>
                                    </p:animScale>
                                    <p:animScale>
                                      <p:cBhvr>
                                        <p:cTn id="22" dur="26">
                                          <p:stCondLst>
                                            <p:cond delay="1642"/>
                                          </p:stCondLst>
                                        </p:cTn>
                                        <p:tgtEl>
                                          <p:spTgt spid="2">
                                            <p:txEl>
                                              <p:pRg st="0" end="0"/>
                                            </p:txEl>
                                          </p:spTgt>
                                        </p:tgtEl>
                                      </p:cBhvr>
                                      <p:to x="100000" y="90000"/>
                                    </p:animScale>
                                    <p:animScale>
                                      <p:cBhvr>
                                        <p:cTn id="23" dur="166" decel="50000">
                                          <p:stCondLst>
                                            <p:cond delay="1668"/>
                                          </p:stCondLst>
                                        </p:cTn>
                                        <p:tgtEl>
                                          <p:spTgt spid="2">
                                            <p:txEl>
                                              <p:pRg st="0" end="0"/>
                                            </p:txEl>
                                          </p:spTgt>
                                        </p:tgtEl>
                                      </p:cBhvr>
                                      <p:to x="100000" y="100000"/>
                                    </p:animScale>
                                    <p:animScale>
                                      <p:cBhvr>
                                        <p:cTn id="24" dur="26">
                                          <p:stCondLst>
                                            <p:cond delay="1808"/>
                                          </p:stCondLst>
                                        </p:cTn>
                                        <p:tgtEl>
                                          <p:spTgt spid="2">
                                            <p:txEl>
                                              <p:pRg st="0" end="0"/>
                                            </p:txEl>
                                          </p:spTgt>
                                        </p:tgtEl>
                                      </p:cBhvr>
                                      <p:to x="100000" y="95000"/>
                                    </p:animScale>
                                    <p:animScale>
                                      <p:cBhvr>
                                        <p:cTn id="25" dur="166" decel="50000">
                                          <p:stCondLst>
                                            <p:cond delay="1834"/>
                                          </p:stCondLst>
                                        </p:cTn>
                                        <p:tgtEl>
                                          <p:spTgt spid="2">
                                            <p:txEl>
                                              <p:pRg st="0" end="0"/>
                                            </p:txEl>
                                          </p:spTgt>
                                        </p:tgtEl>
                                      </p:cBhvr>
                                      <p:to x="100000" y="100000"/>
                                    </p:animScale>
                                  </p:childTnLst>
                                </p:cTn>
                              </p:par>
                              <p:par>
                                <p:cTn id="26" presetID="31" presetClass="entr" presetSubtype="0" fill="hold" nodeType="withEffect">
                                  <p:stCondLst>
                                    <p:cond delay="0"/>
                                  </p:stCondLst>
                                  <p:iterate type="wd">
                                    <p:tmPct val="5000"/>
                                  </p:iterate>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1" end="1"/>
                                            </p:txEl>
                                          </p:spTgt>
                                        </p:tgtEl>
                                      </p:cBhvr>
                                    </p:animEffect>
                                  </p:childTnLst>
                                </p:cTn>
                              </p:par>
                              <p:par>
                                <p:cTn id="32" presetID="31" presetClass="entr" presetSubtype="0" fill="hold" nodeType="withEffect">
                                  <p:stCondLst>
                                    <p:cond delay="0"/>
                                  </p:stCondLst>
                                  <p:iterate type="wd">
                                    <p:tmPct val="5000"/>
                                  </p:iterate>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7" dur="2000"/>
                                        <p:tgtEl>
                                          <p:spTgt spid="3">
                                            <p:txEl>
                                              <p:pRg st="2" end="2"/>
                                            </p:txEl>
                                          </p:spTgt>
                                        </p:tgtEl>
                                      </p:cBhvr>
                                    </p:animEffect>
                                  </p:childTnLst>
                                </p:cTn>
                              </p:par>
                              <p:par>
                                <p:cTn id="38" presetID="31" presetClass="entr" presetSubtype="0" fill="hold" nodeType="withEffect">
                                  <p:stCondLst>
                                    <p:cond delay="0"/>
                                  </p:stCondLst>
                                  <p:iterate type="wd">
                                    <p:tmPct val="5000"/>
                                  </p:iterate>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p:cTn id="40"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3" dur="2000"/>
                                        <p:tgtEl>
                                          <p:spTgt spid="3">
                                            <p:txEl>
                                              <p:pRg st="3" end="3"/>
                                            </p:txEl>
                                          </p:spTgt>
                                        </p:tgtEl>
                                      </p:cBhvr>
                                    </p:animEffect>
                                  </p:childTnLst>
                                </p:cTn>
                              </p:par>
                              <p:par>
                                <p:cTn id="44" presetID="31" presetClass="entr" presetSubtype="0" fill="hold" nodeType="withEffect">
                                  <p:stCondLst>
                                    <p:cond delay="0"/>
                                  </p:stCondLst>
                                  <p:iterate type="wd">
                                    <p:tmPct val="5000"/>
                                  </p:iterate>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8"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9" dur="2000"/>
                                        <p:tgtEl>
                                          <p:spTgt spid="3">
                                            <p:txEl>
                                              <p:pRg st="4" end="4"/>
                                            </p:txEl>
                                          </p:spTgt>
                                        </p:tgtEl>
                                      </p:cBhvr>
                                    </p:animEffect>
                                  </p:childTnLst>
                                </p:cTn>
                              </p:par>
                              <p:par>
                                <p:cTn id="50" presetID="31" presetClass="entr" presetSubtype="0" fill="hold" nodeType="withEffect">
                                  <p:stCondLst>
                                    <p:cond delay="0"/>
                                  </p:stCondLst>
                                  <p:iterate type="wd">
                                    <p:tmPct val="5000"/>
                                  </p:iterate>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2000"/>
                                        <p:tgtEl>
                                          <p:spTgt spid="3">
                                            <p:txEl>
                                              <p:pRg st="5" end="5"/>
                                            </p:txEl>
                                          </p:spTgt>
                                        </p:tgtEl>
                                      </p:cBhvr>
                                    </p:animEffect>
                                  </p:childTnLst>
                                </p:cTn>
                              </p:par>
                              <p:par>
                                <p:cTn id="56" presetID="31" presetClass="entr" presetSubtype="0" fill="hold" nodeType="withEffect">
                                  <p:stCondLst>
                                    <p:cond delay="0"/>
                                  </p:stCondLst>
                                  <p:iterate type="wd">
                                    <p:tmPct val="5000"/>
                                  </p:iterate>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0"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1" dur="2000"/>
                                        <p:tgtEl>
                                          <p:spTgt spid="3">
                                            <p:txEl>
                                              <p:pRg st="6" end="6"/>
                                            </p:txEl>
                                          </p:spTgt>
                                        </p:tgtEl>
                                      </p:cBhvr>
                                    </p:animEffect>
                                  </p:childTnLst>
                                </p:cTn>
                              </p:par>
                              <p:par>
                                <p:cTn id="62" presetID="31" presetClass="entr" presetSubtype="0" fill="hold" nodeType="withEffect">
                                  <p:stCondLst>
                                    <p:cond delay="0"/>
                                  </p:stCondLst>
                                  <p:iterate type="wd">
                                    <p:tmPct val="5000"/>
                                  </p:iterate>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7" dur="2000"/>
                                        <p:tgtEl>
                                          <p:spTgt spid="3">
                                            <p:txEl>
                                              <p:pRg st="7" end="7"/>
                                            </p:txEl>
                                          </p:spTgt>
                                        </p:tgtEl>
                                      </p:cBhvr>
                                    </p:animEffect>
                                  </p:childTnLst>
                                </p:cTn>
                              </p:par>
                              <p:par>
                                <p:cTn id="68" presetID="31" presetClass="entr" presetSubtype="0" fill="hold" nodeType="withEffect">
                                  <p:stCondLst>
                                    <p:cond delay="0"/>
                                  </p:stCondLst>
                                  <p:iterate type="wd">
                                    <p:tmPct val="5000"/>
                                  </p:iterate>
                                  <p:childTnLst>
                                    <p:set>
                                      <p:cBhvr>
                                        <p:cTn id="69" dur="1" fill="hold">
                                          <p:stCondLst>
                                            <p:cond delay="0"/>
                                          </p:stCondLst>
                                        </p:cTn>
                                        <p:tgtEl>
                                          <p:spTgt spid="3">
                                            <p:txEl>
                                              <p:pRg st="8" end="8"/>
                                            </p:txEl>
                                          </p:spTgt>
                                        </p:tgtEl>
                                        <p:attrNameLst>
                                          <p:attrName>style.visibility</p:attrName>
                                        </p:attrNameLst>
                                      </p:cBhvr>
                                      <p:to>
                                        <p:strVal val="visible"/>
                                      </p:to>
                                    </p:set>
                                    <p:anim calcmode="lin" valueType="num">
                                      <p:cBhvr>
                                        <p:cTn id="70" dur="2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1"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2" dur="2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3" dur="2000"/>
                                        <p:tgtEl>
                                          <p:spTgt spid="3">
                                            <p:txEl>
                                              <p:pRg st="8" end="8"/>
                                            </p:txEl>
                                          </p:spTgt>
                                        </p:tgtEl>
                                      </p:cBhvr>
                                    </p:animEffect>
                                  </p:childTnLst>
                                </p:cTn>
                              </p:par>
                              <p:par>
                                <p:cTn id="74" presetID="31" presetClass="entr" presetSubtype="0" fill="hold" nodeType="withEffect">
                                  <p:stCondLst>
                                    <p:cond delay="0"/>
                                  </p:stCondLst>
                                  <p:iterate type="wd">
                                    <p:tmPct val="5000"/>
                                  </p:iterate>
                                  <p:childTnLst>
                                    <p:set>
                                      <p:cBhvr>
                                        <p:cTn id="75" dur="1" fill="hold">
                                          <p:stCondLst>
                                            <p:cond delay="0"/>
                                          </p:stCondLst>
                                        </p:cTn>
                                        <p:tgtEl>
                                          <p:spTgt spid="3">
                                            <p:txEl>
                                              <p:pRg st="9" end="9"/>
                                            </p:txEl>
                                          </p:spTgt>
                                        </p:tgtEl>
                                        <p:attrNameLst>
                                          <p:attrName>style.visibility</p:attrName>
                                        </p:attrNameLst>
                                      </p:cBhvr>
                                      <p:to>
                                        <p:strVal val="visible"/>
                                      </p:to>
                                    </p:set>
                                    <p:anim calcmode="lin" valueType="num">
                                      <p:cBhvr>
                                        <p:cTn id="76" dur="2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77" dur="2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78" dur="2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79"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22758"/>
            <a:ext cx="12192000" cy="5908085"/>
          </a:xfrm>
        </p:spPr>
        <p:txBody>
          <a:bodyPr>
            <a:noAutofit/>
          </a:bodyPr>
          <a:lstStyle/>
          <a:p>
            <a:pPr marL="0" indent="0" algn="just">
              <a:spcBef>
                <a:spcPts val="0"/>
              </a:spcBef>
              <a:spcAft>
                <a:spcPts val="0"/>
              </a:spcAft>
              <a:buNone/>
            </a:pPr>
            <a:r>
              <a:rPr lang="as-IN" sz="2800" dirty="0" smtClean="0">
                <a:solidFill>
                  <a:schemeClr val="bg1"/>
                </a:solidFill>
                <a:latin typeface="NikoshBAN" panose="02000000000000000000" pitchFamily="2" charset="0"/>
                <a:cs typeface="NikoshBAN" panose="02000000000000000000" pitchFamily="2" charset="0"/>
              </a:rPr>
              <a:t>১</a:t>
            </a:r>
            <a:r>
              <a:rPr lang="as-IN" sz="2800" dirty="0">
                <a:solidFill>
                  <a:schemeClr val="bg1"/>
                </a:solidFill>
                <a:latin typeface="NikoshBAN" panose="02000000000000000000" pitchFamily="2" charset="0"/>
                <a:cs typeface="NikoshBAN" panose="02000000000000000000" pitchFamily="2" charset="0"/>
              </a:rPr>
              <a:t>। শিক্ষকের দায়িত্ব হলো শ্রেণি কক্ষের বাইরে যেমন লাইব্রেরি,শিক্ষামূলক ক্লাব,খেলার মাঠ, কমন রুম, এবং </a:t>
            </a:r>
            <a:r>
              <a:rPr lang="bn-IN" sz="2800" dirty="0" smtClean="0">
                <a:solidFill>
                  <a:schemeClr val="bg1"/>
                </a:solidFill>
                <a:latin typeface="NikoshBAN" panose="02000000000000000000" pitchFamily="2" charset="0"/>
                <a:cs typeface="NikoshBAN" panose="02000000000000000000" pitchFamily="2" charset="0"/>
              </a:rPr>
              <a:t> </a:t>
            </a:r>
          </a:p>
          <a:p>
            <a:pPr marL="0" indent="0" algn="just">
              <a:spcBef>
                <a:spcPts val="0"/>
              </a:spcBef>
              <a:spcAft>
                <a:spcPts val="0"/>
              </a:spcAft>
              <a:buNone/>
            </a:pP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সমাজের </a:t>
            </a:r>
            <a:r>
              <a:rPr lang="as-IN" sz="2800" dirty="0">
                <a:solidFill>
                  <a:schemeClr val="bg1"/>
                </a:solidFill>
                <a:latin typeface="NikoshBAN" panose="02000000000000000000" pitchFamily="2" charset="0"/>
                <a:cs typeface="NikoshBAN" panose="02000000000000000000" pitchFamily="2" charset="0"/>
              </a:rPr>
              <a:t>অন্যান্য মানুষের সাথে বিদ্যালয়ের শিক্ষার্থীদের আচরণ কেমন হবে তার নির্দেশনা দান</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as-IN" sz="2800" dirty="0">
                <a:solidFill>
                  <a:schemeClr val="bg1"/>
                </a:solidFill>
                <a:latin typeface="NikoshBAN" panose="02000000000000000000" pitchFamily="2" charset="0"/>
                <a:cs typeface="NikoshBAN" panose="02000000000000000000" pitchFamily="2" charset="0"/>
              </a:rPr>
              <a:t>২। লাইব্রেরিতে করণীয়সমূহ লিখিত ও মৌখিকভাবে নির্দেশনা দান এবং নির্দেশনা অনুসারে শিক্ষার্থীরা অনুশীলন </a:t>
            </a:r>
            <a:endParaRPr lang="bn-IN" sz="2800" dirty="0" smtClean="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করছে </a:t>
            </a:r>
            <a:r>
              <a:rPr lang="as-IN" sz="2800" dirty="0">
                <a:solidFill>
                  <a:schemeClr val="bg1"/>
                </a:solidFill>
                <a:latin typeface="NikoshBAN" panose="02000000000000000000" pitchFamily="2" charset="0"/>
                <a:cs typeface="NikoshBAN" panose="02000000000000000000" pitchFamily="2" charset="0"/>
              </a:rPr>
              <a:t>কিনা তা ফলোআপ করা</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as-IN" sz="2800" dirty="0">
                <a:solidFill>
                  <a:schemeClr val="bg1"/>
                </a:solidFill>
                <a:latin typeface="NikoshBAN" panose="02000000000000000000" pitchFamily="2" charset="0"/>
                <a:cs typeface="NikoshBAN" panose="02000000000000000000" pitchFamily="2" charset="0"/>
              </a:rPr>
              <a:t>৩। সায়েন্স ক্লাব ও অন্যান্য ক্লাবের গঠনতন্ত্র প্রণয়নে শিক্ষক সার্বিক নির্দেশনা প্রদান করবেন এবং তত্ত্বাবধায়ক </a:t>
            </a:r>
            <a:endParaRPr lang="bn-IN" sz="2800" dirty="0" smtClean="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হিসেবে </a:t>
            </a:r>
            <a:r>
              <a:rPr lang="as-IN" sz="2800" dirty="0">
                <a:solidFill>
                  <a:schemeClr val="bg1"/>
                </a:solidFill>
                <a:latin typeface="NikoshBAN" panose="02000000000000000000" pitchFamily="2" charset="0"/>
                <a:cs typeface="NikoshBAN" panose="02000000000000000000" pitchFamily="2" charset="0"/>
              </a:rPr>
              <a:t>শিক্ষক প্রতিনিধি বিভিন্ন ক্লাবে নিয়োজিত থাকবেন</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as-IN" sz="2800" dirty="0">
                <a:solidFill>
                  <a:schemeClr val="bg1"/>
                </a:solidFill>
                <a:latin typeface="NikoshBAN" panose="02000000000000000000" pitchFamily="2" charset="0"/>
                <a:cs typeface="NikoshBAN" panose="02000000000000000000" pitchFamily="2" charset="0"/>
              </a:rPr>
              <a:t>৪। টিফিন পিরিয়ড ও আনুষ্ঠানিক খেলার মাঠে শিক্ষার্থীদের মধ্যে কোন রকম কলহ বিবাদ দেখা দিতে পারে </a:t>
            </a:r>
            <a:endParaRPr lang="bn-IN" sz="2800" dirty="0" smtClean="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সেক্ষেত্রে </a:t>
            </a:r>
            <a:r>
              <a:rPr lang="as-IN" sz="2800" dirty="0">
                <a:solidFill>
                  <a:schemeClr val="bg1"/>
                </a:solidFill>
                <a:latin typeface="NikoshBAN" panose="02000000000000000000" pitchFamily="2" charset="0"/>
                <a:cs typeface="NikoshBAN" panose="02000000000000000000" pitchFamily="2" charset="0"/>
              </a:rPr>
              <a:t>শিক্ষক বেশ তৎপরতার সাথে সে বিবাদ মিটিয়ে ছাত্রদের খুশি ফিরিয়ে আনবেন এবং ভবিষ্যতের </a:t>
            </a:r>
            <a:endParaRPr lang="bn-IN" sz="2800" dirty="0" smtClean="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নির্দেশনা </a:t>
            </a:r>
            <a:r>
              <a:rPr lang="as-IN" sz="2800" dirty="0">
                <a:solidFill>
                  <a:schemeClr val="bg1"/>
                </a:solidFill>
                <a:latin typeface="NikoshBAN" panose="02000000000000000000" pitchFamily="2" charset="0"/>
                <a:cs typeface="NikoshBAN" panose="02000000000000000000" pitchFamily="2" charset="0"/>
              </a:rPr>
              <a:t>প্রদান করবেন</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as-IN" sz="2800" dirty="0">
                <a:solidFill>
                  <a:schemeClr val="bg1"/>
                </a:solidFill>
                <a:latin typeface="NikoshBAN" panose="02000000000000000000" pitchFamily="2" charset="0"/>
                <a:cs typeface="NikoshBAN" panose="02000000000000000000" pitchFamily="2" charset="0"/>
              </a:rPr>
              <a:t>৫। </a:t>
            </a:r>
            <a:r>
              <a:rPr lang="as-IN" sz="2800" dirty="0" smtClean="0">
                <a:solidFill>
                  <a:schemeClr val="bg1"/>
                </a:solidFill>
                <a:latin typeface="NikoshBAN" panose="02000000000000000000" pitchFamily="2" charset="0"/>
                <a:cs typeface="NikoshBAN" panose="02000000000000000000" pitchFamily="2" charset="0"/>
              </a:rPr>
              <a:t>শ্রে</a:t>
            </a:r>
            <a:r>
              <a:rPr lang="bn-IN" sz="2800" dirty="0" smtClean="0">
                <a:solidFill>
                  <a:schemeClr val="bg1"/>
                </a:solidFill>
                <a:latin typeface="NikoshBAN" panose="02000000000000000000" pitchFamily="2" charset="0"/>
                <a:cs typeface="NikoshBAN" panose="02000000000000000000" pitchFamily="2" charset="0"/>
              </a:rPr>
              <a:t>ণি</a:t>
            </a:r>
            <a:r>
              <a:rPr lang="as-IN" sz="2800" dirty="0" smtClean="0">
                <a:solidFill>
                  <a:schemeClr val="bg1"/>
                </a:solidFill>
                <a:latin typeface="NikoshBAN" panose="02000000000000000000" pitchFamily="2" charset="0"/>
                <a:cs typeface="NikoshBAN" panose="02000000000000000000" pitchFamily="2" charset="0"/>
              </a:rPr>
              <a:t>কক্ষের </a:t>
            </a:r>
            <a:r>
              <a:rPr lang="as-IN" sz="2800" dirty="0">
                <a:solidFill>
                  <a:schemeClr val="bg1"/>
                </a:solidFill>
                <a:latin typeface="NikoshBAN" panose="02000000000000000000" pitchFamily="2" charset="0"/>
                <a:cs typeface="NikoshBAN" panose="02000000000000000000" pitchFamily="2" charset="0"/>
              </a:rPr>
              <a:t>বাইরে স্বল্প মেধার বা অনগ্রসর শিক্ষার্থীদের প্রতি বাড়তি মনোযোগ প্রদান করবেন এবং সে </a:t>
            </a:r>
            <a:endParaRPr lang="bn-IN" sz="2800" dirty="0" smtClean="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অনুযায়ী </a:t>
            </a:r>
            <a:r>
              <a:rPr lang="as-IN" sz="2800" dirty="0">
                <a:solidFill>
                  <a:schemeClr val="bg1"/>
                </a:solidFill>
                <a:latin typeface="NikoshBAN" panose="02000000000000000000" pitchFamily="2" charset="0"/>
                <a:cs typeface="NikoshBAN" panose="02000000000000000000" pitchFamily="2" charset="0"/>
              </a:rPr>
              <a:t>নির্দেশনা দিবেন</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as-IN" sz="2800" dirty="0">
                <a:solidFill>
                  <a:schemeClr val="bg1"/>
                </a:solidFill>
                <a:latin typeface="NikoshBAN" panose="02000000000000000000" pitchFamily="2" charset="0"/>
                <a:cs typeface="NikoshBAN" panose="02000000000000000000" pitchFamily="2" charset="0"/>
              </a:rPr>
              <a:t>৬। </a:t>
            </a:r>
            <a:r>
              <a:rPr lang="bn-IN" sz="2800" dirty="0" smtClean="0">
                <a:solidFill>
                  <a:schemeClr val="bg1"/>
                </a:solidFill>
                <a:latin typeface="NikoshBAN" panose="02000000000000000000" pitchFamily="2" charset="0"/>
                <a:cs typeface="NikoshBAN" panose="02000000000000000000" pitchFamily="2" charset="0"/>
              </a:rPr>
              <a:t>শ্রেণিকক্ষের</a:t>
            </a:r>
            <a:r>
              <a:rPr lang="as-IN" sz="2800" dirty="0" smtClean="0">
                <a:solidFill>
                  <a:schemeClr val="bg1"/>
                </a:solidFill>
                <a:latin typeface="NikoshBAN" panose="02000000000000000000" pitchFamily="2" charset="0"/>
                <a:cs typeface="NikoshBAN" panose="02000000000000000000" pitchFamily="2" charset="0"/>
              </a:rPr>
              <a:t> </a:t>
            </a:r>
            <a:r>
              <a:rPr lang="as-IN" sz="2800" dirty="0">
                <a:solidFill>
                  <a:schemeClr val="bg1"/>
                </a:solidFill>
                <a:latin typeface="NikoshBAN" panose="02000000000000000000" pitchFamily="2" charset="0"/>
                <a:cs typeface="NikoshBAN" panose="02000000000000000000" pitchFamily="2" charset="0"/>
              </a:rPr>
              <a:t>বাইরে অফিসিয়াল ছোটখাট কাজ যেমন বেতন তোলা, প্রবেশ পত্র দেয়া, কমন রুম বা অন্যান্য </a:t>
            </a:r>
            <a:endParaRPr lang="bn-IN" sz="2800" dirty="0" smtClean="0">
              <a:solidFill>
                <a:schemeClr val="bg1"/>
              </a:solidFill>
              <a:latin typeface="NikoshBAN" panose="02000000000000000000" pitchFamily="2" charset="0"/>
              <a:cs typeface="NikoshBAN" panose="02000000000000000000" pitchFamily="2" charset="0"/>
            </a:endParaRPr>
          </a:p>
          <a:p>
            <a:pPr marL="0" indent="0" algn="just">
              <a:spcBef>
                <a:spcPts val="0"/>
              </a:spcBef>
              <a:spcAft>
                <a:spcPts val="0"/>
              </a:spcAft>
              <a:buNone/>
            </a:pPr>
            <a:r>
              <a:rPr lang="bn-IN" sz="2800" dirty="0">
                <a:solidFill>
                  <a:schemeClr val="bg1"/>
                </a:solidFill>
                <a:latin typeface="NikoshBAN" panose="02000000000000000000" pitchFamily="2" charset="0"/>
                <a:cs typeface="NikoshBAN" panose="02000000000000000000" pitchFamily="2" charset="0"/>
              </a:rPr>
              <a:t> </a:t>
            </a:r>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ক্ষেত্রে </a:t>
            </a:r>
            <a:r>
              <a:rPr lang="as-IN" sz="2800" dirty="0">
                <a:solidFill>
                  <a:schemeClr val="bg1"/>
                </a:solidFill>
                <a:latin typeface="NikoshBAN" panose="02000000000000000000" pitchFamily="2" charset="0"/>
                <a:cs typeface="NikoshBAN" panose="02000000000000000000" pitchFamily="2" charset="0"/>
              </a:rPr>
              <a:t>ছাত্র-ছাত্রীদের প্রয়োজনে বন্ধুসুলভ ভাবে সহযোগিতা করা</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p:txBody>
      </p:sp>
      <p:sp>
        <p:nvSpPr>
          <p:cNvPr id="4" name="TextBox 3"/>
          <p:cNvSpPr txBox="1"/>
          <p:nvPr/>
        </p:nvSpPr>
        <p:spPr>
          <a:xfrm>
            <a:off x="613013" y="294710"/>
            <a:ext cx="10740787" cy="707886"/>
          </a:xfrm>
          <a:prstGeom prst="rect">
            <a:avLst/>
          </a:prstGeom>
          <a:solidFill>
            <a:schemeClr val="accent2"/>
          </a:solidFill>
        </p:spPr>
        <p:txBody>
          <a:bodyPr wrap="square" rtlCol="0">
            <a:spAutoFit/>
          </a:bodyPr>
          <a:lstStyle/>
          <a:p>
            <a:pPr algn="ctr"/>
            <a:r>
              <a:rPr lang="as-IN" sz="4000" dirty="0" smtClean="0">
                <a:solidFill>
                  <a:srgbClr val="FFFF00"/>
                </a:solidFill>
                <a:latin typeface="NikoshBAN" panose="02000000000000000000" pitchFamily="2" charset="0"/>
                <a:cs typeface="NikoshBAN" panose="02000000000000000000" pitchFamily="2" charset="0"/>
              </a:rPr>
              <a:t>শ্রে</a:t>
            </a:r>
            <a:r>
              <a:rPr lang="bn-IN" sz="3200" dirty="0" smtClean="0">
                <a:solidFill>
                  <a:srgbClr val="7030A0"/>
                </a:solidFill>
                <a:latin typeface="NikoshBAN" panose="02000000000000000000" pitchFamily="2" charset="0"/>
                <a:cs typeface="NikoshBAN" panose="02000000000000000000" pitchFamily="2" charset="0"/>
              </a:rPr>
              <a:t>ণি</a:t>
            </a:r>
            <a:r>
              <a:rPr lang="as-IN" sz="3200" dirty="0" smtClean="0">
                <a:solidFill>
                  <a:srgbClr val="7030A0"/>
                </a:solidFill>
                <a:latin typeface="NikoshBAN" panose="02000000000000000000" pitchFamily="2" charset="0"/>
                <a:cs typeface="NikoshBAN" panose="02000000000000000000" pitchFamily="2" charset="0"/>
              </a:rPr>
              <a:t>কক্ষের </a:t>
            </a:r>
            <a:r>
              <a:rPr lang="as-IN" sz="3200" dirty="0">
                <a:solidFill>
                  <a:srgbClr val="7030A0"/>
                </a:solidFill>
                <a:latin typeface="NikoshBAN" panose="02000000000000000000" pitchFamily="2" charset="0"/>
                <a:cs typeface="NikoshBAN" panose="02000000000000000000" pitchFamily="2" charset="0"/>
              </a:rPr>
              <a:t>বাহ্যিক ও সামাজিক পরিবেশ সৃষ্টি ও রক্ষাকরণে শিক্ষকের করণীয়-</a:t>
            </a:r>
          </a:p>
        </p:txBody>
      </p:sp>
      <p:sp>
        <p:nvSpPr>
          <p:cNvPr id="5" name="Frame 4"/>
          <p:cNvSpPr/>
          <p:nvPr/>
        </p:nvSpPr>
        <p:spPr>
          <a:xfrm>
            <a:off x="230875" y="123073"/>
            <a:ext cx="11505062" cy="928048"/>
          </a:xfrm>
          <a:prstGeom prst="fram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3351159987"/>
      </p:ext>
    </p:extLst>
  </p:cSld>
  <p:clrMapOvr>
    <a:masterClrMapping/>
  </p:clrMapOvr>
  <mc:AlternateContent xmlns:mc="http://schemas.openxmlformats.org/markup-compatibility/2006" xmlns:p14="http://schemas.microsoft.com/office/powerpoint/2010/main">
    <mc:Choice Requires="p14">
      <p:transition spd="slow" p14:dur="2500">
        <p:checker dir="vert"/>
        <p:sndAc>
          <p:stSnd>
            <p:snd r:embed="rId3" name="whoosh.wav"/>
          </p:stSnd>
        </p:sndAc>
      </p:transition>
    </mc:Choice>
    <mc:Fallback xmlns="">
      <p:transition spd="slow">
        <p:checker dir="vert"/>
        <p:sndAc>
          <p:stSnd>
            <p:snd r:embed="rId4"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2" presetClass="entr" presetSubtype="12" fill="hold" nodeType="with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0"/>
                                  </p:stCondLst>
                                  <p:iterate type="wd">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iterate type="wd">
                                    <p:tmPct val="10000"/>
                                  </p:iterate>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12" fill="hold" nodeType="withEffect">
                                  <p:stCondLst>
                                    <p:cond delay="0"/>
                                  </p:stCondLst>
                                  <p:iterate type="wd">
                                    <p:tmPct val="10000"/>
                                  </p:iterate>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stCondLst>
                                    <p:cond delay="0"/>
                                  </p:stCondLst>
                                  <p:iterate type="wd">
                                    <p:tmPct val="10000"/>
                                  </p:iterate>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0"/>
                                  </p:stCondLst>
                                  <p:iterate type="wd">
                                    <p:tmPct val="10000"/>
                                  </p:iterate>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0"/>
                                  </p:stCondLst>
                                  <p:iterate type="wd">
                                    <p:tmPct val="10000"/>
                                  </p:iterate>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0"/>
                                  </p:stCondLst>
                                  <p:iterate type="wd">
                                    <p:tmPct val="10000"/>
                                  </p:iterate>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additive="base">
                                        <p:cTn id="44"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5" dur="2000" fill="hold"/>
                                        <p:tgtEl>
                                          <p:spTgt spid="3">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0"/>
                                  </p:stCondLst>
                                  <p:iterate type="wd">
                                    <p:tmPct val="10000"/>
                                  </p:iterate>
                                  <p:childTnLst>
                                    <p:set>
                                      <p:cBhvr>
                                        <p:cTn id="47" dur="1" fill="hold">
                                          <p:stCondLst>
                                            <p:cond delay="0"/>
                                          </p:stCondLst>
                                        </p:cTn>
                                        <p:tgtEl>
                                          <p:spTgt spid="3">
                                            <p:txEl>
                                              <p:pRg st="9" end="9"/>
                                            </p:txEl>
                                          </p:spTgt>
                                        </p:tgtEl>
                                        <p:attrNameLst>
                                          <p:attrName>style.visibility</p:attrName>
                                        </p:attrNameLst>
                                      </p:cBhvr>
                                      <p:to>
                                        <p:strVal val="visible"/>
                                      </p:to>
                                    </p:set>
                                    <p:anim calcmode="lin" valueType="num">
                                      <p:cBhvr additive="base">
                                        <p:cTn id="48"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0"/>
                                  </p:stCondLst>
                                  <p:iterate type="wd">
                                    <p:tmPct val="10000"/>
                                  </p:iterate>
                                  <p:childTnLst>
                                    <p:set>
                                      <p:cBhvr>
                                        <p:cTn id="51" dur="1" fill="hold">
                                          <p:stCondLst>
                                            <p:cond delay="0"/>
                                          </p:stCondLst>
                                        </p:cTn>
                                        <p:tgtEl>
                                          <p:spTgt spid="3">
                                            <p:txEl>
                                              <p:pRg st="10" end="10"/>
                                            </p:txEl>
                                          </p:spTgt>
                                        </p:tgtEl>
                                        <p:attrNameLst>
                                          <p:attrName>style.visibility</p:attrName>
                                        </p:attrNameLst>
                                      </p:cBhvr>
                                      <p:to>
                                        <p:strVal val="visible"/>
                                      </p:to>
                                    </p:set>
                                    <p:anim calcmode="lin" valueType="num">
                                      <p:cBhvr additive="base">
                                        <p:cTn id="52"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3" dur="2000" fill="hold"/>
                                        <p:tgtEl>
                                          <p:spTgt spid="3">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0"/>
                                  </p:stCondLst>
                                  <p:iterate type="wd">
                                    <p:tmPct val="10000"/>
                                  </p:iterate>
                                  <p:childTnLst>
                                    <p:set>
                                      <p:cBhvr>
                                        <p:cTn id="55" dur="1" fill="hold">
                                          <p:stCondLst>
                                            <p:cond delay="0"/>
                                          </p:stCondLst>
                                        </p:cTn>
                                        <p:tgtEl>
                                          <p:spTgt spid="3">
                                            <p:txEl>
                                              <p:pRg st="11" end="11"/>
                                            </p:txEl>
                                          </p:spTgt>
                                        </p:tgtEl>
                                        <p:attrNameLst>
                                          <p:attrName>style.visibility</p:attrName>
                                        </p:attrNameLst>
                                      </p:cBhvr>
                                      <p:to>
                                        <p:strVal val="visible"/>
                                      </p:to>
                                    </p:set>
                                    <p:anim calcmode="lin" valueType="num">
                                      <p:cBhvr additive="base">
                                        <p:cTn id="56" dur="2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7" dur="2000" fill="hold"/>
                                        <p:tgtEl>
                                          <p:spTgt spid="3">
                                            <p:txEl>
                                              <p:pRg st="11" end="11"/>
                                            </p:txEl>
                                          </p:spTgt>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0"/>
                                  </p:stCondLst>
                                  <p:iterate type="wd">
                                    <p:tmPct val="10000"/>
                                  </p:iterate>
                                  <p:childTnLst>
                                    <p:set>
                                      <p:cBhvr>
                                        <p:cTn id="59" dur="1" fill="hold">
                                          <p:stCondLst>
                                            <p:cond delay="0"/>
                                          </p:stCondLst>
                                        </p:cTn>
                                        <p:tgtEl>
                                          <p:spTgt spid="3">
                                            <p:txEl>
                                              <p:pRg st="12" end="12"/>
                                            </p:txEl>
                                          </p:spTgt>
                                        </p:tgtEl>
                                        <p:attrNameLst>
                                          <p:attrName>style.visibility</p:attrName>
                                        </p:attrNameLst>
                                      </p:cBhvr>
                                      <p:to>
                                        <p:strVal val="visible"/>
                                      </p:to>
                                    </p:set>
                                    <p:anim calcmode="lin" valueType="num">
                                      <p:cBhvr additive="base">
                                        <p:cTn id="60" dur="20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1"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12240" cy="6858000"/>
          </a:xfrm>
        </p:spPr>
        <p:txBody>
          <a:bodyPr>
            <a:noAutofit/>
          </a:bodyPr>
          <a:lstStyle/>
          <a:p>
            <a:pPr algn="just"/>
            <a:r>
              <a:rPr lang="as-IN" sz="2800" dirty="0">
                <a:solidFill>
                  <a:schemeClr val="bg1"/>
                </a:solidFill>
                <a:latin typeface="NikoshBAN" panose="02000000000000000000" pitchFamily="2" charset="0"/>
                <a:cs typeface="NikoshBAN" panose="02000000000000000000" pitchFamily="2" charset="0"/>
              </a:rPr>
              <a:t>এক সময় শিক্ষাদান পদ্ধতি ছিল শিক্ষক কেন্দ্রিক। উচ্চ শিক্ষার ক্ষেত্রে বিশেষ করে কলেজগুলোতে অধিকাংশ পাঠদান পদ্ধতি শিক্ষক কেন্দ্রিক। যেখানে পাঠদান কালে শিক্ষক মূল ভূমিকায় অবতীর্ণ হয়। তবে একথা মনে করার কোনো সঙ্গত কারণ নেই যে, শিক্ষক কেন্দ্রিক পদ্ধতি অনুসরণে শিক্ষাদান কর্মকে বাস্তবায়িত করলে শিক্ষার্থীর সম্পূর্ণভাবে নিষ্ক্রিয় ভূমিকা পালন করবে। শিক্ষক কেন্দ্রিক পদ্ধতি ব্যবহার করে শিক্ষাদান কর্মকে সজীব করে তুলতে শিক্ষকের ভূমিকা খুবই গুরুত্বপূর্ণ। তবে শিক্ষার্থীগণ তাদের সমস্ত অঙ্গ প্রত্যঙ্গ সজাগ রেখে শিক্ষক যা বলেন তা যদি বুঝতে বা অনুধাবন করতে কিংবা অনুসরণ করতে চেষ্টা না করে তবে শিক্ষকের ভূমিকা যতোই গুরুত্বপূর্ণ হোক, শিক্ষাদান সেখানে ব্যর্থ হতে বাধ্য। সুতরাং শিক্ষক কেন্দ্রিক শিক্ষাদান পদ্ধতিতেও শিক্ষার্থীর ভূমিকা রয়েছে, তবে শিক্ষার্থীর ভূমিকা সেখানে প্রধান নয়। যে শিক্ষাদান পদ্ধতিতে শিক্ষকের ভূমিকাই মুখ্য আর শিক্ষার্থীর ভূমিকা গৌণ, সেই শিক্ষাদান পদ্ধতিই বহুদিন থেকে আমাদের দেশে প্রচলন হয়ে আসছে। এ কারণেই শিক্ষক কেন্দ্রিক এ শিক্ষাদান পদ্ধতিকে সনাতন নামে আখ্যায়িত করা হয়েছে। </a:t>
            </a:r>
            <a:endParaRPr lang="en-US" sz="2800" dirty="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2240" y="1603612"/>
            <a:ext cx="2839206" cy="3302757"/>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876883615"/>
      </p:ext>
    </p:extLst>
  </p:cSld>
  <p:clrMapOvr>
    <a:masterClrMapping/>
  </p:clrMapOvr>
  <mc:AlternateContent xmlns:mc="http://schemas.openxmlformats.org/markup-compatibility/2006" xmlns:p14="http://schemas.microsoft.com/office/powerpoint/2010/main">
    <mc:Choice Requires="p14">
      <p:transition spd="slow" p14:dur="1400">
        <p:blinds/>
        <p:sndAc>
          <p:stSnd>
            <p:snd r:embed="rId2" name="voltage.wav"/>
          </p:stSnd>
        </p:sndAc>
      </p:transition>
    </mc:Choice>
    <mc:Fallback xmlns="">
      <p:transition spd="slow">
        <p:blinds/>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anim calcmode="lin" valueType="num">
                                      <p:cBhvr>
                                        <p:cTn id="16" dur="5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2955"/>
            <a:ext cx="12192000" cy="6387152"/>
          </a:xfrm>
        </p:spPr>
        <p:txBody>
          <a:bodyPr>
            <a:noAutofit/>
          </a:bodyPr>
          <a:lstStyle/>
          <a:p>
            <a:pPr marL="0" indent="0" algn="just">
              <a:buNone/>
            </a:pPr>
            <a:r>
              <a:rPr lang="as-IN" sz="2800" dirty="0">
                <a:solidFill>
                  <a:schemeClr val="bg1"/>
                </a:solidFill>
                <a:latin typeface="NikoshBAN" panose="02000000000000000000" pitchFamily="2" charset="0"/>
                <a:cs typeface="NikoshBAN" panose="02000000000000000000" pitchFamily="2" charset="0"/>
              </a:rPr>
              <a:t>বর্তমানে শিক্ষার্থীকেন্দ্রিক অংশগ্রহণমূলক বিভিন্ন কৌশল যেমন, দলীয়কাজ, সতীর্থ শিখননহ অন্যান্য পদ্ধতি ও কৌশলে শিক্ষকের চেয়ে সক্রিয় ও মেধাবী শিক্ষার্থীর ভূমিকা কম নয়। কারণ ৫/৬ জনের একটি দল গঠন করলেই দলীয় কাজ সম্পাদন ও উপস্থাপন কার্যকর হয় না, যদি না দলীয় নেতা সবাইকে সক্রিয় রাখতে ভূমিকা রাখেন। ফলে এ দৃষ্টিকোণ থেকেও শ্রেণি কার্যক্রমে ও শিখন অর্জনে শিক্ষার্থীদের গুরুত্ব লক্ষ্য করা যায়</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marL="0" indent="0" algn="just">
              <a:buNone/>
            </a:pPr>
            <a:r>
              <a:rPr lang="as-IN" sz="2800" dirty="0">
                <a:solidFill>
                  <a:schemeClr val="bg1"/>
                </a:solidFill>
                <a:latin typeface="NikoshBAN" panose="02000000000000000000" pitchFamily="2" charset="0"/>
                <a:cs typeface="NikoshBAN" panose="02000000000000000000" pitchFamily="2" charset="0"/>
              </a:rPr>
              <a:t>আমরা জানি, কোনো একটি শ্রেণিতে যেমন কিছু কম মেধাবী শিক্ষার্থী থাকে, তেমনি কিছু শিক্ষার্থী থাকে যারা বেশ উচ্চ মেধার অধিকারি। উচ্চ-মেধাবী শিক্ষার্থীদেরকে গড় মেধাবী ও কম মেধাবীদের সাথে শিক্ষাদান করা একীভূত শিক্ষণ-শিখনের গুরুত্বপূর্ণ উপাদান হলেও মেধাবী শিক্ষার্থীদের সত্যিকার ও উপযুক্ত বিকাশ ব্যাহত হওয়ার সম্ভাবনা থাকে। এরকম পরিবেশে তারা বেশ কিছু সমস্যার সম্মুখীন হয়ে থাকে। যেমন, ক্লাসের প্রতি অনাগ্রহ, অমনোযোগিতা, আন্তঃব্যক্তিক সর্ম্পকে টানাপোড়েন ও </a:t>
            </a:r>
            <a:r>
              <a:rPr lang="as-IN" sz="2800" dirty="0" smtClean="0">
                <a:solidFill>
                  <a:schemeClr val="bg1"/>
                </a:solidFill>
                <a:latin typeface="NikoshBAN" panose="02000000000000000000" pitchFamily="2" charset="0"/>
                <a:cs typeface="NikoshBAN" panose="02000000000000000000" pitchFamily="2" charset="0"/>
              </a:rPr>
              <a:t>ভুল</a:t>
            </a:r>
            <a:r>
              <a:rPr lang="bn-IN" sz="2800" dirty="0" smtClean="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বুঝাবুঝি</a:t>
            </a:r>
            <a:r>
              <a:rPr lang="as-IN" sz="2800" dirty="0">
                <a:solidFill>
                  <a:schemeClr val="bg1"/>
                </a:solidFill>
                <a:latin typeface="NikoshBAN" panose="02000000000000000000" pitchFamily="2" charset="0"/>
                <a:cs typeface="NikoshBAN" panose="02000000000000000000" pitchFamily="2" charset="0"/>
              </a:rPr>
              <a:t>, নিজেকে গুটিয়ে রাখা, শিক্ষকের ত্রুটি ধরার মানসিকতা ইত্যাদি। এরূপ অবস্থায় ক্লাসের মেধাবীদেরকে শ্রেণি কার্যক্রমে কোনো না কোনোভাবে জড়িত করাই যুক্তিযুক্ত হবে। এতে তাদের শিক্ষা ও শিখনের প্রতি আগ্রহ ও আকর্ষণ বৃদ্ধির সাথে সাথে মেধার সর্বোচ্চ সদ্ব্যবহার করার সুযোগ ঘটবে। শিক্ষা মনোবিজ্ঞান অনুযায়ী এ বয়সের শিক্ষার্থীরা নিজেদেরকে প্রকাশ করতে চায়। তাদের ভেতরের সৃজনশীলতা ও উদ্ভাবনী ক্ষমতাকে কাজে লাগাতে চাইলে তাদেরকে কোনো না কোনোভাবে সক্রিয় রাখতে হবে ক্লাসে</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p:txBody>
      </p:sp>
      <p:sp>
        <p:nvSpPr>
          <p:cNvPr id="4" name="Footer Placeholder 3"/>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360817967"/>
      </p:ext>
    </p:extLst>
  </p:cSld>
  <p:clrMapOvr>
    <a:masterClrMapping/>
  </p:clrMapOvr>
  <mc:AlternateContent xmlns:mc="http://schemas.openxmlformats.org/markup-compatibility/2006" xmlns:p14="http://schemas.microsoft.com/office/powerpoint/2010/main">
    <mc:Choice Requires="p14">
      <p:transition spd="slow">
        <p14:wheelReverse spokes="1"/>
        <p:sndAc>
          <p:stSnd>
            <p:snd r:embed="rId2" name="type.wav"/>
          </p:stSnd>
        </p:sndAc>
      </p:transition>
    </mc:Choice>
    <mc:Fallback xmlns="">
      <p:transition spd="slow">
        <p:fade/>
        <p:sndAc>
          <p:stSnd>
            <p:snd r:embed="rId3" name="typ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32764"/>
            <a:ext cx="12191999" cy="5725235"/>
          </a:xfrm>
        </p:spPr>
        <p:txBody>
          <a:bodyPr>
            <a:normAutofit lnSpcReduction="10000"/>
          </a:bodyPr>
          <a:lstStyle/>
          <a:p>
            <a:endParaRPr lang="as-IN" dirty="0">
              <a:latin typeface="NikoshBAN" panose="02000000000000000000" pitchFamily="2" charset="0"/>
              <a:cs typeface="NikoshBAN" panose="02000000000000000000" pitchFamily="2" charset="0"/>
            </a:endParaRPr>
          </a:p>
          <a:p>
            <a:pPr algn="just"/>
            <a:r>
              <a:rPr lang="as-IN" sz="3600" b="1" dirty="0">
                <a:solidFill>
                  <a:srgbClr val="FFFF00"/>
                </a:solidFill>
                <a:latin typeface="NikoshBAN" panose="02000000000000000000" pitchFamily="2" charset="0"/>
                <a:cs typeface="NikoshBAN" panose="02000000000000000000" pitchFamily="2" charset="0"/>
              </a:rPr>
              <a:t>বক্তৃতা পদ্ধতি (</a:t>
            </a:r>
            <a:r>
              <a:rPr lang="en-US" sz="3600" b="1" dirty="0">
                <a:solidFill>
                  <a:srgbClr val="FFFF00"/>
                </a:solidFill>
                <a:latin typeface="NikoshBAN" panose="02000000000000000000" pitchFamily="2" charset="0"/>
                <a:cs typeface="NikoshBAN" panose="02000000000000000000" pitchFamily="2" charset="0"/>
              </a:rPr>
              <a:t>Lecture Method) : </a:t>
            </a:r>
            <a:r>
              <a:rPr lang="as-IN" sz="3200" dirty="0">
                <a:solidFill>
                  <a:schemeClr val="bg1"/>
                </a:solidFill>
                <a:latin typeface="NikoshBAN" panose="02000000000000000000" pitchFamily="2" charset="0"/>
                <a:cs typeface="NikoshBAN" panose="02000000000000000000" pitchFamily="2" charset="0"/>
              </a:rPr>
              <a:t>বক্তৃতা পদ্ধতি একটি একমুখী প্রক্রিয়া। শিক্ষক বলেন, শিক্ষার্থীরা শোনে। শিক্ষক শিক্ষার্থীকে প্রশ্ন করার বা শিক্ষার্থীরা শিক্ষককে প্রশ্ন করার কোনো সুযোগ থাকেনা। বক্তৃতা পদ্ধতি ব্যবহার করে শিক্ষক মৌখিক বিবৃতির সাহায্যে শিক্ষণীয় বিষয়বস্তু শিক্ষার্থীর কাছে উপস্থাপন করেন। এতে শিক্ষকের </a:t>
            </a:r>
            <a:r>
              <a:rPr lang="bn-IN" sz="3200" dirty="0" smtClean="0">
                <a:solidFill>
                  <a:schemeClr val="bg1"/>
                </a:solidFill>
                <a:latin typeface="NikoshBAN" panose="02000000000000000000" pitchFamily="2" charset="0"/>
                <a:cs typeface="NikoshBAN" panose="02000000000000000000" pitchFamily="2" charset="0"/>
              </a:rPr>
              <a:t>বাগ্মীতা</a:t>
            </a:r>
            <a:r>
              <a:rPr lang="as-IN" sz="3200" dirty="0" smtClean="0">
                <a:solidFill>
                  <a:schemeClr val="bg1"/>
                </a:solidFill>
                <a:latin typeface="NikoshBAN" panose="02000000000000000000" pitchFamily="2" charset="0"/>
                <a:cs typeface="NikoshBAN" panose="02000000000000000000" pitchFamily="2" charset="0"/>
              </a:rPr>
              <a:t>, </a:t>
            </a:r>
            <a:r>
              <a:rPr lang="as-IN" sz="3200" dirty="0">
                <a:solidFill>
                  <a:schemeClr val="bg1"/>
                </a:solidFill>
                <a:latin typeface="NikoshBAN" panose="02000000000000000000" pitchFamily="2" charset="0"/>
                <a:cs typeface="NikoshBAN" panose="02000000000000000000" pitchFamily="2" charset="0"/>
              </a:rPr>
              <a:t>বক্তৃতাদানের </a:t>
            </a:r>
            <a:r>
              <a:rPr lang="as-IN" sz="3200" dirty="0" smtClean="0">
                <a:solidFill>
                  <a:schemeClr val="bg1"/>
                </a:solidFill>
                <a:latin typeface="NikoshBAN" panose="02000000000000000000" pitchFamily="2" charset="0"/>
                <a:cs typeface="NikoshBAN" panose="02000000000000000000" pitchFamily="2" charset="0"/>
              </a:rPr>
              <a:t>কলাকৌশল</a:t>
            </a:r>
            <a:r>
              <a:rPr lang="as-IN" sz="3200" dirty="0">
                <a:solidFill>
                  <a:schemeClr val="bg1"/>
                </a:solidFill>
                <a:latin typeface="NikoshBAN" panose="02000000000000000000" pitchFamily="2" charset="0"/>
                <a:cs typeface="NikoshBAN" panose="02000000000000000000" pitchFamily="2" charset="0"/>
              </a:rPr>
              <a:t>, বিষয়বস্তুকে শিক্ষার্থীর হৃদয়গ্রাহী করে তোলার ক্ষমতা, শিক্ষার্থীর বয়স, মেধা, আগ্রহ ইত্যাদি বিবেচনা করে শিক্ষনীয় বিষয়কে আকর্ষণীয়ভাবে উপস্থাপন করার দক্ষতার উপর শিক্ষাদানের সার্থকতা অনেকাংশে নির্ভর করে। বক্তৃতা পদ্ধতি একমুখী প্রক্রিয়া হওয়াতে অত্যন্ত একঘেয়ে এবং সবচেয়ে কম ফলপ্রসু। অল্প বয়সী শিক্ষার্থীর জন্য এ পদ্ধতি একেবারেই উপযোগী নয়। প্রকৃতপক্ষে সত্যিকারের বক্তৃতা পদ্ধতিতে কোথাও পড়ানো হয় না। শিক্ষক বক্তৃতা পদ্ধতির সঙ্গে প্রয়োজনীয় </a:t>
            </a:r>
            <a:r>
              <a:rPr lang="as-IN" sz="3200" dirty="0" smtClean="0">
                <a:solidFill>
                  <a:schemeClr val="bg1"/>
                </a:solidFill>
                <a:latin typeface="NikoshBAN" panose="02000000000000000000" pitchFamily="2" charset="0"/>
                <a:cs typeface="NikoshBAN" panose="02000000000000000000" pitchFamily="2" charset="0"/>
              </a:rPr>
              <a:t>কলাকৌশল </a:t>
            </a:r>
            <a:r>
              <a:rPr lang="as-IN" sz="3200" dirty="0">
                <a:solidFill>
                  <a:schemeClr val="bg1"/>
                </a:solidFill>
                <a:latin typeface="NikoshBAN" panose="02000000000000000000" pitchFamily="2" charset="0"/>
                <a:cs typeface="NikoshBAN" panose="02000000000000000000" pitchFamily="2" charset="0"/>
              </a:rPr>
              <a:t>যোগ করে একে ফলপ্রসূ করে তোলেন। বক্তৃতা পদ্ধতির প্রধান ক্রটি হলো, এতে শিক্ষার্থীর একটি মাত্র ইন্দ্রিয় সক্রিয় থাকে বক্তৃতা পদ্ধতিতে শিক্ষার্থীদের সক্রিয়তার অভাব দেখা যায়। শ্রেণিকক্ষে নিষ্ক্রিয়ভাবে শিক্ষক শিক্ষিকার বক্তৃতা শুনে তারা পাঠের প্রতি আগ্রহ হারিয়ে ফেলে। </a:t>
            </a:r>
          </a:p>
          <a:p>
            <a:endParaRPr lang="as-IN" dirty="0">
              <a:latin typeface="NikoshBAN" panose="02000000000000000000" pitchFamily="2" charset="0"/>
              <a:cs typeface="NikoshBAN" panose="02000000000000000000" pitchFamily="2" charset="0"/>
            </a:endParaRPr>
          </a:p>
          <a:p>
            <a:pPr marL="0" indent="0">
              <a:buNone/>
            </a:pPr>
            <a:endParaRPr lang="en-US" dirty="0">
              <a:latin typeface="NikoshBAN" panose="02000000000000000000" pitchFamily="2" charset="0"/>
              <a:cs typeface="NikoshBAN" panose="02000000000000000000" pitchFamily="2" charset="0"/>
            </a:endParaRPr>
          </a:p>
        </p:txBody>
      </p:sp>
      <p:sp>
        <p:nvSpPr>
          <p:cNvPr id="2" name="Frame 1"/>
          <p:cNvSpPr/>
          <p:nvPr/>
        </p:nvSpPr>
        <p:spPr>
          <a:xfrm>
            <a:off x="3452884" y="0"/>
            <a:ext cx="5404513" cy="94169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rPr>
              <a:t> </a:t>
            </a:r>
            <a:r>
              <a:rPr lang="as-IN" sz="5400" dirty="0">
                <a:solidFill>
                  <a:srgbClr val="00B0F0"/>
                </a:solidFill>
                <a:latin typeface="NikoshBAN" panose="02000000000000000000" pitchFamily="2" charset="0"/>
                <a:cs typeface="NikoshBAN" panose="02000000000000000000" pitchFamily="2" charset="0"/>
              </a:rPr>
              <a:t>শি</a:t>
            </a:r>
            <a:r>
              <a:rPr lang="as-IN" sz="4000" dirty="0">
                <a:solidFill>
                  <a:srgbClr val="FFFF00"/>
                </a:solidFill>
                <a:latin typeface="NikoshBAN" panose="02000000000000000000" pitchFamily="2" charset="0"/>
                <a:cs typeface="NikoshBAN" panose="02000000000000000000" pitchFamily="2" charset="0"/>
              </a:rPr>
              <a:t>ক্ষক কেন্দ্রিক পদ্ধতি </a:t>
            </a:r>
            <a:r>
              <a:rPr lang="as-IN" sz="4000" dirty="0" smtClean="0">
                <a:solidFill>
                  <a:srgbClr val="FFFF00"/>
                </a:solidFill>
                <a:latin typeface="NikoshBAN" panose="02000000000000000000" pitchFamily="2" charset="0"/>
                <a:cs typeface="NikoshBAN" panose="02000000000000000000" pitchFamily="2" charset="0"/>
              </a:rPr>
              <a:t>:</a:t>
            </a:r>
            <a:endParaRPr lang="as-IN" sz="4000" dirty="0">
              <a:solidFill>
                <a:srgbClr val="FFFF00"/>
              </a:solidFill>
              <a:latin typeface="NikoshBAN" panose="02000000000000000000" pitchFamily="2" charset="0"/>
              <a:cs typeface="NikoshBAN" panose="02000000000000000000" pitchFamily="2" charset="0"/>
            </a:endParaRPr>
          </a:p>
        </p:txBody>
      </p:sp>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456019659"/>
      </p:ext>
    </p:extLst>
  </p:cSld>
  <p:clrMapOvr>
    <a:masterClrMapping/>
  </p:clrMapOvr>
  <mc:AlternateContent xmlns:mc="http://schemas.openxmlformats.org/markup-compatibility/2006" xmlns:p14="http://schemas.microsoft.com/office/powerpoint/2010/main">
    <mc:Choice Requires="p14">
      <p:transition spd="slow" p14:dur="1500">
        <p14:ripple dir="ru"/>
        <p:sndAc>
          <p:stSnd>
            <p:snd r:embed="rId3" name="suction.wav"/>
          </p:stSnd>
        </p:sndAc>
      </p:transition>
    </mc:Choice>
    <mc:Fallback xmlns="">
      <p:transition spd="slow">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wd">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par>
                                <p:cTn id="11" presetID="43" presetClass="entr" presetSubtype="0" fill="hold" nodeType="with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
                                        <p:tgtEl>
                                          <p:spTgt spid="3">
                                            <p:txEl>
                                              <p:pRg st="1" end="1"/>
                                            </p:txEl>
                                          </p:spTgt>
                                        </p:tgtEl>
                                      </p:cBhvr>
                                    </p:animEffect>
                                    <p:anim calcmode="lin" valueType="num">
                                      <p:cBhvr>
                                        <p:cTn id="14" dur="2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16" dur="300" decel="50000" fill="hold">
                                          <p:stCondLst>
                                            <p:cond delay="2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300" decel="50000" fill="hold">
                                          <p:stCondLst>
                                            <p:cond delay="2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1107454" cy="5592170"/>
          </a:xfrm>
        </p:spPr>
        <p:txBody>
          <a:bodyPr>
            <a:normAutofit/>
          </a:bodyPr>
          <a:lstStyle/>
          <a:p>
            <a:pPr algn="just"/>
            <a:r>
              <a:rPr lang="as-IN" sz="3600" dirty="0">
                <a:solidFill>
                  <a:srgbClr val="FFFF00"/>
                </a:solidFill>
                <a:latin typeface="NikoshBAN" panose="02000000000000000000" pitchFamily="2" charset="0"/>
                <a:cs typeface="NikoshBAN" panose="02000000000000000000" pitchFamily="2" charset="0"/>
              </a:rPr>
              <a:t>প্রশ্নোত্তর পদ্ধতি (</a:t>
            </a:r>
            <a:r>
              <a:rPr lang="en-US" sz="3600" dirty="0">
                <a:solidFill>
                  <a:srgbClr val="FFFF00"/>
                </a:solidFill>
                <a:latin typeface="NikoshBAN" panose="02000000000000000000" pitchFamily="2" charset="0"/>
                <a:cs typeface="NikoshBAN" panose="02000000000000000000" pitchFamily="2" charset="0"/>
              </a:rPr>
              <a:t>Question Answer Method) : </a:t>
            </a:r>
            <a:r>
              <a:rPr lang="as-IN" sz="3000" dirty="0">
                <a:solidFill>
                  <a:schemeClr val="bg1"/>
                </a:solidFill>
                <a:latin typeface="NikoshBAN" panose="02000000000000000000" pitchFamily="2" charset="0"/>
                <a:cs typeface="NikoshBAN" panose="02000000000000000000" pitchFamily="2" charset="0"/>
              </a:rPr>
              <a:t>প্রশ্নোত্তর পদ্ধতি একটি দ্বিমুখী প্রক্রিয়া। শিক্ষক প্রশ্ন করেন শিক্ষার্থী উত্তর দেয়। এ পদ্ধতিতে আলোচনার কোনো সুযোগ নেই, শিক্ষার্থীদেরও শিক্ষককে প্রশ্ন করার কোনো অবকাশ নেই। এই পদ্ধতি অনুসরণ করে শিক্ষক ছোট, ছোট প্রশ্নের মাধ্যমে পাঠের বিষয় বস্তুকে শিক্ষার্থীদের কাছে উপস্থাপন করেন। শিক্ষার্থীরা সে সকল প্রশ্নের উত্তর দান করে পাঠ্য বিষয় সর্ম্পকে ধারণা লাভ করতে তৎপর হয়। এই পদ্ধতির সাফল্য অনেকাংশে নির্ভর করে শিক্ষকের প্রশ্ন করার দক্ষতা ও কৌশলের ওপর। কেবল প্রশ্ন এবং উত্তরের মধ্যে সীমাবদ্ধ বলে এ পদ্ধতিও একঘেয়ে। বাস্তবে প্রশ্নোত্তর পদ্ধতির ব্যবহার নেই বললেই চলে। এই পদ্ধতিতেও শিক্ষকের ভূমিকাই প্রধান। উৎকৃষ্ট মানের প্রশ্ন তৈরি করতে হলে মেধা সম্পন্ন শিক্ষক প্রয়োজন। তাছাড়া, শিক্ষক-শিক্ষিকার বিষয়বস্তু সর্ম্পকে পূর্ব প্রস্তুতি যথার্থ না থাকলে প্রশ্নোত্তর পদ্ধতিতে সফলতা আসে না।</a:t>
            </a:r>
          </a:p>
          <a:p>
            <a:endParaRPr lang="en-US" dirty="0"/>
          </a:p>
        </p:txBody>
      </p:sp>
      <p:sp>
        <p:nvSpPr>
          <p:cNvPr id="4" name="Footer Placeholder 3"/>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33283536"/>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hammer.wav"/>
          </p:stSnd>
        </p:sndAc>
      </p:transition>
    </mc:Choice>
    <mc:Fallback xmlns="">
      <p:transition spd="slow">
        <p:fade/>
        <p:sndAc>
          <p:stSnd>
            <p:snd r:embed="rId3"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20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35054" y="1173707"/>
            <a:ext cx="8656946" cy="5786651"/>
          </a:xfrm>
        </p:spPr>
        <p:txBody>
          <a:bodyPr>
            <a:normAutofit/>
          </a:bodyPr>
          <a:lstStyle/>
          <a:p>
            <a:r>
              <a:rPr lang="as-IN" sz="2800" dirty="0" smtClean="0">
                <a:solidFill>
                  <a:schemeClr val="bg1"/>
                </a:solidFill>
                <a:latin typeface="NikoshBAN" panose="02000000000000000000" pitchFamily="2" charset="0"/>
                <a:cs typeface="NikoshBAN" panose="02000000000000000000" pitchFamily="2" charset="0"/>
              </a:rPr>
              <a:t>১</a:t>
            </a:r>
            <a:r>
              <a:rPr lang="as-IN" sz="2800" dirty="0">
                <a:solidFill>
                  <a:schemeClr val="bg1"/>
                </a:solidFill>
                <a:latin typeface="NikoshBAN" panose="02000000000000000000" pitchFamily="2" charset="0"/>
                <a:cs typeface="NikoshBAN" panose="02000000000000000000" pitchFamily="2" charset="0"/>
              </a:rPr>
              <a:t>। বিষয় ভিত্তিক শিক্ষকের পদ না থাকা।</a:t>
            </a:r>
          </a:p>
          <a:p>
            <a:r>
              <a:rPr lang="as-IN" sz="2800" dirty="0">
                <a:solidFill>
                  <a:schemeClr val="bg1"/>
                </a:solidFill>
                <a:latin typeface="NikoshBAN" panose="02000000000000000000" pitchFamily="2" charset="0"/>
                <a:cs typeface="NikoshBAN" panose="02000000000000000000" pitchFamily="2" charset="0"/>
              </a:rPr>
              <a:t>২। শিক্ষক স্বল্পতা।</a:t>
            </a:r>
          </a:p>
          <a:p>
            <a:r>
              <a:rPr lang="as-IN" sz="2800" dirty="0">
                <a:solidFill>
                  <a:schemeClr val="bg1"/>
                </a:solidFill>
                <a:latin typeface="NikoshBAN" panose="02000000000000000000" pitchFamily="2" charset="0"/>
                <a:cs typeface="NikoshBAN" panose="02000000000000000000" pitchFamily="2" charset="0"/>
              </a:rPr>
              <a:t>৩। অধিক সংখ্যক শিক্ষার্থী সম্বলিত ক্লাস।</a:t>
            </a:r>
          </a:p>
          <a:p>
            <a:r>
              <a:rPr lang="as-IN" sz="2800" dirty="0">
                <a:solidFill>
                  <a:schemeClr val="bg1"/>
                </a:solidFill>
                <a:latin typeface="NikoshBAN" panose="02000000000000000000" pitchFamily="2" charset="0"/>
                <a:cs typeface="NikoshBAN" panose="02000000000000000000" pitchFamily="2" charset="0"/>
              </a:rPr>
              <a:t>৪। ছাত্র শিক্ষকের কোচিং নির্ভরতা।</a:t>
            </a:r>
          </a:p>
          <a:p>
            <a:r>
              <a:rPr lang="as-IN" sz="2800" dirty="0">
                <a:solidFill>
                  <a:schemeClr val="bg1"/>
                </a:solidFill>
                <a:latin typeface="NikoshBAN" panose="02000000000000000000" pitchFamily="2" charset="0"/>
                <a:cs typeface="NikoshBAN" panose="02000000000000000000" pitchFamily="2" charset="0"/>
              </a:rPr>
              <a:t>৫। বিদ্যালয়ের দুর্বল অবকাঠামো।</a:t>
            </a:r>
          </a:p>
          <a:p>
            <a:r>
              <a:rPr lang="as-IN" sz="2800" dirty="0">
                <a:solidFill>
                  <a:schemeClr val="bg1"/>
                </a:solidFill>
                <a:latin typeface="NikoshBAN" panose="02000000000000000000" pitchFamily="2" charset="0"/>
                <a:cs typeface="NikoshBAN" panose="02000000000000000000" pitchFamily="2" charset="0"/>
              </a:rPr>
              <a:t>৬। আর্থিক অস্বচ্ছলতা।</a:t>
            </a:r>
          </a:p>
          <a:p>
            <a:r>
              <a:rPr lang="as-IN" sz="2800" dirty="0">
                <a:solidFill>
                  <a:schemeClr val="bg1"/>
                </a:solidFill>
                <a:latin typeface="NikoshBAN" panose="02000000000000000000" pitchFamily="2" charset="0"/>
                <a:cs typeface="NikoshBAN" panose="02000000000000000000" pitchFamily="2" charset="0"/>
              </a:rPr>
              <a:t>৭। পাঠ্য বই বাদ দিয়ে নোট বইয়ের নির্ভরতা।</a:t>
            </a:r>
          </a:p>
          <a:p>
            <a:r>
              <a:rPr lang="as-IN" sz="2800" dirty="0">
                <a:solidFill>
                  <a:schemeClr val="bg1"/>
                </a:solidFill>
                <a:latin typeface="NikoshBAN" panose="02000000000000000000" pitchFamily="2" charset="0"/>
                <a:cs typeface="NikoshBAN" panose="02000000000000000000" pitchFamily="2" charset="0"/>
              </a:rPr>
              <a:t>৮। শিক্ষোপকরণ ব্যবহার ও সংরক্ষণের সু-ব্যবস্থা না থাকা।</a:t>
            </a:r>
          </a:p>
          <a:p>
            <a:endParaRPr lang="en-US" dirty="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3707"/>
            <a:ext cx="3535054" cy="4858603"/>
          </a:xfrm>
          <a:prstGeom prst="rect">
            <a:avLst/>
          </a:prstGeom>
        </p:spPr>
      </p:pic>
      <p:sp>
        <p:nvSpPr>
          <p:cNvPr id="4" name="Snip Same Side Corner Rectangle 3"/>
          <p:cNvSpPr/>
          <p:nvPr/>
        </p:nvSpPr>
        <p:spPr>
          <a:xfrm>
            <a:off x="0" y="0"/>
            <a:ext cx="12192000" cy="1173707"/>
          </a:xfrm>
          <a:prstGeom prst="snip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t> </a:t>
            </a:r>
            <a:r>
              <a:rPr lang="as-IN" sz="5400" dirty="0" smtClean="0">
                <a:solidFill>
                  <a:srgbClr val="FFFF00"/>
                </a:solidFill>
                <a:latin typeface="NikoshBAN" panose="02000000000000000000" pitchFamily="2" charset="0"/>
                <a:cs typeface="NikoshBAN" panose="02000000000000000000" pitchFamily="2" charset="0"/>
              </a:rPr>
              <a:t>শি</a:t>
            </a:r>
            <a:r>
              <a:rPr lang="as-IN" sz="4000" dirty="0" smtClean="0">
                <a:solidFill>
                  <a:srgbClr val="FF0000"/>
                </a:solidFill>
                <a:latin typeface="NikoshBAN" panose="02000000000000000000" pitchFamily="2" charset="0"/>
                <a:cs typeface="NikoshBAN" panose="02000000000000000000" pitchFamily="2" charset="0"/>
              </a:rPr>
              <a:t>ক্ষা</a:t>
            </a:r>
            <a:r>
              <a:rPr lang="bn-IN" sz="4000" dirty="0" smtClean="0">
                <a:solidFill>
                  <a:srgbClr val="FF0000"/>
                </a:solidFill>
                <a:latin typeface="NikoshBAN" panose="02000000000000000000" pitchFamily="2" charset="0"/>
                <a:cs typeface="NikoshBAN" panose="02000000000000000000" pitchFamily="2" charset="0"/>
              </a:rPr>
              <a:t>র্থী</a:t>
            </a:r>
            <a:r>
              <a:rPr lang="as-IN" sz="4000" dirty="0" smtClean="0">
                <a:solidFill>
                  <a:srgbClr val="FF0000"/>
                </a:solidFill>
                <a:latin typeface="NikoshBAN" panose="02000000000000000000" pitchFamily="2" charset="0"/>
                <a:cs typeface="NikoshBAN" panose="02000000000000000000" pitchFamily="2" charset="0"/>
              </a:rPr>
              <a:t>-কেন্দ্রিক </a:t>
            </a:r>
            <a:r>
              <a:rPr lang="as-IN" sz="4000" dirty="0">
                <a:solidFill>
                  <a:srgbClr val="FF0000"/>
                </a:solidFill>
                <a:latin typeface="NikoshBAN" panose="02000000000000000000" pitchFamily="2" charset="0"/>
                <a:cs typeface="NikoshBAN" panose="02000000000000000000" pitchFamily="2" charset="0"/>
              </a:rPr>
              <a:t>শিখন শেখানো </a:t>
            </a:r>
            <a:r>
              <a:rPr lang="bn-IN" sz="4000" dirty="0" smtClean="0">
                <a:solidFill>
                  <a:srgbClr val="FF0000"/>
                </a:solidFill>
                <a:latin typeface="NikoshBAN" panose="02000000000000000000" pitchFamily="2" charset="0"/>
                <a:cs typeface="NikoshBAN" panose="02000000000000000000" pitchFamily="2" charset="0"/>
              </a:rPr>
              <a:t>ক্ষেত্র -</a:t>
            </a:r>
            <a:endParaRPr lang="as-IN" sz="4000" dirty="0">
              <a:solidFill>
                <a:srgbClr val="FF0000"/>
              </a:solidFill>
              <a:latin typeface="NikoshBAN" panose="02000000000000000000" pitchFamily="2" charset="0"/>
              <a:cs typeface="NikoshBAN" panose="02000000000000000000" pitchFamily="2" charset="0"/>
            </a:endParaRPr>
          </a:p>
          <a:p>
            <a:pPr algn="ctr"/>
            <a:endParaRPr lang="en-US" sz="2400" dirty="0"/>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417570757"/>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2" name="coin.wav"/>
          </p:stSnd>
        </p:sndAc>
      </p:transition>
    </mc:Choice>
    <mc:Fallback xmlns="">
      <p:transition spd="slow">
        <p:fade/>
        <p:sndAc>
          <p:stSnd>
            <p:snd r:embed="rId4"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wd">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2000" decel="50000" fill="hold">
                                          <p:stCondLst>
                                            <p:cond delay="0"/>
                                          </p:stCondLst>
                                        </p:cTn>
                                        <p:tgtEl>
                                          <p:spTgt spid="2"/>
                                        </p:tgtEl>
                                        <p:attrNameLst>
                                          <p:attrName>ppt_x</p:attrName>
                                          <p:attrName>ppt_y</p:attrName>
                                        </p:attrNameLst>
                                      </p:cBhvr>
                                    </p:animMotion>
                                    <p:animEffect transition="in" filter="fade">
                                      <p:cBhvr>
                                        <p:cTn id="17" dur="2000"/>
                                        <p:tgtEl>
                                          <p:spTgt spid="2"/>
                                        </p:tgtEl>
                                      </p:cBhvr>
                                    </p:animEffect>
                                  </p:childTnLst>
                                </p:cTn>
                              </p:par>
                              <p:par>
                                <p:cTn id="18" presetID="25" presetClass="entr" presetSubtype="0" fill="hold" nodeType="withEffect">
                                  <p:stCondLst>
                                    <p:cond delay="0"/>
                                  </p:stCondLst>
                                  <p:iterate type="wd">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1"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2"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3"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4"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5"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6"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7" dur="2000" decel="50000">
                                          <p:stCondLst>
                                            <p:cond delay="0"/>
                                          </p:stCondLst>
                                        </p:cTn>
                                        <p:tgtEl>
                                          <p:spTgt spid="3">
                                            <p:txEl>
                                              <p:pRg st="0" end="0"/>
                                            </p:txEl>
                                          </p:spTgt>
                                        </p:tgtEl>
                                      </p:cBhvr>
                                    </p:animEffect>
                                  </p:childTnLst>
                                </p:cTn>
                              </p:par>
                              <p:par>
                                <p:cTn id="28" presetID="25" presetClass="entr" presetSubtype="0" fill="hold" nodeType="withEffect">
                                  <p:stCondLst>
                                    <p:cond delay="0"/>
                                  </p:stCondLst>
                                  <p:iterate type="wd">
                                    <p:tmPct val="10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1"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2"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3"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4"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5"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6"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7" dur="2000" decel="50000">
                                          <p:stCondLst>
                                            <p:cond delay="0"/>
                                          </p:stCondLst>
                                        </p:cTn>
                                        <p:tgtEl>
                                          <p:spTgt spid="3">
                                            <p:txEl>
                                              <p:pRg st="1" end="1"/>
                                            </p:txEl>
                                          </p:spTgt>
                                        </p:tgtEl>
                                      </p:cBhvr>
                                    </p:animEffect>
                                  </p:childTnLst>
                                </p:cTn>
                              </p:par>
                              <p:par>
                                <p:cTn id="38" presetID="25" presetClass="entr" presetSubtype="0" fill="hold" nodeType="withEffect">
                                  <p:stCondLst>
                                    <p:cond delay="0"/>
                                  </p:stCondLst>
                                  <p:iterate type="wd">
                                    <p:tmPct val="10000"/>
                                  </p:iterate>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p:cTn id="40"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1"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2"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3"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4"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5"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6"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7" dur="2000" decel="50000">
                                          <p:stCondLst>
                                            <p:cond delay="0"/>
                                          </p:stCondLst>
                                        </p:cTn>
                                        <p:tgtEl>
                                          <p:spTgt spid="3">
                                            <p:txEl>
                                              <p:pRg st="2" end="2"/>
                                            </p:txEl>
                                          </p:spTgt>
                                        </p:tgtEl>
                                      </p:cBhvr>
                                    </p:animEffect>
                                  </p:childTnLst>
                                </p:cTn>
                              </p:par>
                              <p:par>
                                <p:cTn id="48" presetID="25" presetClass="entr" presetSubtype="0" fill="hold" nodeType="withEffect">
                                  <p:stCondLst>
                                    <p:cond delay="0"/>
                                  </p:stCondLst>
                                  <p:iterate type="wd">
                                    <p:tmPct val="10000"/>
                                  </p:iterate>
                                  <p:childTnLst>
                                    <p:set>
                                      <p:cBhvr>
                                        <p:cTn id="49" dur="1" fill="hold">
                                          <p:stCondLst>
                                            <p:cond delay="0"/>
                                          </p:stCondLst>
                                        </p:cTn>
                                        <p:tgtEl>
                                          <p:spTgt spid="3">
                                            <p:txEl>
                                              <p:pRg st="3" end="3"/>
                                            </p:txEl>
                                          </p:spTgt>
                                        </p:tgtEl>
                                        <p:attrNameLst>
                                          <p:attrName>style.visibility</p:attrName>
                                        </p:attrNameLst>
                                      </p:cBhvr>
                                      <p:to>
                                        <p:strVal val="visible"/>
                                      </p:to>
                                    </p:set>
                                    <p:anim calcmode="lin" valueType="num">
                                      <p:cBhvr>
                                        <p:cTn id="50"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51"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52"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53"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54"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55"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56"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7" dur="2000" decel="50000">
                                          <p:stCondLst>
                                            <p:cond delay="0"/>
                                          </p:stCondLst>
                                        </p:cTn>
                                        <p:tgtEl>
                                          <p:spTgt spid="3">
                                            <p:txEl>
                                              <p:pRg st="3" end="3"/>
                                            </p:txEl>
                                          </p:spTgt>
                                        </p:tgtEl>
                                      </p:cBhvr>
                                    </p:animEffect>
                                  </p:childTnLst>
                                </p:cTn>
                              </p:par>
                              <p:par>
                                <p:cTn id="58" presetID="25" presetClass="entr" presetSubtype="0" fill="hold" nodeType="withEffect">
                                  <p:stCondLst>
                                    <p:cond delay="0"/>
                                  </p:stCondLst>
                                  <p:iterate type="wd">
                                    <p:tmPct val="10000"/>
                                  </p:iterate>
                                  <p:childTnLst>
                                    <p:set>
                                      <p:cBhvr>
                                        <p:cTn id="59" dur="1" fill="hold">
                                          <p:stCondLst>
                                            <p:cond delay="0"/>
                                          </p:stCondLst>
                                        </p:cTn>
                                        <p:tgtEl>
                                          <p:spTgt spid="3">
                                            <p:txEl>
                                              <p:pRg st="4" end="4"/>
                                            </p:txEl>
                                          </p:spTgt>
                                        </p:tgtEl>
                                        <p:attrNameLst>
                                          <p:attrName>style.visibility</p:attrName>
                                        </p:attrNameLst>
                                      </p:cBhvr>
                                      <p:to>
                                        <p:strVal val="visible"/>
                                      </p:to>
                                    </p:set>
                                    <p:anim calcmode="lin" valueType="num">
                                      <p:cBhvr>
                                        <p:cTn id="60"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61"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62"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63"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64"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5"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6"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7" dur="2000" decel="50000">
                                          <p:stCondLst>
                                            <p:cond delay="0"/>
                                          </p:stCondLst>
                                        </p:cTn>
                                        <p:tgtEl>
                                          <p:spTgt spid="3">
                                            <p:txEl>
                                              <p:pRg st="4" end="4"/>
                                            </p:txEl>
                                          </p:spTgt>
                                        </p:tgtEl>
                                      </p:cBhvr>
                                    </p:animEffect>
                                  </p:childTnLst>
                                </p:cTn>
                              </p:par>
                              <p:par>
                                <p:cTn id="68" presetID="25" presetClass="entr" presetSubtype="0" fill="hold" nodeType="withEffect">
                                  <p:stCondLst>
                                    <p:cond delay="0"/>
                                  </p:stCondLst>
                                  <p:iterate type="wd">
                                    <p:tmPct val="10000"/>
                                  </p:iterate>
                                  <p:childTnLst>
                                    <p:set>
                                      <p:cBhvr>
                                        <p:cTn id="69" dur="1" fill="hold">
                                          <p:stCondLst>
                                            <p:cond delay="0"/>
                                          </p:stCondLst>
                                        </p:cTn>
                                        <p:tgtEl>
                                          <p:spTgt spid="3">
                                            <p:txEl>
                                              <p:pRg st="5" end="5"/>
                                            </p:txEl>
                                          </p:spTgt>
                                        </p:tgtEl>
                                        <p:attrNameLst>
                                          <p:attrName>style.visibility</p:attrName>
                                        </p:attrNameLst>
                                      </p:cBhvr>
                                      <p:to>
                                        <p:strVal val="visible"/>
                                      </p:to>
                                    </p:set>
                                    <p:anim calcmode="lin" valueType="num">
                                      <p:cBhvr>
                                        <p:cTn id="70"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71"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72"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73"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74"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75"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76"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7" dur="2000" decel="50000">
                                          <p:stCondLst>
                                            <p:cond delay="0"/>
                                          </p:stCondLst>
                                        </p:cTn>
                                        <p:tgtEl>
                                          <p:spTgt spid="3">
                                            <p:txEl>
                                              <p:pRg st="5" end="5"/>
                                            </p:txEl>
                                          </p:spTgt>
                                        </p:tgtEl>
                                      </p:cBhvr>
                                    </p:animEffect>
                                  </p:childTnLst>
                                </p:cTn>
                              </p:par>
                              <p:par>
                                <p:cTn id="78" presetID="25" presetClass="entr" presetSubtype="0" fill="hold" nodeType="withEffect">
                                  <p:stCondLst>
                                    <p:cond delay="0"/>
                                  </p:stCondLst>
                                  <p:iterate type="wd">
                                    <p:tmPct val="10000"/>
                                  </p:iterate>
                                  <p:childTnLst>
                                    <p:set>
                                      <p:cBhvr>
                                        <p:cTn id="79" dur="1" fill="hold">
                                          <p:stCondLst>
                                            <p:cond delay="0"/>
                                          </p:stCondLst>
                                        </p:cTn>
                                        <p:tgtEl>
                                          <p:spTgt spid="3">
                                            <p:txEl>
                                              <p:pRg st="6" end="6"/>
                                            </p:txEl>
                                          </p:spTgt>
                                        </p:tgtEl>
                                        <p:attrNameLst>
                                          <p:attrName>style.visibility</p:attrName>
                                        </p:attrNameLst>
                                      </p:cBhvr>
                                      <p:to>
                                        <p:strVal val="visible"/>
                                      </p:to>
                                    </p:set>
                                    <p:anim calcmode="lin" valueType="num">
                                      <p:cBhvr>
                                        <p:cTn id="80"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81"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82"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83"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84"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85"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86"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7" dur="2000" decel="50000">
                                          <p:stCondLst>
                                            <p:cond delay="0"/>
                                          </p:stCondLst>
                                        </p:cTn>
                                        <p:tgtEl>
                                          <p:spTgt spid="3">
                                            <p:txEl>
                                              <p:pRg st="6" end="6"/>
                                            </p:txEl>
                                          </p:spTgt>
                                        </p:tgtEl>
                                      </p:cBhvr>
                                    </p:animEffect>
                                  </p:childTnLst>
                                </p:cTn>
                              </p:par>
                              <p:par>
                                <p:cTn id="88" presetID="25" presetClass="entr" presetSubtype="0" fill="hold" nodeType="withEffect">
                                  <p:stCondLst>
                                    <p:cond delay="0"/>
                                  </p:stCondLst>
                                  <p:iterate type="wd">
                                    <p:tmPct val="10000"/>
                                  </p:iterate>
                                  <p:childTnLst>
                                    <p:set>
                                      <p:cBhvr>
                                        <p:cTn id="89" dur="1" fill="hold">
                                          <p:stCondLst>
                                            <p:cond delay="0"/>
                                          </p:stCondLst>
                                        </p:cTn>
                                        <p:tgtEl>
                                          <p:spTgt spid="3">
                                            <p:txEl>
                                              <p:pRg st="7" end="7"/>
                                            </p:txEl>
                                          </p:spTgt>
                                        </p:tgtEl>
                                        <p:attrNameLst>
                                          <p:attrName>style.visibility</p:attrName>
                                        </p:attrNameLst>
                                      </p:cBhvr>
                                      <p:to>
                                        <p:strVal val="visible"/>
                                      </p:to>
                                    </p:set>
                                    <p:anim calcmode="lin" valueType="num">
                                      <p:cBhvr>
                                        <p:cTn id="90" dur="10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91" dur="10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92" dur="1000" accel="50000" fill="hold">
                                          <p:stCondLst>
                                            <p:cond delay="10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93"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94" dur="10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95" dur="10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96" dur="1000" accel="50000" fill="hold">
                                          <p:stCondLst>
                                            <p:cond delay="10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7" dur="2000" decel="50000">
                                          <p:stCondLst>
                                            <p:cond delay="0"/>
                                          </p:stCondLst>
                                        </p:cTn>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7287"/>
            <a:ext cx="12192000" cy="6858000"/>
          </a:xfrm>
        </p:spPr>
        <p:txBody>
          <a:bodyPr>
            <a:normAutofit lnSpcReduction="10000"/>
          </a:bodyPr>
          <a:lstStyle/>
          <a:p>
            <a:pPr algn="just"/>
            <a:r>
              <a:rPr lang="as-IN" sz="2800" dirty="0">
                <a:solidFill>
                  <a:srgbClr val="FFFF00"/>
                </a:solidFill>
                <a:latin typeface="Siyam Rupali" panose="02000500000000020004" pitchFamily="2" charset="0"/>
                <a:cs typeface="Siyam Rupali" panose="02000500000000020004" pitchFamily="2" charset="0"/>
              </a:rPr>
              <a:t>প্রদর্শন পদ্ধতি (</a:t>
            </a:r>
            <a:r>
              <a:rPr lang="en-US" sz="2800" dirty="0">
                <a:solidFill>
                  <a:srgbClr val="FFFF00"/>
                </a:solidFill>
                <a:latin typeface="Siyam Rupali" panose="02000500000000020004" pitchFamily="2" charset="0"/>
                <a:cs typeface="Siyam Rupali" panose="02000500000000020004" pitchFamily="2" charset="0"/>
              </a:rPr>
              <a:t>Demonstration Method) </a:t>
            </a:r>
            <a:r>
              <a:rPr lang="en-US" sz="2800" dirty="0">
                <a:solidFill>
                  <a:schemeClr val="bg1"/>
                </a:solidFill>
                <a:latin typeface="Siyam Rupali" panose="02000500000000020004" pitchFamily="2" charset="0"/>
                <a:cs typeface="Siyam Rupali" panose="02000500000000020004" pitchFamily="2" charset="0"/>
              </a:rPr>
              <a:t>: </a:t>
            </a:r>
            <a:r>
              <a:rPr lang="as-IN" sz="2800" dirty="0" smtClean="0">
                <a:solidFill>
                  <a:schemeClr val="bg1"/>
                </a:solidFill>
                <a:latin typeface="Siyam Rupali" panose="02000500000000020004" pitchFamily="2" charset="0"/>
                <a:cs typeface="Siyam Rupali" panose="02000500000000020004" pitchFamily="2" charset="0"/>
              </a:rPr>
              <a:t>প্রদর্শন </a:t>
            </a:r>
            <a:r>
              <a:rPr lang="as-IN" sz="2800" dirty="0">
                <a:solidFill>
                  <a:schemeClr val="bg1"/>
                </a:solidFill>
                <a:latin typeface="Siyam Rupali" panose="02000500000000020004" pitchFamily="2" charset="0"/>
                <a:cs typeface="Siyam Rupali" panose="02000500000000020004" pitchFamily="2" charset="0"/>
              </a:rPr>
              <a:t>পদ্ধতিও একটি একমুখী প্রক্রিয়া। বক্তৃতা পদ্ধতির সঙ্গে এর পার্থক্য হলো, শিক্ষার্থীর দুটি ইন্দ্রিয় এতে সক্রিয় থাকে। শিক্ষার্থী শোনে এবং দেখে। শ্রেণি পাঠদানে কোনো বাস্তব ঘটনার বা বিষয়ে প্রত্যক্ষভাবে উপস্থাপনের প্রক্রিয়া প্রদর্শন পদ্ধতি নামে অভিহিত। বক্তৃতাদান পদ্ধতিতে শিক্ষক কেবল মৌখিক বিবৃতির মাধ্যমে কোনো বিষয়বস্তু শিক্ষার্থীদের সামনে উপস্থাপন করেন। পক্ষান্তরে, প্রদর্শন পদ্ধতিতে শিক্ষক উপস্থাপকের ভূমিকায় অবতীর্ণ হয়ে, বিভিন্ন শিক্ষা উপকরণের সাহায্যে এবং মৌখিক বিবৃতির মাধ্যমে বিষয়বস্তু শিক্ষার্থীদের হৃদয়গম করতে সচেষ্ট হন। প্রদর্শন পদ্ধতিতে শিক্ষক শিক্ষার্থীদের কিছু করে দেখান। শিক্ষার্থীরা কিছু ঘটতে দেখে। </a:t>
            </a:r>
            <a:r>
              <a:rPr lang="as-IN" sz="2800" dirty="0" smtClean="0">
                <a:solidFill>
                  <a:schemeClr val="bg1"/>
                </a:solidFill>
                <a:latin typeface="Siyam Rupali" panose="02000500000000020004" pitchFamily="2" charset="0"/>
                <a:cs typeface="Siyam Rupali" panose="02000500000000020004" pitchFamily="2" charset="0"/>
              </a:rPr>
              <a:t>শ্রে</a:t>
            </a:r>
            <a:r>
              <a:rPr lang="bn-IN" sz="2800" dirty="0" smtClean="0">
                <a:solidFill>
                  <a:schemeClr val="bg1"/>
                </a:solidFill>
                <a:latin typeface="Siyam Rupali" panose="02000500000000020004" pitchFamily="2" charset="0"/>
                <a:cs typeface="Siyam Rupali" panose="02000500000000020004" pitchFamily="2" charset="0"/>
              </a:rPr>
              <a:t>ণি</a:t>
            </a:r>
            <a:r>
              <a:rPr lang="as-IN" sz="2800" dirty="0" smtClean="0">
                <a:solidFill>
                  <a:schemeClr val="bg1"/>
                </a:solidFill>
                <a:latin typeface="Siyam Rupali" panose="02000500000000020004" pitchFamily="2" charset="0"/>
                <a:cs typeface="Siyam Rupali" panose="02000500000000020004" pitchFamily="2" charset="0"/>
              </a:rPr>
              <a:t>তে </a:t>
            </a:r>
            <a:r>
              <a:rPr lang="as-IN" sz="2800" dirty="0">
                <a:solidFill>
                  <a:schemeClr val="bg1"/>
                </a:solidFill>
                <a:latin typeface="Siyam Rupali" panose="02000500000000020004" pitchFamily="2" charset="0"/>
                <a:cs typeface="Siyam Rupali" panose="02000500000000020004" pitchFamily="2" charset="0"/>
              </a:rPr>
              <a:t>শিক্ষার্থীর সংখ্যা বেশি হলে শিক্ষার্থীদের নীরব শ্রোতা ও দর্শক হিসেবে উপস্থিত থাকা ছাড়া পাঠে </a:t>
            </a:r>
            <a:r>
              <a:rPr lang="as-IN" sz="2800" dirty="0" smtClean="0">
                <a:solidFill>
                  <a:schemeClr val="bg1"/>
                </a:solidFill>
                <a:latin typeface="Siyam Rupali" panose="02000500000000020004" pitchFamily="2" charset="0"/>
                <a:cs typeface="Siyam Rupali" panose="02000500000000020004" pitchFamily="2" charset="0"/>
              </a:rPr>
              <a:t>সরাসরি </a:t>
            </a:r>
            <a:r>
              <a:rPr lang="as-IN" sz="2800" dirty="0">
                <a:solidFill>
                  <a:schemeClr val="bg1"/>
                </a:solidFill>
                <a:latin typeface="Siyam Rupali" panose="02000500000000020004" pitchFamily="2" charset="0"/>
                <a:cs typeface="Siyam Rupali" panose="02000500000000020004" pitchFamily="2" charset="0"/>
              </a:rPr>
              <a:t>অংশ গ্রহণের সুযোগ কম। এ সকল কারণে প্রদর্শন পদ্ধতিও শিক্ষক কেন্দ্রিক। প্রদর্শন পদ্ধতির সবচেয়ে </a:t>
            </a:r>
            <a:r>
              <a:rPr lang="as-IN" sz="2800" dirty="0" smtClean="0">
                <a:solidFill>
                  <a:schemeClr val="bg1"/>
                </a:solidFill>
                <a:latin typeface="Siyam Rupali" panose="02000500000000020004" pitchFamily="2" charset="0"/>
                <a:cs typeface="Siyam Rupali" panose="02000500000000020004" pitchFamily="2" charset="0"/>
              </a:rPr>
              <a:t>ফলদায়ক </a:t>
            </a:r>
            <a:r>
              <a:rPr lang="as-IN" sz="2800" dirty="0">
                <a:solidFill>
                  <a:schemeClr val="bg1"/>
                </a:solidFill>
                <a:latin typeface="Siyam Rupali" panose="02000500000000020004" pitchFamily="2" charset="0"/>
                <a:cs typeface="Siyam Rupali" panose="02000500000000020004" pitchFamily="2" charset="0"/>
              </a:rPr>
              <a:t>দিক হলো- এ পদ্ধতিতে শিক্ষার্থীর সজাগ ও সক্রিয় থেকে পাঠ্য বিষয় অনুধাবন করতে হয় ফলে পাঠ বহুলাংশে ফলপ্রসূ হয়। প্রদর্শন পদ্ধতিতে সার্থকভাবে পাঠদান করতে পারলে শিক্ষার্থীর মনে শিক্ষনীয় বিষয় বস্তুটি স্থায়ী হয়। কারণ, সে দেখে শুনে বিচার করে শিক্ষণীয় বিষয়কে গ্রহণ করে। আবার, এ পদ্ধতির একটি উল্লেখযোগ্য ক্রটিহলো- </a:t>
            </a:r>
            <a:r>
              <a:rPr lang="as-IN" sz="2800" dirty="0" smtClean="0">
                <a:solidFill>
                  <a:schemeClr val="bg1"/>
                </a:solidFill>
                <a:latin typeface="Siyam Rupali" panose="02000500000000020004" pitchFamily="2" charset="0"/>
                <a:cs typeface="Siyam Rupali" panose="02000500000000020004" pitchFamily="2" charset="0"/>
              </a:rPr>
              <a:t>শ্রে</a:t>
            </a:r>
            <a:r>
              <a:rPr lang="bn-IN" sz="2800" dirty="0" smtClean="0">
                <a:solidFill>
                  <a:schemeClr val="bg1"/>
                </a:solidFill>
                <a:latin typeface="Siyam Rupali" panose="02000500000000020004" pitchFamily="2" charset="0"/>
                <a:cs typeface="Siyam Rupali" panose="02000500000000020004" pitchFamily="2" charset="0"/>
              </a:rPr>
              <a:t>ণি</a:t>
            </a:r>
            <a:r>
              <a:rPr lang="as-IN" sz="2800" dirty="0" smtClean="0">
                <a:solidFill>
                  <a:schemeClr val="bg1"/>
                </a:solidFill>
                <a:latin typeface="Siyam Rupali" panose="02000500000000020004" pitchFamily="2" charset="0"/>
                <a:cs typeface="Siyam Rupali" panose="02000500000000020004" pitchFamily="2" charset="0"/>
              </a:rPr>
              <a:t>তে </a:t>
            </a:r>
            <a:r>
              <a:rPr lang="as-IN" sz="2800" dirty="0">
                <a:solidFill>
                  <a:schemeClr val="bg1"/>
                </a:solidFill>
                <a:latin typeface="Siyam Rupali" panose="02000500000000020004" pitchFamily="2" charset="0"/>
                <a:cs typeface="Siyam Rupali" panose="02000500000000020004" pitchFamily="2" charset="0"/>
              </a:rPr>
              <a:t>শিক্ষার্থীর সংখ্যা বেশি হলে প্রদর্শন পদ্ধতিতে পাঠদান অসম্ভব হয়ে ওঠে। কারণ শিক্ষককে একই সঙ্গে মৌখিকভাবে উপস্থাপন ও </a:t>
            </a:r>
            <a:r>
              <a:rPr lang="as-IN" sz="2800" dirty="0" smtClean="0">
                <a:solidFill>
                  <a:schemeClr val="bg1"/>
                </a:solidFill>
                <a:latin typeface="Siyam Rupali" panose="02000500000000020004" pitchFamily="2" charset="0"/>
                <a:cs typeface="Siyam Rupali" panose="02000500000000020004" pitchFamily="2" charset="0"/>
              </a:rPr>
              <a:t>উপকরণ </a:t>
            </a:r>
            <a:r>
              <a:rPr lang="as-IN" sz="2800" dirty="0">
                <a:solidFill>
                  <a:schemeClr val="bg1"/>
                </a:solidFill>
                <a:latin typeface="Siyam Rupali" panose="02000500000000020004" pitchFamily="2" charset="0"/>
                <a:cs typeface="Siyam Rupali" panose="02000500000000020004" pitchFamily="2" charset="0"/>
              </a:rPr>
              <a:t>ব্যবহার এবং শ্রেণি শৃঙ্খলার দিকেও লক্ষ্য রাখতে হয়</a:t>
            </a:r>
            <a:r>
              <a:rPr lang="as-IN" sz="2400" dirty="0" smtClean="0">
                <a:solidFill>
                  <a:schemeClr val="bg1"/>
                </a:solidFill>
                <a:latin typeface="Siyam Rupali" panose="02000500000000020004" pitchFamily="2" charset="0"/>
                <a:cs typeface="Siyam Rupali" panose="02000500000000020004" pitchFamily="2" charset="0"/>
              </a:rPr>
              <a:t>।</a:t>
            </a:r>
            <a:endParaRPr lang="as-IN" sz="2300" dirty="0">
              <a:latin typeface="Siyam Rupali" panose="02000500000000020004" pitchFamily="2" charset="0"/>
              <a:cs typeface="Siyam Rupali" panose="02000500000000020004" pitchFamily="2" charset="0"/>
            </a:endParaRPr>
          </a:p>
        </p:txBody>
      </p:sp>
      <p:sp>
        <p:nvSpPr>
          <p:cNvPr id="4" name="Footer Placeholder 3"/>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80628226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Same Side Corner Rectangle 3"/>
          <p:cNvSpPr/>
          <p:nvPr/>
        </p:nvSpPr>
        <p:spPr>
          <a:xfrm>
            <a:off x="0" y="573206"/>
            <a:ext cx="12192000" cy="1228299"/>
          </a:xfrm>
          <a:prstGeom prst="snip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rgbClr val="FF0000"/>
                </a:solidFill>
                <a:latin typeface="NikoshBAN" panose="02000000000000000000" pitchFamily="2" charset="0"/>
                <a:cs typeface="NikoshBAN" panose="02000000000000000000" pitchFamily="2" charset="0"/>
              </a:rPr>
              <a:t> </a:t>
            </a:r>
            <a:r>
              <a:rPr lang="bn-IN" sz="8800" b="1" dirty="0" smtClean="0">
                <a:solidFill>
                  <a:srgbClr val="FFFF00"/>
                </a:solidFill>
                <a:latin typeface="NikoshBAN" panose="02000000000000000000" pitchFamily="2" charset="0"/>
                <a:cs typeface="NikoshBAN" panose="02000000000000000000" pitchFamily="2" charset="0"/>
              </a:rPr>
              <a:t>শি</a:t>
            </a:r>
            <a:r>
              <a:rPr lang="bn-IN" sz="6600" b="1" dirty="0" smtClean="0">
                <a:solidFill>
                  <a:srgbClr val="FF0000"/>
                </a:solidFill>
                <a:latin typeface="NikoshBAN" panose="02000000000000000000" pitchFamily="2" charset="0"/>
                <a:cs typeface="NikoshBAN" panose="02000000000000000000" pitchFamily="2" charset="0"/>
              </a:rPr>
              <a:t>ক্ষক পরিচিতি</a:t>
            </a:r>
            <a:endParaRPr lang="en-US" sz="6600" b="1" dirty="0">
              <a:solidFill>
                <a:srgbClr val="FF000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105168"/>
            <a:ext cx="4113662" cy="4093428"/>
          </a:xfrm>
          <a:prstGeom prst="rect">
            <a:avLst/>
          </a:prstGeom>
        </p:spPr>
      </p:pic>
      <p:sp>
        <p:nvSpPr>
          <p:cNvPr id="6" name="TextBox 5"/>
          <p:cNvSpPr txBox="1"/>
          <p:nvPr/>
        </p:nvSpPr>
        <p:spPr>
          <a:xfrm>
            <a:off x="4113662" y="2105168"/>
            <a:ext cx="8078337" cy="4093428"/>
          </a:xfrm>
          <a:prstGeom prst="rect">
            <a:avLst/>
          </a:prstGeom>
          <a:solidFill>
            <a:schemeClr val="tx1"/>
          </a:solidFill>
        </p:spPr>
        <p:txBody>
          <a:bodyPr wrap="square" rtlCol="0">
            <a:spAutoFit/>
          </a:bodyPr>
          <a:lstStyle/>
          <a:p>
            <a:r>
              <a:rPr lang="bn-IN" sz="3200" dirty="0" smtClean="0">
                <a:solidFill>
                  <a:schemeClr val="bg1"/>
                </a:solidFill>
                <a:latin typeface="NikoshBAN" panose="02000000000000000000" pitchFamily="2" charset="0"/>
                <a:cs typeface="NikoshBAN" panose="02000000000000000000" pitchFamily="2" charset="0"/>
              </a:rPr>
              <a:t>আব্দুল্লাহ আত তারিক</a:t>
            </a:r>
          </a:p>
          <a:p>
            <a:r>
              <a:rPr lang="bn-IN" sz="3200" dirty="0" smtClean="0">
                <a:solidFill>
                  <a:schemeClr val="bg1"/>
                </a:solidFill>
                <a:latin typeface="NikoshBAN" panose="02000000000000000000" pitchFamily="2" charset="0"/>
                <a:cs typeface="NikoshBAN" panose="02000000000000000000" pitchFamily="2" charset="0"/>
              </a:rPr>
              <a:t>সহকারি শিক্ষক (বাংলা ও আইসিটি)</a:t>
            </a:r>
          </a:p>
          <a:p>
            <a:r>
              <a:rPr lang="bn-IN" sz="3200" dirty="0" smtClean="0">
                <a:solidFill>
                  <a:schemeClr val="bg1"/>
                </a:solidFill>
                <a:latin typeface="NikoshBAN" panose="02000000000000000000" pitchFamily="2" charset="0"/>
                <a:cs typeface="NikoshBAN" panose="02000000000000000000" pitchFamily="2" charset="0"/>
              </a:rPr>
              <a:t>শুভেচ্ছা প্রিপারেটরি স্কুল, মাগুরা</a:t>
            </a:r>
          </a:p>
          <a:p>
            <a:r>
              <a:rPr lang="bn-IN" sz="3200" dirty="0" smtClean="0">
                <a:solidFill>
                  <a:schemeClr val="bg1"/>
                </a:solidFill>
                <a:latin typeface="NikoshBAN" panose="02000000000000000000" pitchFamily="2" charset="0"/>
                <a:cs typeface="NikoshBAN" panose="02000000000000000000" pitchFamily="2" charset="0"/>
              </a:rPr>
              <a:t>মোবাইল নম্বর </a:t>
            </a:r>
            <a:r>
              <a:rPr lang="en-US" sz="3200" dirty="0" smtClean="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 ০১৭১১২৬৫২৩১</a:t>
            </a:r>
          </a:p>
          <a:p>
            <a:r>
              <a:rPr lang="bn-IN" sz="3200" dirty="0" smtClean="0">
                <a:solidFill>
                  <a:schemeClr val="bg1"/>
                </a:solidFill>
                <a:latin typeface="NikoshBAN" panose="02000000000000000000" pitchFamily="2" charset="0"/>
                <a:cs typeface="NikoshBAN" panose="02000000000000000000" pitchFamily="2" charset="0"/>
              </a:rPr>
              <a:t>ইমেইল</a:t>
            </a:r>
            <a:r>
              <a:rPr lang="en-US" sz="3200" dirty="0" smtClean="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a:t>
            </a:r>
            <a:r>
              <a:rPr lang="bn-IN"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rPr>
              <a:t> </a:t>
            </a:r>
            <a:r>
              <a:rPr lang="en-US" dirty="0" smtClean="0">
                <a:solidFill>
                  <a:schemeClr val="bg1"/>
                </a:solidFill>
                <a:hlinkClick r:id="rId5"/>
              </a:rPr>
              <a:t>tariqmagura@gmail.com</a:t>
            </a:r>
            <a:endParaRPr lang="bn-IN" dirty="0" smtClean="0">
              <a:solidFill>
                <a:schemeClr val="bg1"/>
              </a:solidFill>
            </a:endParaRPr>
          </a:p>
          <a:p>
            <a:r>
              <a:rPr lang="bn-IN" sz="3200" dirty="0" smtClean="0">
                <a:solidFill>
                  <a:schemeClr val="bg1"/>
                </a:solidFill>
                <a:latin typeface="NikoshBAN" panose="02000000000000000000" pitchFamily="2" charset="0"/>
                <a:cs typeface="NikoshBAN" panose="02000000000000000000" pitchFamily="2" charset="0"/>
              </a:rPr>
              <a:t>শিক্ষক বাতায়ন </a:t>
            </a:r>
            <a:r>
              <a:rPr lang="en-US" sz="3200" dirty="0" smtClean="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hlinkClick r:id="rId6"/>
              </a:rPr>
              <a:t>teachers.gov.bd/users/</a:t>
            </a:r>
            <a:r>
              <a:rPr lang="en-US" dirty="0" err="1" smtClean="0">
                <a:solidFill>
                  <a:schemeClr val="bg1"/>
                </a:solidFill>
                <a:hlinkClick r:id="rId6"/>
              </a:rPr>
              <a:t>tariq-abdullah</a:t>
            </a:r>
            <a:endParaRPr lang="en-US" dirty="0" smtClean="0">
              <a:solidFill>
                <a:schemeClr val="bg1"/>
              </a:solidFill>
            </a:endParaRPr>
          </a:p>
          <a:p>
            <a:r>
              <a:rPr lang="bn-IN" sz="3200" dirty="0" smtClean="0">
                <a:solidFill>
                  <a:schemeClr val="bg1"/>
                </a:solidFill>
                <a:latin typeface="NikoshBAN" panose="02000000000000000000" pitchFamily="2" charset="0"/>
                <a:cs typeface="NikoshBAN" panose="02000000000000000000" pitchFamily="2" charset="0"/>
              </a:rPr>
              <a:t>ফেসবুক 	 </a:t>
            </a:r>
            <a:r>
              <a:rPr lang="en-US" sz="3200" dirty="0" smtClean="0">
                <a:solidFill>
                  <a:schemeClr val="bg1"/>
                </a:solidFill>
                <a:latin typeface="NikoshBAN" panose="02000000000000000000" pitchFamily="2" charset="0"/>
                <a:cs typeface="NikoshBAN" panose="02000000000000000000" pitchFamily="2" charset="0"/>
              </a:rPr>
              <a:t>	</a:t>
            </a:r>
            <a:r>
              <a:rPr lang="bn-IN" sz="3200" dirty="0" smtClean="0">
                <a:solidFill>
                  <a:schemeClr val="bg1"/>
                </a:solidFill>
                <a:latin typeface="NikoshBAN" panose="02000000000000000000" pitchFamily="2" charset="0"/>
                <a:cs typeface="NikoshBAN" panose="02000000000000000000" pitchFamily="2" charset="0"/>
              </a:rPr>
              <a:t>–</a:t>
            </a:r>
            <a:r>
              <a:rPr lang="en-US" sz="3200"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hlinkClick r:id="rId7"/>
              </a:rPr>
              <a:t>facebook.com/dahuk.pakhi.18</a:t>
            </a:r>
            <a:endParaRPr lang="bn-IN"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8" name="Footer Placeholder 7"/>
          <p:cNvSpPr>
            <a:spLocks noGrp="1"/>
          </p:cNvSpPr>
          <p:nvPr>
            <p:ph type="ftr" sz="quarter" idx="11"/>
          </p:nvPr>
        </p:nvSpPr>
        <p:spPr/>
        <p:txBody>
          <a:bodyPr/>
          <a:lstStyle/>
          <a:p>
            <a:r>
              <a:rPr lang="en-US" dirty="0" smtClean="0"/>
              <a:t>ABDULLAH AT TARIQ</a:t>
            </a:r>
            <a:endParaRPr lang="en-US" dirty="0"/>
          </a:p>
        </p:txBody>
      </p:sp>
    </p:spTree>
    <p:extLst>
      <p:ext uri="{BB962C8B-B14F-4D97-AF65-F5344CB8AC3E}">
        <p14:creationId xmlns:p14="http://schemas.microsoft.com/office/powerpoint/2010/main" val="3922969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sndAc>
          <p:stSnd>
            <p:snd r:embed="rId3" name="arrow.wav"/>
          </p:stSnd>
        </p:sndAc>
      </p:transition>
    </mc:Choice>
    <mc:Fallback xmlns="">
      <p:transition spd="slow">
        <p:fade/>
        <p:sndAc>
          <p:stSnd>
            <p:snd r:embed="rId8"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1"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2"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23" dur="500" fill="hold"/>
                                        <p:tgtEl>
                                          <p:spTgt spid="6"/>
                                        </p:tgtEl>
                                        <p:attrNameLst>
                                          <p:attrName>ppt_h</p:attrName>
                                        </p:attrNameLst>
                                      </p:cBhvr>
                                      <p:tavLst>
                                        <p:tav tm="0">
                                          <p:val>
                                            <p:strVal val="#ppt_h"/>
                                          </p:val>
                                        </p:tav>
                                        <p:tav tm="100000">
                                          <p:val>
                                            <p:strVal val="#ppt_h"/>
                                          </p:val>
                                        </p:tav>
                                      </p:tavLst>
                                    </p:anim>
                                    <p:anim calcmode="lin" valueType="num">
                                      <p:cBhvr>
                                        <p:cTn id="24"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5"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6"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27" dur="5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6099"/>
            <a:ext cx="12192001" cy="6858000"/>
          </a:xfrm>
        </p:spPr>
        <p:txBody>
          <a:bodyPr>
            <a:noAutofit/>
          </a:bodyPr>
          <a:lstStyle/>
          <a:p>
            <a:pPr algn="just"/>
            <a:r>
              <a:rPr lang="as-IN" sz="3600" dirty="0">
                <a:solidFill>
                  <a:srgbClr val="FFFF00"/>
                </a:solidFill>
                <a:latin typeface="NikoshBAN" panose="02000000000000000000" pitchFamily="2" charset="0"/>
                <a:cs typeface="NikoshBAN" panose="02000000000000000000" pitchFamily="2" charset="0"/>
              </a:rPr>
              <a:t>টিউটোরিয়াল পদ্ধতি (</a:t>
            </a:r>
            <a:r>
              <a:rPr lang="en-US" sz="3600" dirty="0">
                <a:solidFill>
                  <a:srgbClr val="FFFF00"/>
                </a:solidFill>
                <a:latin typeface="NikoshBAN" panose="02000000000000000000" pitchFamily="2" charset="0"/>
                <a:cs typeface="NikoshBAN" panose="02000000000000000000" pitchFamily="2" charset="0"/>
              </a:rPr>
              <a:t>Tutorial Method) : </a:t>
            </a:r>
            <a:r>
              <a:rPr lang="as-IN" sz="3000" dirty="0">
                <a:solidFill>
                  <a:schemeClr val="bg1"/>
                </a:solidFill>
                <a:latin typeface="NikoshBAN" panose="02000000000000000000" pitchFamily="2" charset="0"/>
                <a:cs typeface="NikoshBAN" panose="02000000000000000000" pitchFamily="2" charset="0"/>
              </a:rPr>
              <a:t>টিউটোরিয়াল একটি সুপ্রাচীন পদ্ধতি। গ্রীক </a:t>
            </a:r>
            <a:r>
              <a:rPr lang="bn-IN" sz="3000" dirty="0" smtClean="0">
                <a:solidFill>
                  <a:schemeClr val="bg1"/>
                </a:solidFill>
                <a:latin typeface="NikoshBAN" panose="02000000000000000000" pitchFamily="2" charset="0"/>
                <a:cs typeface="NikoshBAN" panose="02000000000000000000" pitchFamily="2" charset="0"/>
              </a:rPr>
              <a:t>দার্শনিক</a:t>
            </a:r>
            <a:r>
              <a:rPr lang="as-IN" sz="3000" dirty="0" smtClean="0">
                <a:solidFill>
                  <a:schemeClr val="bg1"/>
                </a:solidFill>
                <a:latin typeface="NikoshBAN" panose="02000000000000000000" pitchFamily="2" charset="0"/>
                <a:cs typeface="NikoshBAN" panose="02000000000000000000" pitchFamily="2" charset="0"/>
              </a:rPr>
              <a:t> </a:t>
            </a:r>
            <a:r>
              <a:rPr lang="as-IN" sz="3000" dirty="0">
                <a:solidFill>
                  <a:schemeClr val="bg1"/>
                </a:solidFill>
                <a:latin typeface="NikoshBAN" panose="02000000000000000000" pitchFamily="2" charset="0"/>
                <a:cs typeface="NikoshBAN" panose="02000000000000000000" pitchFamily="2" charset="0"/>
              </a:rPr>
              <a:t>সক্রেটিস এই পদ্ধতির প্রর্বতক বলে একে সক্রেটিকে পদ্ধতি নামেও অভিহিত করা হয়। এতে শিক্ষক জ্ঞানের বিভিন্ন ক্ষেত্রে সমস্যাগুলো </a:t>
            </a:r>
            <a:r>
              <a:rPr lang="as-IN" sz="3000" dirty="0" smtClean="0">
                <a:solidFill>
                  <a:schemeClr val="bg1"/>
                </a:solidFill>
                <a:latin typeface="NikoshBAN" panose="02000000000000000000" pitchFamily="2" charset="0"/>
                <a:cs typeface="NikoshBAN" panose="02000000000000000000" pitchFamily="2" charset="0"/>
              </a:rPr>
              <a:t>চি</a:t>
            </a:r>
            <a:r>
              <a:rPr lang="bn-IN" sz="3000" dirty="0" smtClean="0">
                <a:solidFill>
                  <a:schemeClr val="bg1"/>
                </a:solidFill>
                <a:latin typeface="NikoshBAN" panose="02000000000000000000" pitchFamily="2" charset="0"/>
                <a:cs typeface="NikoshBAN" panose="02000000000000000000" pitchFamily="2" charset="0"/>
              </a:rPr>
              <a:t>হ্নি</a:t>
            </a:r>
            <a:r>
              <a:rPr lang="as-IN" sz="3000" dirty="0" smtClean="0">
                <a:solidFill>
                  <a:schemeClr val="bg1"/>
                </a:solidFill>
                <a:latin typeface="NikoshBAN" panose="02000000000000000000" pitchFamily="2" charset="0"/>
                <a:cs typeface="NikoshBAN" panose="02000000000000000000" pitchFamily="2" charset="0"/>
              </a:rPr>
              <a:t>ত </a:t>
            </a:r>
            <a:r>
              <a:rPr lang="as-IN" sz="3000" dirty="0">
                <a:solidFill>
                  <a:schemeClr val="bg1"/>
                </a:solidFill>
                <a:latin typeface="NikoshBAN" panose="02000000000000000000" pitchFamily="2" charset="0"/>
                <a:cs typeface="NikoshBAN" panose="02000000000000000000" pitchFamily="2" charset="0"/>
              </a:rPr>
              <a:t>করে তা প্রশ্নকারে উপস্থাপন করেন। শিক্ষার্থীরা সমস্যা সমাধানের উদ্দেশ্যে তাদের চিন্তা ও যুক্তির অবতারণা করে। এভাবে পরস্পারিক আলাপ আলোচনার উত্তর প্রত্যুত্তরের মাধ্যমে সমস্যা সমাধানের প্রকৃষ্ট উপায় নিদের্শ করা হয়। এই পদ্ধতিতে শিক্ষার্থীর সৃজনশীলতা ও উদ্ভাবনী শক্তিকে কাজে লাগানো হয়। শিক্ষক সাহায্যকারী ও পরামর্শ দাতার ভূমিকা পালন করেন। আধুনিক কালে এই পদ্ধতি নবতর রূপ লাভ করেছে। বর্তমানে এই পদ্ধতি অনুসরণ করে উচ্চতর শ্রেণিতে শিক্ষার্থীদের পাঠের বিশেষ দিকগুলো সর্ম্পকে স্পষ্ট ধারণা দান করা হয়। বেশির ভাগ ক্ষেত্রে তাদের পাঠের গুরুত্বপূর্ণ দিকগুলোর ওপর প্রশ্নোত্তর লিখতে বা নিবন্ধ রচনা করতে দেয়া হয়। এজন্য ছাত্র সংখ্যা সীমিত রাখা হয়। ছাত্র সংখ্যা বেশি হলে এ পদ্ধতি কার্যকর হয় না। বস্তুত টিউটোরিয়াল পদ্ধতিও শিক্ষক কেন্দ্রিক পাঠদান পদ্ধতির একটি উন্নত ব্যবস্থা। বক্তৃতাদান পদ্ধতির তুলনায় এই পদ্ধতিতে শিক্ষার্থীদের অধিক সক্রিয় ভূমিকা পালন করতে হয়। বিশেষ করে এই পদ্ধতির অধীনে যে সমস্ত টিউটোরিয়াল পরীক্ষা অনুষ্ঠিত হয় তাতে ভালো ফলাফল অর্জন করতে হলে শিক্ষার্থীদের পাঠ্য বিষয়ে মনোযোগী হতে হয়</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p:txBody>
      </p:sp>
      <p:sp>
        <p:nvSpPr>
          <p:cNvPr id="4" name="Footer Placeholder 3"/>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4048871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3274" y="98946"/>
            <a:ext cx="8461613" cy="6660108"/>
          </a:xfrm>
        </p:spPr>
        <p:txBody>
          <a:bodyPr>
            <a:noAutofit/>
          </a:bodyPr>
          <a:lstStyle/>
          <a:p>
            <a:r>
              <a:rPr lang="as-IN" sz="3600" dirty="0">
                <a:solidFill>
                  <a:srgbClr val="FFFF00"/>
                </a:solidFill>
                <a:latin typeface="NikoshBAN" panose="02000000000000000000" pitchFamily="2" charset="0"/>
                <a:cs typeface="NikoshBAN" panose="02000000000000000000" pitchFamily="2" charset="0"/>
              </a:rPr>
              <a:t>বেঞ্জামিন ব্লুম শিক্ষার উদ্দেশ্যকে ৩ ভাগে ভাগ করেছেন- </a:t>
            </a:r>
          </a:p>
          <a:p>
            <a:pPr algn="just"/>
            <a:r>
              <a:rPr lang="as-IN" sz="3200" dirty="0">
                <a:solidFill>
                  <a:srgbClr val="FFFF00"/>
                </a:solidFill>
                <a:latin typeface="NikoshBAN" panose="02000000000000000000" pitchFamily="2" charset="0"/>
                <a:cs typeface="NikoshBAN" panose="02000000000000000000" pitchFamily="2" charset="0"/>
              </a:rPr>
              <a:t>বুদ্ধিবৃত্তীয় উদ্দেশ্য- </a:t>
            </a:r>
            <a:r>
              <a:rPr lang="as-IN" sz="2800" dirty="0" smtClean="0">
                <a:solidFill>
                  <a:schemeClr val="bg1"/>
                </a:solidFill>
                <a:latin typeface="NikoshBAN" panose="02000000000000000000" pitchFamily="2" charset="0"/>
                <a:cs typeface="NikoshBAN" panose="02000000000000000000" pitchFamily="2" charset="0"/>
              </a:rPr>
              <a:t>যে </a:t>
            </a:r>
            <a:r>
              <a:rPr lang="as-IN" sz="2800" dirty="0">
                <a:solidFill>
                  <a:schemeClr val="bg1"/>
                </a:solidFill>
                <a:latin typeface="NikoshBAN" panose="02000000000000000000" pitchFamily="2" charset="0"/>
                <a:cs typeface="NikoshBAN" panose="02000000000000000000" pitchFamily="2" charset="0"/>
              </a:rPr>
              <a:t>সব শিখন উদ্দেশ্য চিন্তন ক্ষেত্রের অন্তর্ভুক্ত তা বুদ্ধিবৃত্তীয় সামর্থ্য ও দক্ষতার বিকাশের ক্ষেত্র। ধারণা লাভ,তথ্য, সূত্র ইত্যাদি সম্পরকে জানা বুদ্ধিবৃত্তীয় উদ্দেশ্যের বিভিন্ন পর্যায় আছে। উদাহারন হিসেবে নতুন কিছু জানা(জ্ঞান অর্জন), বুঝতে পারা(অনুধাবন),অর্জিত জ্ঞান ও অনুধাবন নতুন পরিস্থিতিতে ব্যবহার করতে পারা(প্রয়োগ),অর্জিত জ্ঞান ও অনুধাবন নতুন পরিস্থিতিতে ব্যবহার করে কোন ঘটনা ব্যাখ্যা করতে পারা(বিশ্লেষণ),অর্জিত জ্ঞান ও অনুধাবন নতুন পরিস্থিতিতে ব্যবহার করে কোন ঘটনা ব্যাখ্যা করে তার সারসংক্ষেপ তৈরি করা(সংশ্লেষণ), অর্জিত জ্ঞান ও অনুধাবন নতুন পরিস্থিতিতে ব্যবহার করে কোন ঘটনা ব্যাখ্যা করে তার সারসংক্ষেপ তৈরি করে কোন সিদ্ধান্তে উপনীত হতে পারা( মূল্যায়ন)।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43274" cy="6858000"/>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06743860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amera.wav"/>
          </p:stSnd>
        </p:sndAc>
      </p:transition>
    </mc:Choice>
    <mc:Fallback xmlns="">
      <p:transition spd="slow">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iterate type="wd">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12" fill="hold" nodeType="withEffect">
                                  <p:stCondLst>
                                    <p:cond delay="0"/>
                                  </p:stCondLst>
                                  <p:iterate type="wd">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5125" y="1034705"/>
            <a:ext cx="8417169" cy="4647426"/>
          </a:xfrm>
          <a:prstGeom prst="rect">
            <a:avLst/>
          </a:prstGeom>
        </p:spPr>
        <p:txBody>
          <a:bodyPr wrap="square">
            <a:spAutoFit/>
          </a:bodyPr>
          <a:lstStyle/>
          <a:p>
            <a:pPr algn="just"/>
            <a:r>
              <a:rPr lang="as-IN" sz="3600" dirty="0">
                <a:solidFill>
                  <a:srgbClr val="FFFF00"/>
                </a:solidFill>
                <a:latin typeface="NikoshBAN" panose="02000000000000000000" pitchFamily="2" charset="0"/>
                <a:cs typeface="NikoshBAN" panose="02000000000000000000" pitchFamily="2" charset="0"/>
              </a:rPr>
              <a:t>মনো পেশিজ উদ্দেশ্য</a:t>
            </a:r>
            <a:r>
              <a:rPr lang="en-US" sz="3600" dirty="0">
                <a:solidFill>
                  <a:srgbClr val="FFFF00"/>
                </a:solidFill>
                <a:latin typeface="NikoshBAN" panose="02000000000000000000" pitchFamily="2" charset="0"/>
                <a:cs typeface="NikoshBAN" panose="02000000000000000000" pitchFamily="2" charset="0"/>
              </a:rPr>
              <a:t>- </a:t>
            </a:r>
            <a:r>
              <a:rPr lang="as-IN" sz="3200" dirty="0">
                <a:solidFill>
                  <a:schemeClr val="bg1"/>
                </a:solidFill>
                <a:latin typeface="NikoshBAN" panose="02000000000000000000" pitchFamily="2" charset="0"/>
                <a:cs typeface="NikoshBAN" panose="02000000000000000000" pitchFamily="2" charset="0"/>
              </a:rPr>
              <a:t>মন ও পেশি অর্থাৎ শারীরবৃত্তীয় বা কর্ম সম্পাদন মূলক কৌশল ও দক্ষতার সাথে সম্পর্ক যুক্ত। কাজ করার শারীরিক দক্ষতা যাতে কিছু স্নায়ু পেশিজ সম্পর্ক থাকে তা এই ডোমেইনের অন্তর্ভুক্ত। এর উপ স্তর হচ্ছে </a:t>
            </a:r>
            <a:r>
              <a:rPr lang="en-US" sz="3200" dirty="0">
                <a:solidFill>
                  <a:schemeClr val="bg1"/>
                </a:solidFill>
                <a:latin typeface="NikoshBAN" panose="02000000000000000000" pitchFamily="2" charset="0"/>
                <a:cs typeface="NikoshBAN" panose="02000000000000000000" pitchFamily="2" charset="0"/>
              </a:rPr>
              <a:t>Imitation, Manipulation, Control, Articulation, Naturalization. </a:t>
            </a:r>
          </a:p>
          <a:p>
            <a:pPr algn="just"/>
            <a:r>
              <a:rPr lang="as-IN" sz="3600" dirty="0">
                <a:solidFill>
                  <a:srgbClr val="FFFF00"/>
                </a:solidFill>
                <a:latin typeface="NikoshBAN" panose="02000000000000000000" pitchFamily="2" charset="0"/>
                <a:cs typeface="NikoshBAN" panose="02000000000000000000" pitchFamily="2" charset="0"/>
              </a:rPr>
              <a:t>আবেগীয় উদ্দেশ্য –</a:t>
            </a:r>
            <a:r>
              <a:rPr lang="bn-IN" sz="3600" dirty="0">
                <a:solidFill>
                  <a:srgbClr val="FFFF00"/>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আবেগীয় বুদ্ধিমত্তা শিক্ষার্থীর সবচেয়ে বড় সম্পদ । যদি আবেগ নিয়ন্ত্রণ করে উচ্চতর সফলতা আদায় করে নিতে সক্ষম হয় তবে শিক্ষণের মূল উদ্দেশ্য প্রস্ফুটিত হয়। </a:t>
            </a:r>
            <a:endParaRPr lang="as-IN" sz="3200" dirty="0">
              <a:solidFill>
                <a:schemeClr val="bg1"/>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4144238053"/>
      </p:ext>
    </p:extLst>
  </p:cSld>
  <p:clrMapOvr>
    <a:masterClrMapping/>
  </p:clrMapOvr>
  <mc:AlternateContent xmlns:mc="http://schemas.openxmlformats.org/markup-compatibility/2006" xmlns:p14="http://schemas.microsoft.com/office/powerpoint/2010/main">
    <mc:Choice Requires="p14">
      <p:transition spd="slow" p14:dur="4000">
        <p14:vortex/>
        <p:sndAc>
          <p:stSnd>
            <p:snd r:embed="rId2" name="laser.wav"/>
          </p:stSnd>
        </p:sndAc>
      </p:transition>
    </mc:Choice>
    <mc:Fallback xmlns="">
      <p:transition spd="slow">
        <p:fade/>
        <p:sndAc>
          <p:stSnd>
            <p:snd r:embed="rId3"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Scale>
                                      <p:cBhvr>
                                        <p:cTn id="7" dur="2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4">
                                            <p:txEl>
                                              <p:pRg st="0" end="0"/>
                                            </p:txEl>
                                          </p:spTgt>
                                        </p:tgtEl>
                                        <p:attrNameLst>
                                          <p:attrName>ppt_x</p:attrName>
                                          <p:attrName>ppt_y</p:attrName>
                                        </p:attrNameLst>
                                      </p:cBhvr>
                                    </p:animMotion>
                                    <p:animEffect transition="in" filter="fade">
                                      <p:cBhvr>
                                        <p:cTn id="9" dur="2000"/>
                                        <p:tgtEl>
                                          <p:spTgt spid="4">
                                            <p:txEl>
                                              <p:pRg st="0" end="0"/>
                                            </p:txEl>
                                          </p:spTgt>
                                        </p:tgtEl>
                                      </p:cBhvr>
                                    </p:animEffect>
                                  </p:childTnLst>
                                </p:cTn>
                              </p:par>
                              <p:par>
                                <p:cTn id="10" presetID="52" presetClass="entr" presetSubtype="0" fill="hold" nodeType="withEffect">
                                  <p:stCondLst>
                                    <p:cond delay="0"/>
                                  </p:stCondLst>
                                  <p:iterate type="wd">
                                    <p:tmPct val="10000"/>
                                  </p:iterate>
                                  <p:childTnLst>
                                    <p:set>
                                      <p:cBhvr>
                                        <p:cTn id="11" dur="1" fill="hold">
                                          <p:stCondLst>
                                            <p:cond delay="0"/>
                                          </p:stCondLst>
                                        </p:cTn>
                                        <p:tgtEl>
                                          <p:spTgt spid="4">
                                            <p:txEl>
                                              <p:pRg st="1" end="1"/>
                                            </p:txEl>
                                          </p:spTgt>
                                        </p:tgtEl>
                                        <p:attrNameLst>
                                          <p:attrName>style.visibility</p:attrName>
                                        </p:attrNameLst>
                                      </p:cBhvr>
                                      <p:to>
                                        <p:strVal val="visible"/>
                                      </p:to>
                                    </p:set>
                                    <p:animScale>
                                      <p:cBhvr>
                                        <p:cTn id="12" dur="2000" decel="50000" fill="hold">
                                          <p:stCondLst>
                                            <p:cond delay="0"/>
                                          </p:stCondLst>
                                        </p:cTn>
                                        <p:tgtEl>
                                          <p:spTgt spid="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4">
                                            <p:txEl>
                                              <p:pRg st="1" end="1"/>
                                            </p:txEl>
                                          </p:spTgt>
                                        </p:tgtEl>
                                        <p:attrNameLst>
                                          <p:attrName>ppt_x</p:attrName>
                                          <p:attrName>ppt_y</p:attrName>
                                        </p:attrNameLst>
                                      </p:cBhvr>
                                    </p:animMotion>
                                    <p:animEffect transition="in" filter="fade">
                                      <p:cBhvr>
                                        <p:cTn id="14"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8489"/>
            <a:ext cx="11504612" cy="6489511"/>
          </a:xfrm>
        </p:spPr>
        <p:txBody>
          <a:bodyPr>
            <a:normAutofit lnSpcReduction="10000"/>
          </a:bodyPr>
          <a:lstStyle/>
          <a:p>
            <a:pPr algn="ctr"/>
            <a:r>
              <a:rPr lang="as-IN" sz="6000" b="1" spc="300" dirty="0">
                <a:latin typeface="NikoshBAN" panose="02000000000000000000" pitchFamily="2" charset="0"/>
                <a:cs typeface="NikoshBAN" panose="02000000000000000000" pitchFamily="2" charset="0"/>
              </a:rPr>
              <a:t>শি</a:t>
            </a:r>
            <a:r>
              <a:rPr lang="as-IN" sz="4800" b="1" spc="300" dirty="0">
                <a:solidFill>
                  <a:srgbClr val="FFFF00"/>
                </a:solidFill>
                <a:latin typeface="NikoshBAN" panose="02000000000000000000" pitchFamily="2" charset="0"/>
                <a:cs typeface="NikoshBAN" panose="02000000000000000000" pitchFamily="2" charset="0"/>
              </a:rPr>
              <a:t>খন</a:t>
            </a:r>
            <a:r>
              <a:rPr lang="as-IN" sz="4800" spc="300" dirty="0">
                <a:solidFill>
                  <a:srgbClr val="FFFF00"/>
                </a:solidFill>
                <a:latin typeface="NikoshBAN" panose="02000000000000000000" pitchFamily="2" charset="0"/>
                <a:cs typeface="NikoshBAN" panose="02000000000000000000" pitchFamily="2" charset="0"/>
              </a:rPr>
              <a:t>-</a:t>
            </a:r>
            <a:r>
              <a:rPr lang="as-IN" sz="4800" spc="300" dirty="0">
                <a:solidFill>
                  <a:srgbClr val="FF0000"/>
                </a:solidFill>
                <a:latin typeface="NikoshBAN" panose="02000000000000000000" pitchFamily="2" charset="0"/>
                <a:cs typeface="NikoshBAN" panose="02000000000000000000" pitchFamily="2" charset="0"/>
              </a:rPr>
              <a:t> </a:t>
            </a:r>
            <a:endParaRPr lang="as-IN"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অভিজ্ঞতা ও অনুশীলনের ফলে আচরণের যে অপেক্ষাকৃত স্থায়ী ও কাঙ্ক্ষিত পরিবর্তন সাধিত হয় তাকে শিখন বলে।</a:t>
            </a:r>
          </a:p>
          <a:p>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সফল শিখনের শর্ত- </a:t>
            </a:r>
          </a:p>
          <a:p>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১। অনুশীলন ও পুনরাবৃত্তি।</a:t>
            </a:r>
          </a:p>
          <a:p>
            <a:r>
              <a:rPr lang="as-IN" sz="3000" dirty="0">
                <a:solidFill>
                  <a:schemeClr val="bg1"/>
                </a:solidFill>
                <a:latin typeface="NikoshBAN" panose="02000000000000000000" pitchFamily="2" charset="0"/>
                <a:cs typeface="NikoshBAN" panose="02000000000000000000" pitchFamily="2" charset="0"/>
              </a:rPr>
              <a:t>২। পর্যবেক্ষণ।</a:t>
            </a:r>
          </a:p>
          <a:p>
            <a:r>
              <a:rPr lang="as-IN" sz="3000" dirty="0">
                <a:solidFill>
                  <a:schemeClr val="bg1"/>
                </a:solidFill>
                <a:latin typeface="NikoshBAN" panose="02000000000000000000" pitchFamily="2" charset="0"/>
                <a:cs typeface="NikoshBAN" panose="02000000000000000000" pitchFamily="2" charset="0"/>
              </a:rPr>
              <a:t>৩। বলবৃদ্ধি।</a:t>
            </a:r>
          </a:p>
          <a:p>
            <a:r>
              <a:rPr lang="as-IN" sz="3000" dirty="0">
                <a:solidFill>
                  <a:schemeClr val="bg1"/>
                </a:solidFill>
                <a:latin typeface="NikoshBAN" panose="02000000000000000000" pitchFamily="2" charset="0"/>
                <a:cs typeface="NikoshBAN" panose="02000000000000000000" pitchFamily="2" charset="0"/>
              </a:rPr>
              <a:t>৪। মনোযোগ।</a:t>
            </a:r>
          </a:p>
          <a:p>
            <a:r>
              <a:rPr lang="as-IN" sz="3000" dirty="0">
                <a:solidFill>
                  <a:schemeClr val="bg1"/>
                </a:solidFill>
                <a:latin typeface="NikoshBAN" panose="02000000000000000000" pitchFamily="2" charset="0"/>
                <a:cs typeface="NikoshBAN" panose="02000000000000000000" pitchFamily="2" charset="0"/>
              </a:rPr>
              <a:t>৫। আগ্রহ ও অনুরাগ। </a:t>
            </a:r>
          </a:p>
          <a:p>
            <a:r>
              <a:rPr lang="as-IN" sz="3000" dirty="0">
                <a:solidFill>
                  <a:schemeClr val="bg1"/>
                </a:solidFill>
                <a:latin typeface="NikoshBAN" panose="02000000000000000000" pitchFamily="2" charset="0"/>
                <a:cs typeface="NikoshBAN" panose="02000000000000000000" pitchFamily="2" charset="0"/>
              </a:rPr>
              <a:t>৬। প্রতিযোগিতামূলক মনোভাব। </a:t>
            </a:r>
          </a:p>
          <a:p>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115" y="2539478"/>
            <a:ext cx="5676900" cy="2952750"/>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3276983829"/>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dissolve">
                                      <p:cBhvr>
                                        <p:cTn id="34" dur="500"/>
                                        <p:tgtEl>
                                          <p:spTgt spid="3">
                                            <p:txEl>
                                              <p:pRg st="1" end="1"/>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dissolve">
                                      <p:cBhvr>
                                        <p:cTn id="37" dur="500"/>
                                        <p:tgtEl>
                                          <p:spTgt spid="3">
                                            <p:txEl>
                                              <p:pRg st="3" end="3"/>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dissolve">
                                      <p:cBhvr>
                                        <p:cTn id="40" dur="500"/>
                                        <p:tgtEl>
                                          <p:spTgt spid="3">
                                            <p:txEl>
                                              <p:pRg st="5" end="5"/>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dissolve">
                                      <p:cBhvr>
                                        <p:cTn id="43" dur="500"/>
                                        <p:tgtEl>
                                          <p:spTgt spid="3">
                                            <p:txEl>
                                              <p:pRg st="6" end="6"/>
                                            </p:txEl>
                                          </p:spTgt>
                                        </p:tgtEl>
                                      </p:cBhvr>
                                    </p:animEffect>
                                  </p:childTnLst>
                                </p:cTn>
                              </p:par>
                              <p:par>
                                <p:cTn id="44" presetID="9" presetClass="entr" presetSubtype="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dissolve">
                                      <p:cBhvr>
                                        <p:cTn id="46" dur="500"/>
                                        <p:tgtEl>
                                          <p:spTgt spid="3">
                                            <p:txEl>
                                              <p:pRg st="7" end="7"/>
                                            </p:txEl>
                                          </p:spTgt>
                                        </p:tgtEl>
                                      </p:cBhvr>
                                    </p:animEffect>
                                  </p:childTnLst>
                                </p:cTn>
                              </p:par>
                              <p:par>
                                <p:cTn id="47" presetID="9"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dissolve">
                                      <p:cBhvr>
                                        <p:cTn id="49" dur="500"/>
                                        <p:tgtEl>
                                          <p:spTgt spid="3">
                                            <p:txEl>
                                              <p:pRg st="8" end="8"/>
                                            </p:txEl>
                                          </p:spTgt>
                                        </p:tgtEl>
                                      </p:cBhvr>
                                    </p:animEffect>
                                  </p:childTnLst>
                                </p:cTn>
                              </p:par>
                              <p:par>
                                <p:cTn id="50" presetID="9"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dissolve">
                                      <p:cBhvr>
                                        <p:cTn id="52" dur="500"/>
                                        <p:tgtEl>
                                          <p:spTgt spid="3">
                                            <p:txEl>
                                              <p:pRg st="9" end="9"/>
                                            </p:txEl>
                                          </p:spTgt>
                                        </p:tgtEl>
                                      </p:cBhvr>
                                    </p:animEffect>
                                  </p:childTnLst>
                                </p:cTn>
                              </p:par>
                              <p:par>
                                <p:cTn id="53" presetID="9"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dissolv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7791" y="136478"/>
            <a:ext cx="9394209" cy="6721522"/>
          </a:xfrm>
        </p:spPr>
        <p:txBody>
          <a:bodyPr>
            <a:normAutofit/>
          </a:bodyPr>
          <a:lstStyle/>
          <a:p>
            <a:pPr algn="ctr"/>
            <a:r>
              <a:rPr lang="as-IN" sz="4800" b="1" dirty="0">
                <a:solidFill>
                  <a:srgbClr val="FF0000"/>
                </a:solidFill>
                <a:latin typeface="NikoshBAN" panose="02000000000000000000" pitchFamily="2" charset="0"/>
                <a:cs typeface="NikoshBAN" panose="02000000000000000000" pitchFamily="2" charset="0"/>
              </a:rPr>
              <a:t>শি</a:t>
            </a:r>
            <a:r>
              <a:rPr lang="as-IN" sz="3600" b="1" dirty="0">
                <a:solidFill>
                  <a:srgbClr val="FFFF00"/>
                </a:solidFill>
                <a:latin typeface="NikoshBAN" panose="02000000000000000000" pitchFamily="2" charset="0"/>
                <a:cs typeface="NikoshBAN" panose="02000000000000000000" pitchFamily="2" charset="0"/>
              </a:rPr>
              <a:t>ক্ষা </a:t>
            </a:r>
            <a:r>
              <a:rPr lang="as-IN" sz="3600" b="1" dirty="0" smtClean="0">
                <a:solidFill>
                  <a:srgbClr val="FFFF00"/>
                </a:solidFill>
                <a:latin typeface="NikoshBAN" panose="02000000000000000000" pitchFamily="2" charset="0"/>
                <a:cs typeface="NikoshBAN" panose="02000000000000000000" pitchFamily="2" charset="0"/>
              </a:rPr>
              <a:t>উপকরণ-</a:t>
            </a:r>
            <a:endParaRPr lang="as-IN" b="1" dirty="0">
              <a:solidFill>
                <a:srgbClr val="FFFF00"/>
              </a:solidFill>
              <a:latin typeface="NikoshBAN" panose="02000000000000000000" pitchFamily="2" charset="0"/>
              <a:cs typeface="NikoshBAN" panose="02000000000000000000" pitchFamily="2" charset="0"/>
            </a:endParaRPr>
          </a:p>
          <a:p>
            <a:r>
              <a:rPr lang="as-IN" sz="2400" dirty="0">
                <a:solidFill>
                  <a:schemeClr val="bg1"/>
                </a:solidFill>
                <a:latin typeface="NikoshBAN" panose="02000000000000000000" pitchFamily="2" charset="0"/>
                <a:cs typeface="NikoshBAN" panose="02000000000000000000" pitchFamily="2" charset="0"/>
              </a:rPr>
              <a:t>শিখন শেখানো কার্যক্রমকে সহজ ফলপ্রসূ ও আনন্দ ঘন করার জন্যশিক্ষককে কত গুলো সহায়ক সামগ্রী ব্যবহার করতে হয়। শিক্ষা প্রক্রিয়ায় ব্যবহৃত এসব দ্রব্য সামগ্রী হল শিক্ষা উপকরণ। </a:t>
            </a:r>
          </a:p>
          <a:p>
            <a:r>
              <a:rPr lang="as-IN" sz="2400" dirty="0">
                <a:solidFill>
                  <a:schemeClr val="bg1"/>
                </a:solidFill>
                <a:latin typeface="NikoshBAN" panose="02000000000000000000" pitchFamily="2" charset="0"/>
                <a:cs typeface="NikoshBAN" panose="02000000000000000000" pitchFamily="2" charset="0"/>
              </a:rPr>
              <a:t>শিক্ষা উপকরণ ব্যবহারের নীতি </a:t>
            </a:r>
            <a:r>
              <a:rPr lang="as-IN" sz="2400" dirty="0" smtClean="0">
                <a:solidFill>
                  <a:schemeClr val="bg1"/>
                </a:solidFill>
                <a:latin typeface="NikoshBAN" panose="02000000000000000000" pitchFamily="2" charset="0"/>
                <a:cs typeface="NikoshBAN" panose="02000000000000000000" pitchFamily="2" charset="0"/>
              </a:rPr>
              <a:t>মালা-</a:t>
            </a:r>
            <a:endParaRPr lang="as-IN" sz="2400" dirty="0">
              <a:solidFill>
                <a:schemeClr val="bg1"/>
              </a:solidFill>
              <a:latin typeface="NikoshBAN" panose="02000000000000000000" pitchFamily="2" charset="0"/>
              <a:cs typeface="NikoshBAN" panose="02000000000000000000" pitchFamily="2" charset="0"/>
            </a:endParaRPr>
          </a:p>
          <a:p>
            <a:r>
              <a:rPr lang="as-IN" sz="2400" dirty="0">
                <a:solidFill>
                  <a:schemeClr val="bg1"/>
                </a:solidFill>
                <a:latin typeface="NikoshBAN" panose="02000000000000000000" pitchFamily="2" charset="0"/>
                <a:cs typeface="NikoshBAN" panose="02000000000000000000" pitchFamily="2" charset="0"/>
              </a:rPr>
              <a:t>১। উপকরণ ব্যবহারের জন্য পূর্ব পরিকল্পনা করতে হবে। </a:t>
            </a:r>
          </a:p>
          <a:p>
            <a:r>
              <a:rPr lang="as-IN" sz="2400" dirty="0">
                <a:solidFill>
                  <a:schemeClr val="bg1"/>
                </a:solidFill>
                <a:latin typeface="NikoshBAN" panose="02000000000000000000" pitchFamily="2" charset="0"/>
                <a:cs typeface="NikoshBAN" panose="02000000000000000000" pitchFamily="2" charset="0"/>
              </a:rPr>
              <a:t>২। পাঠ সংশ্লিষ্ট নমুনা, মডেল, চার্ট, দ্রব্য ইত্যাদি ব্যবহার করতে হবে। </a:t>
            </a:r>
          </a:p>
          <a:p>
            <a:r>
              <a:rPr lang="as-IN" sz="2400" dirty="0">
                <a:solidFill>
                  <a:schemeClr val="bg1"/>
                </a:solidFill>
                <a:latin typeface="NikoshBAN" panose="02000000000000000000" pitchFamily="2" charset="0"/>
                <a:cs typeface="NikoshBAN" panose="02000000000000000000" pitchFamily="2" charset="0"/>
              </a:rPr>
              <a:t>৩। উপকরণে ব্যবহৃত ভাষা ও লেখা সহজ ও স্পষ্ট হতে হবে। </a:t>
            </a:r>
          </a:p>
          <a:p>
            <a:r>
              <a:rPr lang="as-IN" sz="2400" dirty="0">
                <a:solidFill>
                  <a:schemeClr val="bg1"/>
                </a:solidFill>
                <a:latin typeface="NikoshBAN" panose="02000000000000000000" pitchFamily="2" charset="0"/>
                <a:cs typeface="NikoshBAN" panose="02000000000000000000" pitchFamily="2" charset="0"/>
              </a:rPr>
              <a:t>৪। উপকরণ ব্যবহারের মাধ্যমে শিক্ষার্থীর চিন্তার উদ্রেক ঘটাতে হবে।</a:t>
            </a:r>
          </a:p>
          <a:p>
            <a:r>
              <a:rPr lang="as-IN" sz="2400" dirty="0">
                <a:solidFill>
                  <a:schemeClr val="bg1"/>
                </a:solidFill>
                <a:latin typeface="NikoshBAN" panose="02000000000000000000" pitchFamily="2" charset="0"/>
                <a:cs typeface="NikoshBAN" panose="02000000000000000000" pitchFamily="2" charset="0"/>
              </a:rPr>
              <a:t>৫। উপকরণ যথা সম্ভব বাস্তব ও ত্রুটিহীন হতে হবে। </a:t>
            </a:r>
          </a:p>
          <a:p>
            <a:r>
              <a:rPr lang="as-IN" sz="2400" dirty="0">
                <a:solidFill>
                  <a:schemeClr val="bg1"/>
                </a:solidFill>
                <a:latin typeface="NikoshBAN" panose="02000000000000000000" pitchFamily="2" charset="0"/>
                <a:cs typeface="NikoshBAN" panose="02000000000000000000" pitchFamily="2" charset="0"/>
              </a:rPr>
              <a:t>৬। উপকরণ এমন ভাবে ব্যবহার করতে হবে যাতে </a:t>
            </a:r>
            <a:r>
              <a:rPr lang="as-IN" sz="2400" dirty="0" smtClean="0">
                <a:solidFill>
                  <a:schemeClr val="bg1"/>
                </a:solidFill>
                <a:latin typeface="NikoshBAN" panose="02000000000000000000" pitchFamily="2" charset="0"/>
                <a:cs typeface="NikoshBAN" panose="02000000000000000000" pitchFamily="2" charset="0"/>
              </a:rPr>
              <a:t>শ্রে</a:t>
            </a:r>
            <a:r>
              <a:rPr lang="bn-IN" sz="2400" dirty="0" smtClean="0">
                <a:solidFill>
                  <a:schemeClr val="bg1"/>
                </a:solidFill>
                <a:latin typeface="NikoshBAN" panose="02000000000000000000" pitchFamily="2" charset="0"/>
                <a:cs typeface="NikoshBAN" panose="02000000000000000000" pitchFamily="2" charset="0"/>
              </a:rPr>
              <a:t>ণি</a:t>
            </a:r>
            <a:r>
              <a:rPr lang="as-IN" sz="2400" dirty="0" smtClean="0">
                <a:solidFill>
                  <a:schemeClr val="bg1"/>
                </a:solidFill>
                <a:latin typeface="NikoshBAN" panose="02000000000000000000" pitchFamily="2" charset="0"/>
                <a:cs typeface="NikoshBAN" panose="02000000000000000000" pitchFamily="2" charset="0"/>
              </a:rPr>
              <a:t>র </a:t>
            </a:r>
            <a:r>
              <a:rPr lang="as-IN" sz="2400" dirty="0">
                <a:solidFill>
                  <a:schemeClr val="bg1"/>
                </a:solidFill>
                <a:latin typeface="NikoshBAN" panose="02000000000000000000" pitchFamily="2" charset="0"/>
                <a:cs typeface="NikoshBAN" panose="02000000000000000000" pitchFamily="2" charset="0"/>
              </a:rPr>
              <a:t>সব শিক্ষার্থী দেখতে পায়।</a:t>
            </a:r>
          </a:p>
          <a:p>
            <a:r>
              <a:rPr lang="as-IN" sz="2400" dirty="0">
                <a:solidFill>
                  <a:schemeClr val="bg1"/>
                </a:solidFill>
                <a:latin typeface="NikoshBAN" panose="02000000000000000000" pitchFamily="2" charset="0"/>
                <a:cs typeface="NikoshBAN" panose="02000000000000000000" pitchFamily="2" charset="0"/>
              </a:rPr>
              <a:t>৭। উপকরণ </a:t>
            </a:r>
            <a:r>
              <a:rPr lang="as-IN" sz="2400" dirty="0" smtClean="0">
                <a:solidFill>
                  <a:schemeClr val="bg1"/>
                </a:solidFill>
                <a:latin typeface="NikoshBAN" panose="02000000000000000000" pitchFamily="2" charset="0"/>
                <a:cs typeface="NikoshBAN" panose="02000000000000000000" pitchFamily="2" charset="0"/>
              </a:rPr>
              <a:t>শ্রে</a:t>
            </a:r>
            <a:r>
              <a:rPr lang="bn-IN" sz="2400" dirty="0" smtClean="0">
                <a:solidFill>
                  <a:schemeClr val="bg1"/>
                </a:solidFill>
                <a:latin typeface="NikoshBAN" panose="02000000000000000000" pitchFamily="2" charset="0"/>
                <a:cs typeface="NikoshBAN" panose="02000000000000000000" pitchFamily="2" charset="0"/>
              </a:rPr>
              <a:t>ণি</a:t>
            </a:r>
            <a:r>
              <a:rPr lang="as-IN" sz="2400" dirty="0" smtClean="0">
                <a:solidFill>
                  <a:schemeClr val="bg1"/>
                </a:solidFill>
                <a:latin typeface="NikoshBAN" panose="02000000000000000000" pitchFamily="2" charset="0"/>
                <a:cs typeface="NikoshBAN" panose="02000000000000000000" pitchFamily="2" charset="0"/>
              </a:rPr>
              <a:t> </a:t>
            </a:r>
            <a:r>
              <a:rPr lang="as-IN" sz="2400" dirty="0">
                <a:solidFill>
                  <a:schemeClr val="bg1"/>
                </a:solidFill>
                <a:latin typeface="NikoshBAN" panose="02000000000000000000" pitchFamily="2" charset="0"/>
                <a:cs typeface="NikoshBAN" panose="02000000000000000000" pitchFamily="2" charset="0"/>
              </a:rPr>
              <a:t>ও শিক্ষার্থীর উপযোগী হতে হবে। </a:t>
            </a:r>
          </a:p>
          <a:p>
            <a:r>
              <a:rPr lang="as-IN" sz="2400" dirty="0">
                <a:solidFill>
                  <a:schemeClr val="bg1"/>
                </a:solidFill>
                <a:latin typeface="NikoshBAN" panose="02000000000000000000" pitchFamily="2" charset="0"/>
                <a:cs typeface="NikoshBAN" panose="02000000000000000000" pitchFamily="2" charset="0"/>
              </a:rPr>
              <a:t>৮। উপকরণ ব্যবহার করার পূর্বে শিক্ষককে ব্যবহার কৌশল রপ্ত করতে হবে</a:t>
            </a:r>
            <a:r>
              <a:rPr lang="as-IN" sz="2400" dirty="0" smtClean="0">
                <a:solidFill>
                  <a:schemeClr val="bg1"/>
                </a:solidFill>
                <a:latin typeface="NikoshBAN" panose="02000000000000000000" pitchFamily="2" charset="0"/>
                <a:cs typeface="NikoshBAN" panose="02000000000000000000" pitchFamily="2" charset="0"/>
              </a:rPr>
              <a:t>।</a:t>
            </a:r>
            <a:endParaRPr lang="as-IN" sz="2400"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52633" cy="6858000"/>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431032106"/>
      </p:ext>
    </p:extLst>
  </p:cSld>
  <p:clrMapOvr>
    <a:masterClrMapping/>
  </p:clrMapOvr>
  <mc:AlternateContent xmlns:mc="http://schemas.openxmlformats.org/markup-compatibility/2006" xmlns:p14="http://schemas.microsoft.com/office/powerpoint/2010/main">
    <mc:Choice Requires="p14">
      <p:transition spd="slow" p14:dur="3000">
        <p14:shred pattern="rectangle"/>
        <p:sndAc>
          <p:stSnd>
            <p:snd r:embed="rId2" name="suction.wav"/>
          </p:stSnd>
        </p:sndAc>
      </p:transition>
    </mc:Choice>
    <mc:Fallback xmlns="">
      <p:transition spd="slow">
        <p:fade/>
        <p:sndAc>
          <p:stSnd>
            <p:snd r:embed="rId4"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by="(-#ppt_w*2)" calcmode="lin" valueType="num">
                                      <p:cBhvr rctx="PPT">
                                        <p:cTn id="15" dur="250" autoRev="1" fill="hold">
                                          <p:stCondLst>
                                            <p:cond delay="0"/>
                                          </p:stCondLst>
                                        </p:cTn>
                                        <p:tgtEl>
                                          <p:spTgt spid="3">
                                            <p:txEl>
                                              <p:pRg st="0" end="0"/>
                                            </p:txEl>
                                          </p:spTgt>
                                        </p:tgtEl>
                                        <p:attrNameLst>
                                          <p:attrName>ppt_w</p:attrName>
                                        </p:attrNameLst>
                                      </p:cBhvr>
                                    </p:anim>
                                    <p:anim by="(#ppt_w*0.50)" calcmode="lin" valueType="num">
                                      <p:cBhvr>
                                        <p:cTn id="16" dur="250" decel="50000" autoRev="1" fill="hold">
                                          <p:stCondLst>
                                            <p:cond delay="0"/>
                                          </p:stCondLst>
                                        </p:cTn>
                                        <p:tgtEl>
                                          <p:spTgt spid="3">
                                            <p:txEl>
                                              <p:pRg st="0" end="0"/>
                                            </p:txEl>
                                          </p:spTgt>
                                        </p:tgtEl>
                                        <p:attrNameLst>
                                          <p:attrName>ppt_x</p:attrName>
                                        </p:attrNameLst>
                                      </p:cBhvr>
                                    </p:anim>
                                    <p:anim from="(-#ppt_h/2)" to="(#ppt_y)" calcmode="lin" valueType="num">
                                      <p:cBhvr>
                                        <p:cTn id="17" dur="500" fill="hold">
                                          <p:stCondLst>
                                            <p:cond delay="0"/>
                                          </p:stCondLst>
                                        </p:cTn>
                                        <p:tgtEl>
                                          <p:spTgt spid="3">
                                            <p:txEl>
                                              <p:pRg st="0" end="0"/>
                                            </p:txEl>
                                          </p:spTgt>
                                        </p:tgtEl>
                                        <p:attrNameLst>
                                          <p:attrName>ppt_y</p:attrName>
                                        </p:attrNameLst>
                                      </p:cBhvr>
                                    </p:anim>
                                    <p:animRot by="21600000">
                                      <p:cBhvr>
                                        <p:cTn id="18" dur="500" fill="hold">
                                          <p:stCondLst>
                                            <p:cond delay="0"/>
                                          </p:stCondLst>
                                        </p:cTn>
                                        <p:tgtEl>
                                          <p:spTgt spid="3">
                                            <p:txEl>
                                              <p:pRg st="0" end="0"/>
                                            </p:txEl>
                                          </p:spTgt>
                                        </p:tgtEl>
                                        <p:attrNameLst>
                                          <p:attrName>r</p:attrName>
                                        </p:attrNameLst>
                                      </p:cBhvr>
                                    </p:animRot>
                                  </p:childTnLst>
                                </p:cTn>
                              </p:par>
                              <p:par>
                                <p:cTn id="19" presetID="56" presetClass="entr" presetSubtype="0" fill="hold" nodeType="withEffect">
                                  <p:stCondLst>
                                    <p:cond delay="0"/>
                                  </p:stCondLst>
                                  <p:iterate type="lt">
                                    <p:tmPct val="10000"/>
                                  </p:iterate>
                                  <p:childTnLst>
                                    <p:set>
                                      <p:cBhvr>
                                        <p:cTn id="20" dur="1" fill="hold">
                                          <p:stCondLst>
                                            <p:cond delay="0"/>
                                          </p:stCondLst>
                                        </p:cTn>
                                        <p:tgtEl>
                                          <p:spTgt spid="3">
                                            <p:txEl>
                                              <p:pRg st="1" end="1"/>
                                            </p:txEl>
                                          </p:spTgt>
                                        </p:tgtEl>
                                        <p:attrNameLst>
                                          <p:attrName>style.visibility</p:attrName>
                                        </p:attrNameLst>
                                      </p:cBhvr>
                                      <p:to>
                                        <p:strVal val="visible"/>
                                      </p:to>
                                    </p:set>
                                    <p:anim by="(-#ppt_w*2)" calcmode="lin" valueType="num">
                                      <p:cBhvr rctx="PPT">
                                        <p:cTn id="21" dur="250" autoRev="1" fill="hold">
                                          <p:stCondLst>
                                            <p:cond delay="0"/>
                                          </p:stCondLst>
                                        </p:cTn>
                                        <p:tgtEl>
                                          <p:spTgt spid="3">
                                            <p:txEl>
                                              <p:pRg st="1" end="1"/>
                                            </p:txEl>
                                          </p:spTgt>
                                        </p:tgtEl>
                                        <p:attrNameLst>
                                          <p:attrName>ppt_w</p:attrName>
                                        </p:attrNameLst>
                                      </p:cBhvr>
                                    </p:anim>
                                    <p:anim by="(#ppt_w*0.50)" calcmode="lin" valueType="num">
                                      <p:cBhvr>
                                        <p:cTn id="22" dur="250" decel="50000" autoRev="1" fill="hold">
                                          <p:stCondLst>
                                            <p:cond delay="0"/>
                                          </p:stCondLst>
                                        </p:cTn>
                                        <p:tgtEl>
                                          <p:spTgt spid="3">
                                            <p:txEl>
                                              <p:pRg st="1" end="1"/>
                                            </p:txEl>
                                          </p:spTgt>
                                        </p:tgtEl>
                                        <p:attrNameLst>
                                          <p:attrName>ppt_x</p:attrName>
                                        </p:attrNameLst>
                                      </p:cBhvr>
                                    </p:anim>
                                    <p:anim from="(-#ppt_h/2)" to="(#ppt_y)" calcmode="lin" valueType="num">
                                      <p:cBhvr>
                                        <p:cTn id="23" dur="500" fill="hold">
                                          <p:stCondLst>
                                            <p:cond delay="0"/>
                                          </p:stCondLst>
                                        </p:cTn>
                                        <p:tgtEl>
                                          <p:spTgt spid="3">
                                            <p:txEl>
                                              <p:pRg st="1" end="1"/>
                                            </p:txEl>
                                          </p:spTgt>
                                        </p:tgtEl>
                                        <p:attrNameLst>
                                          <p:attrName>ppt_y</p:attrName>
                                        </p:attrNameLst>
                                      </p:cBhvr>
                                    </p:anim>
                                    <p:animRot by="21600000">
                                      <p:cBhvr>
                                        <p:cTn id="24" dur="500" fill="hold">
                                          <p:stCondLst>
                                            <p:cond delay="0"/>
                                          </p:stCondLst>
                                        </p:cTn>
                                        <p:tgtEl>
                                          <p:spTgt spid="3">
                                            <p:txEl>
                                              <p:pRg st="1" end="1"/>
                                            </p:txEl>
                                          </p:spTgt>
                                        </p:tgtEl>
                                        <p:attrNameLst>
                                          <p:attrName>r</p:attrName>
                                        </p:attrNameLst>
                                      </p:cBhvr>
                                    </p:animRot>
                                  </p:childTnLst>
                                </p:cTn>
                              </p:par>
                              <p:par>
                                <p:cTn id="25" presetID="56" presetClass="entr" presetSubtype="0" fill="hold" nodeType="withEffect">
                                  <p:stCondLst>
                                    <p:cond delay="0"/>
                                  </p:stCondLst>
                                  <p:iterate type="lt">
                                    <p:tmPct val="10000"/>
                                  </p:iterate>
                                  <p:childTnLst>
                                    <p:set>
                                      <p:cBhvr>
                                        <p:cTn id="26" dur="1" fill="hold">
                                          <p:stCondLst>
                                            <p:cond delay="0"/>
                                          </p:stCondLst>
                                        </p:cTn>
                                        <p:tgtEl>
                                          <p:spTgt spid="3">
                                            <p:txEl>
                                              <p:pRg st="2" end="2"/>
                                            </p:txEl>
                                          </p:spTgt>
                                        </p:tgtEl>
                                        <p:attrNameLst>
                                          <p:attrName>style.visibility</p:attrName>
                                        </p:attrNameLst>
                                      </p:cBhvr>
                                      <p:to>
                                        <p:strVal val="visible"/>
                                      </p:to>
                                    </p:set>
                                    <p:anim by="(-#ppt_w*2)" calcmode="lin" valueType="num">
                                      <p:cBhvr rctx="PPT">
                                        <p:cTn id="27" dur="250" autoRev="1" fill="hold">
                                          <p:stCondLst>
                                            <p:cond delay="0"/>
                                          </p:stCondLst>
                                        </p:cTn>
                                        <p:tgtEl>
                                          <p:spTgt spid="3">
                                            <p:txEl>
                                              <p:pRg st="2" end="2"/>
                                            </p:txEl>
                                          </p:spTgt>
                                        </p:tgtEl>
                                        <p:attrNameLst>
                                          <p:attrName>ppt_w</p:attrName>
                                        </p:attrNameLst>
                                      </p:cBhvr>
                                    </p:anim>
                                    <p:anim by="(#ppt_w*0.50)" calcmode="lin" valueType="num">
                                      <p:cBhvr>
                                        <p:cTn id="28" dur="250" decel="50000" autoRev="1" fill="hold">
                                          <p:stCondLst>
                                            <p:cond delay="0"/>
                                          </p:stCondLst>
                                        </p:cTn>
                                        <p:tgtEl>
                                          <p:spTgt spid="3">
                                            <p:txEl>
                                              <p:pRg st="2" end="2"/>
                                            </p:txEl>
                                          </p:spTgt>
                                        </p:tgtEl>
                                        <p:attrNameLst>
                                          <p:attrName>ppt_x</p:attrName>
                                        </p:attrNameLst>
                                      </p:cBhvr>
                                    </p:anim>
                                    <p:anim from="(-#ppt_h/2)" to="(#ppt_y)" calcmode="lin" valueType="num">
                                      <p:cBhvr>
                                        <p:cTn id="29" dur="500" fill="hold">
                                          <p:stCondLst>
                                            <p:cond delay="0"/>
                                          </p:stCondLst>
                                        </p:cTn>
                                        <p:tgtEl>
                                          <p:spTgt spid="3">
                                            <p:txEl>
                                              <p:pRg st="2" end="2"/>
                                            </p:txEl>
                                          </p:spTgt>
                                        </p:tgtEl>
                                        <p:attrNameLst>
                                          <p:attrName>ppt_y</p:attrName>
                                        </p:attrNameLst>
                                      </p:cBhvr>
                                    </p:anim>
                                    <p:animRot by="21600000">
                                      <p:cBhvr>
                                        <p:cTn id="30" dur="500" fill="hold">
                                          <p:stCondLst>
                                            <p:cond delay="0"/>
                                          </p:stCondLst>
                                        </p:cTn>
                                        <p:tgtEl>
                                          <p:spTgt spid="3">
                                            <p:txEl>
                                              <p:pRg st="2" end="2"/>
                                            </p:txEl>
                                          </p:spTgt>
                                        </p:tgtEl>
                                        <p:attrNameLst>
                                          <p:attrName>r</p:attrName>
                                        </p:attrNameLst>
                                      </p:cBhvr>
                                    </p:animRot>
                                  </p:childTnLst>
                                </p:cTn>
                              </p:par>
                              <p:par>
                                <p:cTn id="31" presetID="56" presetClass="entr" presetSubtype="0" fill="hold" nodeType="withEffect">
                                  <p:stCondLst>
                                    <p:cond delay="0"/>
                                  </p:stCondLst>
                                  <p:iterate type="lt">
                                    <p:tmPct val="10000"/>
                                  </p:iterate>
                                  <p:childTnLst>
                                    <p:set>
                                      <p:cBhvr>
                                        <p:cTn id="32" dur="1" fill="hold">
                                          <p:stCondLst>
                                            <p:cond delay="0"/>
                                          </p:stCondLst>
                                        </p:cTn>
                                        <p:tgtEl>
                                          <p:spTgt spid="3">
                                            <p:txEl>
                                              <p:pRg st="3" end="3"/>
                                            </p:txEl>
                                          </p:spTgt>
                                        </p:tgtEl>
                                        <p:attrNameLst>
                                          <p:attrName>style.visibility</p:attrName>
                                        </p:attrNameLst>
                                      </p:cBhvr>
                                      <p:to>
                                        <p:strVal val="visible"/>
                                      </p:to>
                                    </p:set>
                                    <p:anim by="(-#ppt_w*2)" calcmode="lin" valueType="num">
                                      <p:cBhvr rctx="PPT">
                                        <p:cTn id="33" dur="250" autoRev="1" fill="hold">
                                          <p:stCondLst>
                                            <p:cond delay="0"/>
                                          </p:stCondLst>
                                        </p:cTn>
                                        <p:tgtEl>
                                          <p:spTgt spid="3">
                                            <p:txEl>
                                              <p:pRg st="3" end="3"/>
                                            </p:txEl>
                                          </p:spTgt>
                                        </p:tgtEl>
                                        <p:attrNameLst>
                                          <p:attrName>ppt_w</p:attrName>
                                        </p:attrNameLst>
                                      </p:cBhvr>
                                    </p:anim>
                                    <p:anim by="(#ppt_w*0.50)" calcmode="lin" valueType="num">
                                      <p:cBhvr>
                                        <p:cTn id="34" dur="250" decel="50000" autoRev="1" fill="hold">
                                          <p:stCondLst>
                                            <p:cond delay="0"/>
                                          </p:stCondLst>
                                        </p:cTn>
                                        <p:tgtEl>
                                          <p:spTgt spid="3">
                                            <p:txEl>
                                              <p:pRg st="3" end="3"/>
                                            </p:txEl>
                                          </p:spTgt>
                                        </p:tgtEl>
                                        <p:attrNameLst>
                                          <p:attrName>ppt_x</p:attrName>
                                        </p:attrNameLst>
                                      </p:cBhvr>
                                    </p:anim>
                                    <p:anim from="(-#ppt_h/2)" to="(#ppt_y)" calcmode="lin" valueType="num">
                                      <p:cBhvr>
                                        <p:cTn id="35" dur="500" fill="hold">
                                          <p:stCondLst>
                                            <p:cond delay="0"/>
                                          </p:stCondLst>
                                        </p:cTn>
                                        <p:tgtEl>
                                          <p:spTgt spid="3">
                                            <p:txEl>
                                              <p:pRg st="3" end="3"/>
                                            </p:txEl>
                                          </p:spTgt>
                                        </p:tgtEl>
                                        <p:attrNameLst>
                                          <p:attrName>ppt_y</p:attrName>
                                        </p:attrNameLst>
                                      </p:cBhvr>
                                    </p:anim>
                                    <p:animRot by="21600000">
                                      <p:cBhvr>
                                        <p:cTn id="36" dur="500" fill="hold">
                                          <p:stCondLst>
                                            <p:cond delay="0"/>
                                          </p:stCondLst>
                                        </p:cTn>
                                        <p:tgtEl>
                                          <p:spTgt spid="3">
                                            <p:txEl>
                                              <p:pRg st="3" end="3"/>
                                            </p:txEl>
                                          </p:spTgt>
                                        </p:tgtEl>
                                        <p:attrNameLst>
                                          <p:attrName>r</p:attrName>
                                        </p:attrNameLst>
                                      </p:cBhvr>
                                    </p:animRot>
                                  </p:childTnLst>
                                </p:cTn>
                              </p:par>
                              <p:par>
                                <p:cTn id="37" presetID="56" presetClass="entr" presetSubtype="0" fill="hold" nodeType="with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250" autoRev="1" fill="hold">
                                          <p:stCondLst>
                                            <p:cond delay="0"/>
                                          </p:stCondLst>
                                        </p:cTn>
                                        <p:tgtEl>
                                          <p:spTgt spid="3">
                                            <p:txEl>
                                              <p:pRg st="4" end="4"/>
                                            </p:txEl>
                                          </p:spTgt>
                                        </p:tgtEl>
                                        <p:attrNameLst>
                                          <p:attrName>ppt_w</p:attrName>
                                        </p:attrNameLst>
                                      </p:cBhvr>
                                    </p:anim>
                                    <p:anim by="(#ppt_w*0.50)" calcmode="lin" valueType="num">
                                      <p:cBhvr>
                                        <p:cTn id="40" dur="250" decel="50000" autoRev="1" fill="hold">
                                          <p:stCondLst>
                                            <p:cond delay="0"/>
                                          </p:stCondLst>
                                        </p:cTn>
                                        <p:tgtEl>
                                          <p:spTgt spid="3">
                                            <p:txEl>
                                              <p:pRg st="4" end="4"/>
                                            </p:txEl>
                                          </p:spTgt>
                                        </p:tgtEl>
                                        <p:attrNameLst>
                                          <p:attrName>ppt_x</p:attrName>
                                        </p:attrNameLst>
                                      </p:cBhvr>
                                    </p:anim>
                                    <p:anim from="(-#ppt_h/2)" to="(#ppt_y)" calcmode="lin" valueType="num">
                                      <p:cBhvr>
                                        <p:cTn id="41" dur="500" fill="hold">
                                          <p:stCondLst>
                                            <p:cond delay="0"/>
                                          </p:stCondLst>
                                        </p:cTn>
                                        <p:tgtEl>
                                          <p:spTgt spid="3">
                                            <p:txEl>
                                              <p:pRg st="4" end="4"/>
                                            </p:txEl>
                                          </p:spTgt>
                                        </p:tgtEl>
                                        <p:attrNameLst>
                                          <p:attrName>ppt_y</p:attrName>
                                        </p:attrNameLst>
                                      </p:cBhvr>
                                    </p:anim>
                                    <p:animRot by="21600000">
                                      <p:cBhvr>
                                        <p:cTn id="42" dur="500" fill="hold">
                                          <p:stCondLst>
                                            <p:cond delay="0"/>
                                          </p:stCondLst>
                                        </p:cTn>
                                        <p:tgtEl>
                                          <p:spTgt spid="3">
                                            <p:txEl>
                                              <p:pRg st="4" end="4"/>
                                            </p:txEl>
                                          </p:spTgt>
                                        </p:tgtEl>
                                        <p:attrNameLst>
                                          <p:attrName>r</p:attrName>
                                        </p:attrNameLst>
                                      </p:cBhvr>
                                    </p:animRot>
                                  </p:childTnLst>
                                </p:cTn>
                              </p:par>
                              <p:par>
                                <p:cTn id="43" presetID="56" presetClass="entr" presetSubtype="0" fill="hold" nodeType="withEffect">
                                  <p:stCondLst>
                                    <p:cond delay="0"/>
                                  </p:stCondLst>
                                  <p:iterate type="lt">
                                    <p:tmPct val="10000"/>
                                  </p:iterate>
                                  <p:childTnLst>
                                    <p:set>
                                      <p:cBhvr>
                                        <p:cTn id="44" dur="1" fill="hold">
                                          <p:stCondLst>
                                            <p:cond delay="0"/>
                                          </p:stCondLst>
                                        </p:cTn>
                                        <p:tgtEl>
                                          <p:spTgt spid="3">
                                            <p:txEl>
                                              <p:pRg st="5" end="5"/>
                                            </p:txEl>
                                          </p:spTgt>
                                        </p:tgtEl>
                                        <p:attrNameLst>
                                          <p:attrName>style.visibility</p:attrName>
                                        </p:attrNameLst>
                                      </p:cBhvr>
                                      <p:to>
                                        <p:strVal val="visible"/>
                                      </p:to>
                                    </p:set>
                                    <p:anim by="(-#ppt_w*2)" calcmode="lin" valueType="num">
                                      <p:cBhvr rctx="PPT">
                                        <p:cTn id="45" dur="250" autoRev="1" fill="hold">
                                          <p:stCondLst>
                                            <p:cond delay="0"/>
                                          </p:stCondLst>
                                        </p:cTn>
                                        <p:tgtEl>
                                          <p:spTgt spid="3">
                                            <p:txEl>
                                              <p:pRg st="5" end="5"/>
                                            </p:txEl>
                                          </p:spTgt>
                                        </p:tgtEl>
                                        <p:attrNameLst>
                                          <p:attrName>ppt_w</p:attrName>
                                        </p:attrNameLst>
                                      </p:cBhvr>
                                    </p:anim>
                                    <p:anim by="(#ppt_w*0.50)" calcmode="lin" valueType="num">
                                      <p:cBhvr>
                                        <p:cTn id="46" dur="250" decel="50000" autoRev="1" fill="hold">
                                          <p:stCondLst>
                                            <p:cond delay="0"/>
                                          </p:stCondLst>
                                        </p:cTn>
                                        <p:tgtEl>
                                          <p:spTgt spid="3">
                                            <p:txEl>
                                              <p:pRg st="5" end="5"/>
                                            </p:txEl>
                                          </p:spTgt>
                                        </p:tgtEl>
                                        <p:attrNameLst>
                                          <p:attrName>ppt_x</p:attrName>
                                        </p:attrNameLst>
                                      </p:cBhvr>
                                    </p:anim>
                                    <p:anim from="(-#ppt_h/2)" to="(#ppt_y)" calcmode="lin" valueType="num">
                                      <p:cBhvr>
                                        <p:cTn id="47" dur="500" fill="hold">
                                          <p:stCondLst>
                                            <p:cond delay="0"/>
                                          </p:stCondLst>
                                        </p:cTn>
                                        <p:tgtEl>
                                          <p:spTgt spid="3">
                                            <p:txEl>
                                              <p:pRg st="5" end="5"/>
                                            </p:txEl>
                                          </p:spTgt>
                                        </p:tgtEl>
                                        <p:attrNameLst>
                                          <p:attrName>ppt_y</p:attrName>
                                        </p:attrNameLst>
                                      </p:cBhvr>
                                    </p:anim>
                                    <p:animRot by="21600000">
                                      <p:cBhvr>
                                        <p:cTn id="48" dur="500" fill="hold">
                                          <p:stCondLst>
                                            <p:cond delay="0"/>
                                          </p:stCondLst>
                                        </p:cTn>
                                        <p:tgtEl>
                                          <p:spTgt spid="3">
                                            <p:txEl>
                                              <p:pRg st="5" end="5"/>
                                            </p:txEl>
                                          </p:spTgt>
                                        </p:tgtEl>
                                        <p:attrNameLst>
                                          <p:attrName>r</p:attrName>
                                        </p:attrNameLst>
                                      </p:cBhvr>
                                    </p:animRot>
                                  </p:childTnLst>
                                </p:cTn>
                              </p:par>
                              <p:par>
                                <p:cTn id="49" presetID="56" presetClass="entr" presetSubtype="0" fill="hold" nodeType="withEffect">
                                  <p:stCondLst>
                                    <p:cond delay="0"/>
                                  </p:stCondLst>
                                  <p:iterate type="lt">
                                    <p:tmPct val="10000"/>
                                  </p:iterate>
                                  <p:childTnLst>
                                    <p:set>
                                      <p:cBhvr>
                                        <p:cTn id="50" dur="1" fill="hold">
                                          <p:stCondLst>
                                            <p:cond delay="0"/>
                                          </p:stCondLst>
                                        </p:cTn>
                                        <p:tgtEl>
                                          <p:spTgt spid="3">
                                            <p:txEl>
                                              <p:pRg st="6" end="6"/>
                                            </p:txEl>
                                          </p:spTgt>
                                        </p:tgtEl>
                                        <p:attrNameLst>
                                          <p:attrName>style.visibility</p:attrName>
                                        </p:attrNameLst>
                                      </p:cBhvr>
                                      <p:to>
                                        <p:strVal val="visible"/>
                                      </p:to>
                                    </p:set>
                                    <p:anim by="(-#ppt_w*2)" calcmode="lin" valueType="num">
                                      <p:cBhvr rctx="PPT">
                                        <p:cTn id="51" dur="250" autoRev="1" fill="hold">
                                          <p:stCondLst>
                                            <p:cond delay="0"/>
                                          </p:stCondLst>
                                        </p:cTn>
                                        <p:tgtEl>
                                          <p:spTgt spid="3">
                                            <p:txEl>
                                              <p:pRg st="6" end="6"/>
                                            </p:txEl>
                                          </p:spTgt>
                                        </p:tgtEl>
                                        <p:attrNameLst>
                                          <p:attrName>ppt_w</p:attrName>
                                        </p:attrNameLst>
                                      </p:cBhvr>
                                    </p:anim>
                                    <p:anim by="(#ppt_w*0.50)" calcmode="lin" valueType="num">
                                      <p:cBhvr>
                                        <p:cTn id="52" dur="250" decel="50000" autoRev="1" fill="hold">
                                          <p:stCondLst>
                                            <p:cond delay="0"/>
                                          </p:stCondLst>
                                        </p:cTn>
                                        <p:tgtEl>
                                          <p:spTgt spid="3">
                                            <p:txEl>
                                              <p:pRg st="6" end="6"/>
                                            </p:txEl>
                                          </p:spTgt>
                                        </p:tgtEl>
                                        <p:attrNameLst>
                                          <p:attrName>ppt_x</p:attrName>
                                        </p:attrNameLst>
                                      </p:cBhvr>
                                    </p:anim>
                                    <p:anim from="(-#ppt_h/2)" to="(#ppt_y)" calcmode="lin" valueType="num">
                                      <p:cBhvr>
                                        <p:cTn id="53" dur="500" fill="hold">
                                          <p:stCondLst>
                                            <p:cond delay="0"/>
                                          </p:stCondLst>
                                        </p:cTn>
                                        <p:tgtEl>
                                          <p:spTgt spid="3">
                                            <p:txEl>
                                              <p:pRg st="6" end="6"/>
                                            </p:txEl>
                                          </p:spTgt>
                                        </p:tgtEl>
                                        <p:attrNameLst>
                                          <p:attrName>ppt_y</p:attrName>
                                        </p:attrNameLst>
                                      </p:cBhvr>
                                    </p:anim>
                                    <p:animRot by="21600000">
                                      <p:cBhvr>
                                        <p:cTn id="54" dur="500" fill="hold">
                                          <p:stCondLst>
                                            <p:cond delay="0"/>
                                          </p:stCondLst>
                                        </p:cTn>
                                        <p:tgtEl>
                                          <p:spTgt spid="3">
                                            <p:txEl>
                                              <p:pRg st="6" end="6"/>
                                            </p:txEl>
                                          </p:spTgt>
                                        </p:tgtEl>
                                        <p:attrNameLst>
                                          <p:attrName>r</p:attrName>
                                        </p:attrNameLst>
                                      </p:cBhvr>
                                    </p:animRot>
                                  </p:childTnLst>
                                </p:cTn>
                              </p:par>
                              <p:par>
                                <p:cTn id="55" presetID="56" presetClass="entr" presetSubtype="0" fill="hold" nodeType="withEffect">
                                  <p:stCondLst>
                                    <p:cond delay="0"/>
                                  </p:stCondLst>
                                  <p:iterate type="lt">
                                    <p:tmPct val="10000"/>
                                  </p:iterate>
                                  <p:childTnLst>
                                    <p:set>
                                      <p:cBhvr>
                                        <p:cTn id="56" dur="1" fill="hold">
                                          <p:stCondLst>
                                            <p:cond delay="0"/>
                                          </p:stCondLst>
                                        </p:cTn>
                                        <p:tgtEl>
                                          <p:spTgt spid="3">
                                            <p:txEl>
                                              <p:pRg st="7" end="7"/>
                                            </p:txEl>
                                          </p:spTgt>
                                        </p:tgtEl>
                                        <p:attrNameLst>
                                          <p:attrName>style.visibility</p:attrName>
                                        </p:attrNameLst>
                                      </p:cBhvr>
                                      <p:to>
                                        <p:strVal val="visible"/>
                                      </p:to>
                                    </p:set>
                                    <p:anim by="(-#ppt_w*2)" calcmode="lin" valueType="num">
                                      <p:cBhvr rctx="PPT">
                                        <p:cTn id="57" dur="250" autoRev="1" fill="hold">
                                          <p:stCondLst>
                                            <p:cond delay="0"/>
                                          </p:stCondLst>
                                        </p:cTn>
                                        <p:tgtEl>
                                          <p:spTgt spid="3">
                                            <p:txEl>
                                              <p:pRg st="7" end="7"/>
                                            </p:txEl>
                                          </p:spTgt>
                                        </p:tgtEl>
                                        <p:attrNameLst>
                                          <p:attrName>ppt_w</p:attrName>
                                        </p:attrNameLst>
                                      </p:cBhvr>
                                    </p:anim>
                                    <p:anim by="(#ppt_w*0.50)" calcmode="lin" valueType="num">
                                      <p:cBhvr>
                                        <p:cTn id="58" dur="250" decel="50000" autoRev="1" fill="hold">
                                          <p:stCondLst>
                                            <p:cond delay="0"/>
                                          </p:stCondLst>
                                        </p:cTn>
                                        <p:tgtEl>
                                          <p:spTgt spid="3">
                                            <p:txEl>
                                              <p:pRg st="7" end="7"/>
                                            </p:txEl>
                                          </p:spTgt>
                                        </p:tgtEl>
                                        <p:attrNameLst>
                                          <p:attrName>ppt_x</p:attrName>
                                        </p:attrNameLst>
                                      </p:cBhvr>
                                    </p:anim>
                                    <p:anim from="(-#ppt_h/2)" to="(#ppt_y)" calcmode="lin" valueType="num">
                                      <p:cBhvr>
                                        <p:cTn id="59" dur="500" fill="hold">
                                          <p:stCondLst>
                                            <p:cond delay="0"/>
                                          </p:stCondLst>
                                        </p:cTn>
                                        <p:tgtEl>
                                          <p:spTgt spid="3">
                                            <p:txEl>
                                              <p:pRg st="7" end="7"/>
                                            </p:txEl>
                                          </p:spTgt>
                                        </p:tgtEl>
                                        <p:attrNameLst>
                                          <p:attrName>ppt_y</p:attrName>
                                        </p:attrNameLst>
                                      </p:cBhvr>
                                    </p:anim>
                                    <p:animRot by="21600000">
                                      <p:cBhvr>
                                        <p:cTn id="60" dur="500" fill="hold">
                                          <p:stCondLst>
                                            <p:cond delay="0"/>
                                          </p:stCondLst>
                                        </p:cTn>
                                        <p:tgtEl>
                                          <p:spTgt spid="3">
                                            <p:txEl>
                                              <p:pRg st="7" end="7"/>
                                            </p:txEl>
                                          </p:spTgt>
                                        </p:tgtEl>
                                        <p:attrNameLst>
                                          <p:attrName>r</p:attrName>
                                        </p:attrNameLst>
                                      </p:cBhvr>
                                    </p:animRot>
                                  </p:childTnLst>
                                </p:cTn>
                              </p:par>
                              <p:par>
                                <p:cTn id="61" presetID="56" presetClass="entr" presetSubtype="0" fill="hold" nodeType="withEffect">
                                  <p:stCondLst>
                                    <p:cond delay="0"/>
                                  </p:stCondLst>
                                  <p:iterate type="lt">
                                    <p:tmPct val="10000"/>
                                  </p:iterate>
                                  <p:childTnLst>
                                    <p:set>
                                      <p:cBhvr>
                                        <p:cTn id="62" dur="1" fill="hold">
                                          <p:stCondLst>
                                            <p:cond delay="0"/>
                                          </p:stCondLst>
                                        </p:cTn>
                                        <p:tgtEl>
                                          <p:spTgt spid="3">
                                            <p:txEl>
                                              <p:pRg st="8" end="8"/>
                                            </p:txEl>
                                          </p:spTgt>
                                        </p:tgtEl>
                                        <p:attrNameLst>
                                          <p:attrName>style.visibility</p:attrName>
                                        </p:attrNameLst>
                                      </p:cBhvr>
                                      <p:to>
                                        <p:strVal val="visible"/>
                                      </p:to>
                                    </p:set>
                                    <p:anim by="(-#ppt_w*2)" calcmode="lin" valueType="num">
                                      <p:cBhvr rctx="PPT">
                                        <p:cTn id="63" dur="250" autoRev="1" fill="hold">
                                          <p:stCondLst>
                                            <p:cond delay="0"/>
                                          </p:stCondLst>
                                        </p:cTn>
                                        <p:tgtEl>
                                          <p:spTgt spid="3">
                                            <p:txEl>
                                              <p:pRg st="8" end="8"/>
                                            </p:txEl>
                                          </p:spTgt>
                                        </p:tgtEl>
                                        <p:attrNameLst>
                                          <p:attrName>ppt_w</p:attrName>
                                        </p:attrNameLst>
                                      </p:cBhvr>
                                    </p:anim>
                                    <p:anim by="(#ppt_w*0.50)" calcmode="lin" valueType="num">
                                      <p:cBhvr>
                                        <p:cTn id="64" dur="250" decel="50000" autoRev="1" fill="hold">
                                          <p:stCondLst>
                                            <p:cond delay="0"/>
                                          </p:stCondLst>
                                        </p:cTn>
                                        <p:tgtEl>
                                          <p:spTgt spid="3">
                                            <p:txEl>
                                              <p:pRg st="8" end="8"/>
                                            </p:txEl>
                                          </p:spTgt>
                                        </p:tgtEl>
                                        <p:attrNameLst>
                                          <p:attrName>ppt_x</p:attrName>
                                        </p:attrNameLst>
                                      </p:cBhvr>
                                    </p:anim>
                                    <p:anim from="(-#ppt_h/2)" to="(#ppt_y)" calcmode="lin" valueType="num">
                                      <p:cBhvr>
                                        <p:cTn id="65" dur="500" fill="hold">
                                          <p:stCondLst>
                                            <p:cond delay="0"/>
                                          </p:stCondLst>
                                        </p:cTn>
                                        <p:tgtEl>
                                          <p:spTgt spid="3">
                                            <p:txEl>
                                              <p:pRg st="8" end="8"/>
                                            </p:txEl>
                                          </p:spTgt>
                                        </p:tgtEl>
                                        <p:attrNameLst>
                                          <p:attrName>ppt_y</p:attrName>
                                        </p:attrNameLst>
                                      </p:cBhvr>
                                    </p:anim>
                                    <p:animRot by="21600000">
                                      <p:cBhvr>
                                        <p:cTn id="66" dur="500" fill="hold">
                                          <p:stCondLst>
                                            <p:cond delay="0"/>
                                          </p:stCondLst>
                                        </p:cTn>
                                        <p:tgtEl>
                                          <p:spTgt spid="3">
                                            <p:txEl>
                                              <p:pRg st="8" end="8"/>
                                            </p:txEl>
                                          </p:spTgt>
                                        </p:tgtEl>
                                        <p:attrNameLst>
                                          <p:attrName>r</p:attrName>
                                        </p:attrNameLst>
                                      </p:cBhvr>
                                    </p:animRot>
                                  </p:childTnLst>
                                </p:cTn>
                              </p:par>
                              <p:par>
                                <p:cTn id="67" presetID="56" presetClass="entr" presetSubtype="0" fill="hold" nodeType="withEffect">
                                  <p:stCondLst>
                                    <p:cond delay="0"/>
                                  </p:stCondLst>
                                  <p:iterate type="lt">
                                    <p:tmPct val="10000"/>
                                  </p:iterate>
                                  <p:childTnLst>
                                    <p:set>
                                      <p:cBhvr>
                                        <p:cTn id="68" dur="1" fill="hold">
                                          <p:stCondLst>
                                            <p:cond delay="0"/>
                                          </p:stCondLst>
                                        </p:cTn>
                                        <p:tgtEl>
                                          <p:spTgt spid="3">
                                            <p:txEl>
                                              <p:pRg st="9" end="9"/>
                                            </p:txEl>
                                          </p:spTgt>
                                        </p:tgtEl>
                                        <p:attrNameLst>
                                          <p:attrName>style.visibility</p:attrName>
                                        </p:attrNameLst>
                                      </p:cBhvr>
                                      <p:to>
                                        <p:strVal val="visible"/>
                                      </p:to>
                                    </p:set>
                                    <p:anim by="(-#ppt_w*2)" calcmode="lin" valueType="num">
                                      <p:cBhvr rctx="PPT">
                                        <p:cTn id="69" dur="250" autoRev="1" fill="hold">
                                          <p:stCondLst>
                                            <p:cond delay="0"/>
                                          </p:stCondLst>
                                        </p:cTn>
                                        <p:tgtEl>
                                          <p:spTgt spid="3">
                                            <p:txEl>
                                              <p:pRg st="9" end="9"/>
                                            </p:txEl>
                                          </p:spTgt>
                                        </p:tgtEl>
                                        <p:attrNameLst>
                                          <p:attrName>ppt_w</p:attrName>
                                        </p:attrNameLst>
                                      </p:cBhvr>
                                    </p:anim>
                                    <p:anim by="(#ppt_w*0.50)" calcmode="lin" valueType="num">
                                      <p:cBhvr>
                                        <p:cTn id="70" dur="250" decel="50000" autoRev="1" fill="hold">
                                          <p:stCondLst>
                                            <p:cond delay="0"/>
                                          </p:stCondLst>
                                        </p:cTn>
                                        <p:tgtEl>
                                          <p:spTgt spid="3">
                                            <p:txEl>
                                              <p:pRg st="9" end="9"/>
                                            </p:txEl>
                                          </p:spTgt>
                                        </p:tgtEl>
                                        <p:attrNameLst>
                                          <p:attrName>ppt_x</p:attrName>
                                        </p:attrNameLst>
                                      </p:cBhvr>
                                    </p:anim>
                                    <p:anim from="(-#ppt_h/2)" to="(#ppt_y)" calcmode="lin" valueType="num">
                                      <p:cBhvr>
                                        <p:cTn id="71" dur="500" fill="hold">
                                          <p:stCondLst>
                                            <p:cond delay="0"/>
                                          </p:stCondLst>
                                        </p:cTn>
                                        <p:tgtEl>
                                          <p:spTgt spid="3">
                                            <p:txEl>
                                              <p:pRg st="9" end="9"/>
                                            </p:txEl>
                                          </p:spTgt>
                                        </p:tgtEl>
                                        <p:attrNameLst>
                                          <p:attrName>ppt_y</p:attrName>
                                        </p:attrNameLst>
                                      </p:cBhvr>
                                    </p:anim>
                                    <p:animRot by="21600000">
                                      <p:cBhvr>
                                        <p:cTn id="72" dur="500" fill="hold">
                                          <p:stCondLst>
                                            <p:cond delay="0"/>
                                          </p:stCondLst>
                                        </p:cTn>
                                        <p:tgtEl>
                                          <p:spTgt spid="3">
                                            <p:txEl>
                                              <p:pRg st="9" end="9"/>
                                            </p:txEl>
                                          </p:spTgt>
                                        </p:tgtEl>
                                        <p:attrNameLst>
                                          <p:attrName>r</p:attrName>
                                        </p:attrNameLst>
                                      </p:cBhvr>
                                    </p:animRot>
                                  </p:childTnLst>
                                </p:cTn>
                              </p:par>
                              <p:par>
                                <p:cTn id="73" presetID="56" presetClass="entr" presetSubtype="0" fill="hold" nodeType="withEffect">
                                  <p:stCondLst>
                                    <p:cond delay="0"/>
                                  </p:stCondLst>
                                  <p:iterate type="lt">
                                    <p:tmPct val="10000"/>
                                  </p:iterate>
                                  <p:childTnLst>
                                    <p:set>
                                      <p:cBhvr>
                                        <p:cTn id="74" dur="1" fill="hold">
                                          <p:stCondLst>
                                            <p:cond delay="0"/>
                                          </p:stCondLst>
                                        </p:cTn>
                                        <p:tgtEl>
                                          <p:spTgt spid="3">
                                            <p:txEl>
                                              <p:pRg st="10" end="10"/>
                                            </p:txEl>
                                          </p:spTgt>
                                        </p:tgtEl>
                                        <p:attrNameLst>
                                          <p:attrName>style.visibility</p:attrName>
                                        </p:attrNameLst>
                                      </p:cBhvr>
                                      <p:to>
                                        <p:strVal val="visible"/>
                                      </p:to>
                                    </p:set>
                                    <p:anim by="(-#ppt_w*2)" calcmode="lin" valueType="num">
                                      <p:cBhvr rctx="PPT">
                                        <p:cTn id="75" dur="250" autoRev="1" fill="hold">
                                          <p:stCondLst>
                                            <p:cond delay="0"/>
                                          </p:stCondLst>
                                        </p:cTn>
                                        <p:tgtEl>
                                          <p:spTgt spid="3">
                                            <p:txEl>
                                              <p:pRg st="10" end="10"/>
                                            </p:txEl>
                                          </p:spTgt>
                                        </p:tgtEl>
                                        <p:attrNameLst>
                                          <p:attrName>ppt_w</p:attrName>
                                        </p:attrNameLst>
                                      </p:cBhvr>
                                    </p:anim>
                                    <p:anim by="(#ppt_w*0.50)" calcmode="lin" valueType="num">
                                      <p:cBhvr>
                                        <p:cTn id="76" dur="250" decel="50000" autoRev="1" fill="hold">
                                          <p:stCondLst>
                                            <p:cond delay="0"/>
                                          </p:stCondLst>
                                        </p:cTn>
                                        <p:tgtEl>
                                          <p:spTgt spid="3">
                                            <p:txEl>
                                              <p:pRg st="10" end="10"/>
                                            </p:txEl>
                                          </p:spTgt>
                                        </p:tgtEl>
                                        <p:attrNameLst>
                                          <p:attrName>ppt_x</p:attrName>
                                        </p:attrNameLst>
                                      </p:cBhvr>
                                    </p:anim>
                                    <p:anim from="(-#ppt_h/2)" to="(#ppt_y)" calcmode="lin" valueType="num">
                                      <p:cBhvr>
                                        <p:cTn id="77" dur="500" fill="hold">
                                          <p:stCondLst>
                                            <p:cond delay="0"/>
                                          </p:stCondLst>
                                        </p:cTn>
                                        <p:tgtEl>
                                          <p:spTgt spid="3">
                                            <p:txEl>
                                              <p:pRg st="10" end="10"/>
                                            </p:txEl>
                                          </p:spTgt>
                                        </p:tgtEl>
                                        <p:attrNameLst>
                                          <p:attrName>ppt_y</p:attrName>
                                        </p:attrNameLst>
                                      </p:cBhvr>
                                    </p:anim>
                                    <p:animRot by="21600000">
                                      <p:cBhvr>
                                        <p:cTn id="78" dur="500" fill="hold">
                                          <p:stCondLst>
                                            <p:cond delay="0"/>
                                          </p:stCondLst>
                                        </p:cTn>
                                        <p:tgtEl>
                                          <p:spTgt spid="3">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2066" y="160361"/>
            <a:ext cx="8629934" cy="6697639"/>
          </a:xfrm>
        </p:spPr>
        <p:txBody>
          <a:bodyPr>
            <a:normAutofit/>
          </a:bodyPr>
          <a:lstStyle/>
          <a:p>
            <a:pPr algn="ctr"/>
            <a:r>
              <a:rPr lang="as-IN" sz="4400" b="1" dirty="0">
                <a:solidFill>
                  <a:srgbClr val="FF0000"/>
                </a:solidFill>
                <a:latin typeface="NikoshBAN" panose="02000000000000000000" pitchFamily="2" charset="0"/>
                <a:cs typeface="NikoshBAN" panose="02000000000000000000" pitchFamily="2" charset="0"/>
              </a:rPr>
              <a:t>কা</a:t>
            </a:r>
            <a:r>
              <a:rPr lang="as-IN" sz="3200" b="1" dirty="0">
                <a:solidFill>
                  <a:srgbClr val="FFFF00"/>
                </a:solidFill>
                <a:latin typeface="NikoshBAN" panose="02000000000000000000" pitchFamily="2" charset="0"/>
                <a:cs typeface="NikoshBAN" panose="02000000000000000000" pitchFamily="2" charset="0"/>
              </a:rPr>
              <a:t>র্যকর শিখন শিখনো প্রক্রিয়ার ধাপ সমূহ- </a:t>
            </a:r>
          </a:p>
          <a:p>
            <a:endParaRPr lang="as-IN" dirty="0">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শিক্ষাবিদ </a:t>
            </a:r>
            <a:r>
              <a:rPr lang="en-US" sz="2800" dirty="0">
                <a:solidFill>
                  <a:schemeClr val="bg1"/>
                </a:solidFill>
                <a:latin typeface="NikoshBAN" panose="02000000000000000000" pitchFamily="2" charset="0"/>
                <a:cs typeface="NikoshBAN" panose="02000000000000000000" pitchFamily="2" charset="0"/>
              </a:rPr>
              <a:t>Phillip W. Jackson </a:t>
            </a:r>
            <a:r>
              <a:rPr lang="as-IN" sz="2800" dirty="0">
                <a:solidFill>
                  <a:schemeClr val="bg1"/>
                </a:solidFill>
                <a:latin typeface="NikoshBAN" panose="02000000000000000000" pitchFamily="2" charset="0"/>
                <a:cs typeface="NikoshBAN" panose="02000000000000000000" pitchFamily="2" charset="0"/>
              </a:rPr>
              <a:t>কার্যকর শিখন শিখনো প্রক্রিয়ার ধাপ সমূহকে ৩ টি প্রধান ভাগে ভাগ করেছেন- </a:t>
            </a:r>
          </a:p>
          <a:p>
            <a:r>
              <a:rPr lang="as-IN" sz="2800" dirty="0">
                <a:solidFill>
                  <a:schemeClr val="bg1"/>
                </a:solidFill>
                <a:latin typeface="NikoshBAN" panose="02000000000000000000" pitchFamily="2" charset="0"/>
                <a:cs typeface="NikoshBAN" panose="02000000000000000000" pitchFamily="2" charset="0"/>
              </a:rPr>
              <a:t>ধাপ-১(প্রাক সক্রিয়তা পর্যায়</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শিখনফল নির্বাচন,বিষয়বস্তু নির্বাচন,উপকরণ নির্বাচন ও সংগ্রহ, পাঠ পরিকল্পনা প্রণয়ন ও মানসিক প্রস্তুতি</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ধাপ-২(সক্রিয়তা পর্যায়) </a:t>
            </a:r>
          </a:p>
          <a:p>
            <a:r>
              <a:rPr lang="as-IN" sz="2800" dirty="0">
                <a:solidFill>
                  <a:schemeClr val="bg1"/>
                </a:solidFill>
                <a:latin typeface="NikoshBAN" panose="02000000000000000000" pitchFamily="2" charset="0"/>
                <a:cs typeface="NikoshBAN" panose="02000000000000000000" pitchFamily="2" charset="0"/>
              </a:rPr>
              <a:t>শুভেচ্ছা বিনিময় ও শ্রেণি ব্যবস্থাপনা, পূর্বজ্ঞান যাচাই, শিখন ফল ও বিষয় বস্তুর ধারণা, শিক্ষক-শিক্ষার্থী ও শিক্ষার্থী-শিক্ষার্থী মিথস্ক্রিয়া। </a:t>
            </a:r>
          </a:p>
          <a:p>
            <a:r>
              <a:rPr lang="as-IN" sz="2800" dirty="0">
                <a:solidFill>
                  <a:schemeClr val="bg1"/>
                </a:solidFill>
                <a:latin typeface="NikoshBAN" panose="02000000000000000000" pitchFamily="2" charset="0"/>
                <a:cs typeface="NikoshBAN" panose="02000000000000000000" pitchFamily="2" charset="0"/>
              </a:rPr>
              <a:t>ধাপ-৩(সক্রিয়তা উত্তর পর্যায়) </a:t>
            </a:r>
          </a:p>
          <a:p>
            <a:r>
              <a:rPr lang="as-IN" sz="2800" dirty="0">
                <a:solidFill>
                  <a:schemeClr val="bg1"/>
                </a:solidFill>
                <a:latin typeface="NikoshBAN" panose="02000000000000000000" pitchFamily="2" charset="0"/>
                <a:cs typeface="NikoshBAN" panose="02000000000000000000" pitchFamily="2" charset="0"/>
              </a:rPr>
              <a:t>শিখন অর্জন যাচাই, ফিডব্যাক প্রদান,পিছিয়ে পড়াদের বিশেষ ব্যবস্থা গ্রহন।</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562066" cy="6858000"/>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039233028"/>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iterate type="wd">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10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1000" accel="50000" fill="hold">
                                          <p:stCondLst>
                                            <p:cond delay="10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2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10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10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1000" accel="50000" fill="hold">
                                          <p:stCondLst>
                                            <p:cond delay="10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2000" decel="50000">
                                          <p:stCondLst>
                                            <p:cond delay="0"/>
                                          </p:stCondLst>
                                        </p:cTn>
                                        <p:tgtEl>
                                          <p:spTgt spid="3">
                                            <p:txEl>
                                              <p:pRg st="0" end="0"/>
                                            </p:txEl>
                                          </p:spTgt>
                                        </p:tgtEl>
                                      </p:cBhvr>
                                    </p:animEffect>
                                  </p:childTnLst>
                                </p:cTn>
                              </p:par>
                              <p:par>
                                <p:cTn id="23" presetID="25" presetClass="entr" presetSubtype="0" fill="hold" nodeType="withEffect">
                                  <p:stCondLst>
                                    <p:cond delay="0"/>
                                  </p:stCondLst>
                                  <p:iterate type="wd">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6" dur="10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7" dur="1000" accel="50000" fill="hold">
                                          <p:stCondLst>
                                            <p:cond delay="10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9" dur="10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0" dur="10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1" dur="1000" accel="50000" fill="hold">
                                          <p:stCondLst>
                                            <p:cond delay="10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2" dur="2000" decel="50000">
                                          <p:stCondLst>
                                            <p:cond delay="0"/>
                                          </p:stCondLst>
                                        </p:cTn>
                                        <p:tgtEl>
                                          <p:spTgt spid="3">
                                            <p:txEl>
                                              <p:pRg st="2" end="2"/>
                                            </p:txEl>
                                          </p:spTgt>
                                        </p:tgtEl>
                                      </p:cBhvr>
                                    </p:animEffect>
                                  </p:childTnLst>
                                </p:cTn>
                              </p:par>
                              <p:par>
                                <p:cTn id="33" presetID="25" presetClass="entr" presetSubtype="0" fill="hold" nodeType="withEffect">
                                  <p:stCondLst>
                                    <p:cond delay="0"/>
                                  </p:stCondLst>
                                  <p:iterate type="wd">
                                    <p:tmPct val="1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6"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7"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8"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9"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0"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1"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42" dur="2000" decel="50000">
                                          <p:stCondLst>
                                            <p:cond delay="0"/>
                                          </p:stCondLst>
                                        </p:cTn>
                                        <p:tgtEl>
                                          <p:spTgt spid="3">
                                            <p:txEl>
                                              <p:pRg st="3" end="3"/>
                                            </p:txEl>
                                          </p:spTgt>
                                        </p:tgtEl>
                                      </p:cBhvr>
                                    </p:animEffect>
                                  </p:childTnLst>
                                </p:cTn>
                              </p:par>
                              <p:par>
                                <p:cTn id="43" presetID="25" presetClass="entr" presetSubtype="0" fill="hold" nodeType="withEffect">
                                  <p:stCondLst>
                                    <p:cond delay="0"/>
                                  </p:stCondLst>
                                  <p:iterate type="wd">
                                    <p:tmPct val="10000"/>
                                  </p:iterate>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6" dur="10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7" dur="1000" accel="50000" fill="hold">
                                          <p:stCondLst>
                                            <p:cond delay="10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8" dur="2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9" dur="10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0" dur="10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1" dur="1000" accel="50000" fill="hold">
                                          <p:stCondLst>
                                            <p:cond delay="10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2" dur="2000" decel="50000">
                                          <p:stCondLst>
                                            <p:cond delay="0"/>
                                          </p:stCondLst>
                                        </p:cTn>
                                        <p:tgtEl>
                                          <p:spTgt spid="3">
                                            <p:txEl>
                                              <p:pRg st="4" end="4"/>
                                            </p:txEl>
                                          </p:spTgt>
                                        </p:tgtEl>
                                      </p:cBhvr>
                                    </p:animEffect>
                                  </p:childTnLst>
                                </p:cTn>
                              </p:par>
                              <p:par>
                                <p:cTn id="53" presetID="25" presetClass="entr" presetSubtype="0" fill="hold" nodeType="withEffect">
                                  <p:stCondLst>
                                    <p:cond delay="0"/>
                                  </p:stCondLst>
                                  <p:iterate type="wd">
                                    <p:tmPct val="10000"/>
                                  </p:iterate>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6"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7"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8"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9"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0"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1"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2" dur="2000" decel="50000">
                                          <p:stCondLst>
                                            <p:cond delay="0"/>
                                          </p:stCondLst>
                                        </p:cTn>
                                        <p:tgtEl>
                                          <p:spTgt spid="3">
                                            <p:txEl>
                                              <p:pRg st="5" end="5"/>
                                            </p:txEl>
                                          </p:spTgt>
                                        </p:tgtEl>
                                      </p:cBhvr>
                                    </p:animEffect>
                                  </p:childTnLst>
                                </p:cTn>
                              </p:par>
                              <p:par>
                                <p:cTn id="63" presetID="25" presetClass="entr" presetSubtype="0" fill="hold" nodeType="withEffect">
                                  <p:stCondLst>
                                    <p:cond delay="0"/>
                                  </p:stCondLst>
                                  <p:iterate type="wd">
                                    <p:tmPct val="10000"/>
                                  </p:iterate>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p:cTn id="65"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6"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7"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68"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9"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0"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1"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2" dur="2000" decel="50000">
                                          <p:stCondLst>
                                            <p:cond delay="0"/>
                                          </p:stCondLst>
                                        </p:cTn>
                                        <p:tgtEl>
                                          <p:spTgt spid="3">
                                            <p:txEl>
                                              <p:pRg st="6" end="6"/>
                                            </p:txEl>
                                          </p:spTgt>
                                        </p:tgtEl>
                                      </p:cBhvr>
                                    </p:animEffect>
                                  </p:childTnLst>
                                </p:cTn>
                              </p:par>
                              <p:par>
                                <p:cTn id="73" presetID="25" presetClass="entr" presetSubtype="0" fill="hold" nodeType="withEffect">
                                  <p:stCondLst>
                                    <p:cond delay="0"/>
                                  </p:stCondLst>
                                  <p:iterate type="wd">
                                    <p:tmPct val="10000"/>
                                  </p:iterate>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p:cTn id="75" dur="10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76" dur="10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77" dur="1000" accel="50000" fill="hold">
                                          <p:stCondLst>
                                            <p:cond delay="10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78"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79" dur="10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0" dur="10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1" dur="1000" accel="50000" fill="hold">
                                          <p:stCondLst>
                                            <p:cond delay="10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2" dur="2000" decel="50000">
                                          <p:stCondLst>
                                            <p:cond delay="0"/>
                                          </p:stCondLst>
                                        </p:cTn>
                                        <p:tgtEl>
                                          <p:spTgt spid="3">
                                            <p:txEl>
                                              <p:pRg st="7" end="7"/>
                                            </p:txEl>
                                          </p:spTgt>
                                        </p:tgtEl>
                                      </p:cBhvr>
                                    </p:animEffect>
                                  </p:childTnLst>
                                </p:cTn>
                              </p:par>
                              <p:par>
                                <p:cTn id="83" presetID="25" presetClass="entr" presetSubtype="0" fill="hold" nodeType="withEffect">
                                  <p:stCondLst>
                                    <p:cond delay="0"/>
                                  </p:stCondLst>
                                  <p:iterate type="wd">
                                    <p:tmPct val="10000"/>
                                  </p:iterate>
                                  <p:childTnLst>
                                    <p:set>
                                      <p:cBhvr>
                                        <p:cTn id="84" dur="1" fill="hold">
                                          <p:stCondLst>
                                            <p:cond delay="0"/>
                                          </p:stCondLst>
                                        </p:cTn>
                                        <p:tgtEl>
                                          <p:spTgt spid="3">
                                            <p:txEl>
                                              <p:pRg st="8" end="8"/>
                                            </p:txEl>
                                          </p:spTgt>
                                        </p:tgtEl>
                                        <p:attrNameLst>
                                          <p:attrName>style.visibility</p:attrName>
                                        </p:attrNameLst>
                                      </p:cBhvr>
                                      <p:to>
                                        <p:strVal val="visible"/>
                                      </p:to>
                                    </p:set>
                                    <p:anim calcmode="lin" valueType="num">
                                      <p:cBhvr>
                                        <p:cTn id="85" dur="10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86" dur="10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87" dur="1000" accel="50000" fill="hold">
                                          <p:stCondLst>
                                            <p:cond delay="10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88" dur="2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89" dur="10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90" dur="10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91" dur="1000" accel="50000" fill="hold">
                                          <p:stCondLst>
                                            <p:cond delay="10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92" dur="2000" decel="50000">
                                          <p:stCondLst>
                                            <p:cond delay="0"/>
                                          </p:stCondLst>
                                        </p:cTn>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0809" y="126794"/>
            <a:ext cx="8534400" cy="1507067"/>
          </a:xfrm>
        </p:spPr>
        <p:txBody>
          <a:bodyPr>
            <a:normAutofit/>
          </a:bodyPr>
          <a:lstStyle/>
          <a:p>
            <a:pPr algn="ctr"/>
            <a:r>
              <a:rPr lang="as-IN" dirty="0">
                <a:latin typeface="NikoshBAN" panose="02000000000000000000" pitchFamily="2" charset="0"/>
                <a:cs typeface="NikoshBAN" panose="02000000000000000000" pitchFamily="2" charset="0"/>
              </a:rPr>
              <a:t>মূ</a:t>
            </a:r>
            <a:r>
              <a:rPr lang="as-IN" dirty="0">
                <a:solidFill>
                  <a:srgbClr val="FFFF00"/>
                </a:solidFill>
                <a:latin typeface="NikoshBAN" panose="02000000000000000000" pitchFamily="2" charset="0"/>
                <a:cs typeface="NikoshBAN" panose="02000000000000000000" pitchFamily="2" charset="0"/>
              </a:rPr>
              <a:t>ল্যযাচাই কার্যকর করতে লক্ষণীয় দিক-</a:t>
            </a:r>
            <a:br>
              <a:rPr lang="as-IN" dirty="0">
                <a:solidFill>
                  <a:srgbClr val="FFFF00"/>
                </a:solidFill>
                <a:latin typeface="NikoshBAN" panose="02000000000000000000" pitchFamily="2" charset="0"/>
                <a:cs typeface="NikoshBAN" panose="02000000000000000000" pitchFamily="2" charset="0"/>
              </a:rPr>
            </a:br>
            <a:endParaRPr lang="en-US" dirty="0">
              <a:solidFill>
                <a:srgbClr val="FFFF0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3875964" y="1187355"/>
            <a:ext cx="7055893" cy="5227093"/>
          </a:xfrm>
        </p:spPr>
        <p:txBody>
          <a:bodyPr/>
          <a:lstStyle/>
          <a:p>
            <a:endParaRPr lang="as-IN" dirty="0">
              <a:solidFill>
                <a:schemeClr val="bg1"/>
              </a:solidFill>
              <a:latin typeface="NikoshBAN" panose="02000000000000000000" pitchFamily="2" charset="0"/>
              <a:cs typeface="NikoshBAN" panose="02000000000000000000" pitchFamily="2" charset="0"/>
            </a:endParaRPr>
          </a:p>
          <a:p>
            <a:r>
              <a:rPr lang="as-IN" sz="3200" dirty="0">
                <a:solidFill>
                  <a:schemeClr val="bg1"/>
                </a:solidFill>
                <a:latin typeface="NikoshBAN" panose="02000000000000000000" pitchFamily="2" charset="0"/>
                <a:cs typeface="NikoshBAN" panose="02000000000000000000" pitchFamily="2" charset="0"/>
              </a:rPr>
              <a:t>১। পরিবেশ বান্ধব শিক্ষণ শিখন পরিবেশ সৃষ্টি।</a:t>
            </a:r>
          </a:p>
          <a:p>
            <a:r>
              <a:rPr lang="as-IN" sz="3200" dirty="0">
                <a:solidFill>
                  <a:schemeClr val="bg1"/>
                </a:solidFill>
                <a:latin typeface="NikoshBAN" panose="02000000000000000000" pitchFamily="2" charset="0"/>
                <a:cs typeface="NikoshBAN" panose="02000000000000000000" pitchFamily="2" charset="0"/>
              </a:rPr>
              <a:t>২। নিয়মিত শ্রেণি অভীক্ষার প্রয়োগ।</a:t>
            </a:r>
          </a:p>
          <a:p>
            <a:r>
              <a:rPr lang="as-IN" sz="3200" dirty="0">
                <a:solidFill>
                  <a:schemeClr val="bg1"/>
                </a:solidFill>
                <a:latin typeface="NikoshBAN" panose="02000000000000000000" pitchFamily="2" charset="0"/>
                <a:cs typeface="NikoshBAN" panose="02000000000000000000" pitchFamily="2" charset="0"/>
              </a:rPr>
              <a:t>৩। সতীর্থ শিক্ষণ জোরদার করণ। </a:t>
            </a:r>
          </a:p>
          <a:p>
            <a:r>
              <a:rPr lang="as-IN" sz="3200" dirty="0">
                <a:solidFill>
                  <a:schemeClr val="bg1"/>
                </a:solidFill>
                <a:latin typeface="NikoshBAN" panose="02000000000000000000" pitchFamily="2" charset="0"/>
                <a:cs typeface="NikoshBAN" panose="02000000000000000000" pitchFamily="2" charset="0"/>
              </a:rPr>
              <a:t>৪। দলগতভাবে সমস্যার সমাধানকরণ।</a:t>
            </a:r>
          </a:p>
          <a:p>
            <a:r>
              <a:rPr lang="as-IN" sz="3200" dirty="0">
                <a:solidFill>
                  <a:schemeClr val="bg1"/>
                </a:solidFill>
                <a:latin typeface="NikoshBAN" panose="02000000000000000000" pitchFamily="2" charset="0"/>
                <a:cs typeface="NikoshBAN" panose="02000000000000000000" pitchFamily="2" charset="0"/>
              </a:rPr>
              <a:t>৫। অংশগ্রহণ পদ্ধতিতে পাঠ পরিকল্পনা করা। </a:t>
            </a:r>
          </a:p>
          <a:p>
            <a:r>
              <a:rPr lang="as-IN" sz="3200" dirty="0">
                <a:solidFill>
                  <a:schemeClr val="bg1"/>
                </a:solidFill>
                <a:latin typeface="NikoshBAN" panose="02000000000000000000" pitchFamily="2" charset="0"/>
                <a:cs typeface="NikoshBAN" panose="02000000000000000000" pitchFamily="2" charset="0"/>
              </a:rPr>
              <a:t>৬। শিক্ষার্থী উপস্থিতি নিশ্চিত করণ।</a:t>
            </a:r>
          </a:p>
          <a:p>
            <a:r>
              <a:rPr lang="as-IN" sz="3200" dirty="0">
                <a:solidFill>
                  <a:schemeClr val="bg1"/>
                </a:solidFill>
                <a:latin typeface="NikoshBAN" panose="02000000000000000000" pitchFamily="2" charset="0"/>
                <a:cs typeface="NikoshBAN" panose="02000000000000000000" pitchFamily="2" charset="0"/>
              </a:rPr>
              <a:t>৭। মৌখিক উপস্থাপন নিশ্চিত করণ।</a:t>
            </a:r>
          </a:p>
          <a:p>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2" y="2169931"/>
            <a:ext cx="3605498" cy="3261940"/>
          </a:xfrm>
          <a:prstGeom prst="rect">
            <a:avLst/>
          </a:prstGeom>
        </p:spPr>
      </p:pic>
      <p:sp>
        <p:nvSpPr>
          <p:cNvPr id="5" name="Frame 4"/>
          <p:cNvSpPr/>
          <p:nvPr/>
        </p:nvSpPr>
        <p:spPr>
          <a:xfrm>
            <a:off x="3875964" y="21481"/>
            <a:ext cx="7055893" cy="116587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ooter Placeholder 6"/>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978159572"/>
      </p:ext>
    </p:extLst>
  </p:cSld>
  <p:clrMapOvr>
    <a:masterClrMapping/>
  </p:clrMapOvr>
  <mc:AlternateContent xmlns:mc="http://schemas.openxmlformats.org/markup-compatibility/2006" xmlns:p14="http://schemas.microsoft.com/office/powerpoint/2010/main">
    <mc:Choice Requires="p14">
      <p:transition spd="slow" p14:dur="3900">
        <p14:glitter/>
        <p:sndAc>
          <p:stSnd>
            <p:snd r:embed="rId2" name="whoosh.wav"/>
          </p:stSnd>
        </p:sndAc>
      </p:transition>
    </mc:Choice>
    <mc:Fallback xmlns="">
      <p:transition spd="slow">
        <p:fade/>
        <p:sndAc>
          <p:stSnd>
            <p:snd r:embed="rId4"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iterate type="wd">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 calcmode="lin" valueType="num">
                                      <p:cBhvr>
                                        <p:cTn id="16" dur="2000" fill="hold"/>
                                        <p:tgtEl>
                                          <p:spTgt spid="2"/>
                                        </p:tgtEl>
                                        <p:attrNameLst>
                                          <p:attrName>style.rotation</p:attrName>
                                        </p:attrNameLst>
                                      </p:cBhvr>
                                      <p:tavLst>
                                        <p:tav tm="0">
                                          <p:val>
                                            <p:fltVal val="360"/>
                                          </p:val>
                                        </p:tav>
                                        <p:tav tm="100000">
                                          <p:val>
                                            <p:fltVal val="0"/>
                                          </p:val>
                                        </p:tav>
                                      </p:tavLst>
                                    </p:anim>
                                    <p:animEffect transition="in" filter="fade">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iterate type="wd">
                                    <p:tmPct val="10000"/>
                                  </p:iterate>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iterate type="wd">
                                    <p:tmPct val="10000"/>
                                  </p:iterate>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childTnLst>
                                </p:cTn>
                              </p:par>
                              <p:par>
                                <p:cTn id="32" presetID="35" presetClass="entr" presetSubtype="0" fill="hold" nodeType="withEffect">
                                  <p:stCondLst>
                                    <p:cond delay="0"/>
                                  </p:stCondLst>
                                  <p:iterate type="wd">
                                    <p:tmPct val="10000"/>
                                  </p:iterate>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style.rotation</p:attrName>
                                        </p:attrNameLst>
                                      </p:cBhvr>
                                      <p:tavLst>
                                        <p:tav tm="0">
                                          <p:val>
                                            <p:fltVal val="720"/>
                                          </p:val>
                                        </p:tav>
                                        <p:tav tm="100000">
                                          <p:val>
                                            <p:fltVal val="0"/>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childTnLst>
                                </p:cTn>
                              </p:par>
                              <p:par>
                                <p:cTn id="38" presetID="35" presetClass="entr" presetSubtype="0" fill="hold" nodeType="withEffect">
                                  <p:stCondLst>
                                    <p:cond delay="0"/>
                                  </p:stCondLst>
                                  <p:iterate type="wd">
                                    <p:tmPct val="10000"/>
                                  </p:iterate>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4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4" end="4"/>
                                            </p:txEl>
                                          </p:spTgt>
                                        </p:tgtEl>
                                        <p:attrNameLst>
                                          <p:attrName>ppt_w</p:attrName>
                                        </p:attrNameLst>
                                      </p:cBhvr>
                                      <p:tavLst>
                                        <p:tav tm="0">
                                          <p:val>
                                            <p:fltVal val="0"/>
                                          </p:val>
                                        </p:tav>
                                        <p:tav tm="100000">
                                          <p:val>
                                            <p:strVal val="#ppt_w"/>
                                          </p:val>
                                        </p:tav>
                                      </p:tavLst>
                                    </p:anim>
                                  </p:childTnLst>
                                </p:cTn>
                              </p:par>
                              <p:par>
                                <p:cTn id="44" presetID="35" presetClass="entr" presetSubtype="0" fill="hold" nodeType="withEffect">
                                  <p:stCondLst>
                                    <p:cond delay="0"/>
                                  </p:stCondLst>
                                  <p:iterate type="wd">
                                    <p:tmPct val="10000"/>
                                  </p:iterate>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ppt_w</p:attrName>
                                        </p:attrNameLst>
                                      </p:cBhvr>
                                      <p:tavLst>
                                        <p:tav tm="0">
                                          <p:val>
                                            <p:fltVal val="0"/>
                                          </p:val>
                                        </p:tav>
                                        <p:tav tm="100000">
                                          <p:val>
                                            <p:strVal val="#ppt_w"/>
                                          </p:val>
                                        </p:tav>
                                      </p:tavLst>
                                    </p:anim>
                                  </p:childTnLst>
                                </p:cTn>
                              </p:par>
                              <p:par>
                                <p:cTn id="50" presetID="35" presetClass="entr" presetSubtype="0" fill="hold" nodeType="withEffect">
                                  <p:stCondLst>
                                    <p:cond delay="0"/>
                                  </p:stCondLst>
                                  <p:iterate type="wd">
                                    <p:tmPct val="10000"/>
                                  </p:iterate>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5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childTnLst>
                                </p:cTn>
                              </p:par>
                              <p:par>
                                <p:cTn id="56" presetID="35" presetClass="entr" presetSubtype="0" fill="hold" nodeType="withEffect">
                                  <p:stCondLst>
                                    <p:cond delay="0"/>
                                  </p:stCondLst>
                                  <p:iterate type="wd">
                                    <p:tmPct val="10000"/>
                                  </p:iterate>
                                  <p:childTnLst>
                                    <p:set>
                                      <p:cBhvr>
                                        <p:cTn id="57" dur="1" fill="hold">
                                          <p:stCondLst>
                                            <p:cond delay="0"/>
                                          </p:stCondLst>
                                        </p:cTn>
                                        <p:tgtEl>
                                          <p:spTgt spid="3">
                                            <p:txEl>
                                              <p:pRg st="7" end="7"/>
                                            </p:txEl>
                                          </p:spTgt>
                                        </p:tgtEl>
                                        <p:attrNameLst>
                                          <p:attrName>style.visibility</p:attrName>
                                        </p:attrNameLst>
                                      </p:cBhvr>
                                      <p:to>
                                        <p:strVal val="visible"/>
                                      </p:to>
                                    </p:set>
                                    <p:animEffect transition="in" filter="fade">
                                      <p:cBhvr>
                                        <p:cTn id="58" dur="1000"/>
                                        <p:tgtEl>
                                          <p:spTgt spid="3">
                                            <p:txEl>
                                              <p:pRg st="7" end="7"/>
                                            </p:txEl>
                                          </p:spTgt>
                                        </p:tgtEl>
                                      </p:cBhvr>
                                    </p:animEffect>
                                    <p:anim calcmode="lin" valueType="num">
                                      <p:cBhvr>
                                        <p:cTn id="59" dur="1000" fill="hold"/>
                                        <p:tgtEl>
                                          <p:spTgt spid="3">
                                            <p:txEl>
                                              <p:pRg st="7" end="7"/>
                                            </p:txEl>
                                          </p:spTgt>
                                        </p:tgtEl>
                                        <p:attrNameLst>
                                          <p:attrName>style.rotation</p:attrName>
                                        </p:attrNameLst>
                                      </p:cBhvr>
                                      <p:tavLst>
                                        <p:tav tm="0">
                                          <p:val>
                                            <p:fltVal val="720"/>
                                          </p:val>
                                        </p:tav>
                                        <p:tav tm="100000">
                                          <p:val>
                                            <p:fltVal val="0"/>
                                          </p:val>
                                        </p:tav>
                                      </p:tavLst>
                                    </p:anim>
                                    <p:anim calcmode="lin" valueType="num">
                                      <p:cBhvr>
                                        <p:cTn id="6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3">
                                            <p:txEl>
                                              <p:pRg st="7" end="7"/>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8122" y="1160060"/>
            <a:ext cx="8113878" cy="5697940"/>
          </a:xfrm>
        </p:spPr>
        <p:txBody>
          <a:bodyPr/>
          <a:lstStyle/>
          <a:p>
            <a:endParaRPr lang="as-IN" sz="3600" dirty="0">
              <a:solidFill>
                <a:schemeClr val="bg1"/>
              </a:solidFill>
              <a:latin typeface="NikoshBAN" panose="02000000000000000000" pitchFamily="2" charset="0"/>
              <a:cs typeface="NikoshBAN" panose="02000000000000000000" pitchFamily="2" charset="0"/>
            </a:endParaRPr>
          </a:p>
          <a:p>
            <a:r>
              <a:rPr lang="as-IN" sz="3600" dirty="0">
                <a:solidFill>
                  <a:schemeClr val="bg1"/>
                </a:solidFill>
                <a:latin typeface="NikoshBAN" panose="02000000000000000000" pitchFamily="2" charset="0"/>
                <a:cs typeface="NikoshBAN" panose="02000000000000000000" pitchFamily="2" charset="0"/>
              </a:rPr>
              <a:t>১। অর্থ না বুঝে মুখস্তকরন।</a:t>
            </a:r>
          </a:p>
          <a:p>
            <a:r>
              <a:rPr lang="as-IN" sz="3600" dirty="0">
                <a:solidFill>
                  <a:schemeClr val="bg1"/>
                </a:solidFill>
                <a:latin typeface="NikoshBAN" panose="02000000000000000000" pitchFamily="2" charset="0"/>
                <a:cs typeface="NikoshBAN" panose="02000000000000000000" pitchFamily="2" charset="0"/>
              </a:rPr>
              <a:t>২। আগ্রহ না থাকা।</a:t>
            </a:r>
          </a:p>
          <a:p>
            <a:r>
              <a:rPr lang="as-IN" sz="3600" dirty="0">
                <a:solidFill>
                  <a:schemeClr val="bg1"/>
                </a:solidFill>
                <a:latin typeface="NikoshBAN" panose="02000000000000000000" pitchFamily="2" charset="0"/>
                <a:cs typeface="NikoshBAN" panose="02000000000000000000" pitchFamily="2" charset="0"/>
              </a:rPr>
              <a:t>৩। শিক্ষকের ভুল তথ্য প্রদান।</a:t>
            </a:r>
          </a:p>
          <a:p>
            <a:r>
              <a:rPr lang="as-IN" sz="3600" dirty="0">
                <a:solidFill>
                  <a:schemeClr val="bg1"/>
                </a:solidFill>
                <a:latin typeface="NikoshBAN" panose="02000000000000000000" pitchFamily="2" charset="0"/>
                <a:cs typeface="NikoshBAN" panose="02000000000000000000" pitchFamily="2" charset="0"/>
              </a:rPr>
              <a:t>৪। যথাযথ উপকরণ ব্যবহার না করা। </a:t>
            </a:r>
          </a:p>
          <a:p>
            <a:r>
              <a:rPr lang="as-IN" sz="3600" dirty="0">
                <a:solidFill>
                  <a:schemeClr val="bg1"/>
                </a:solidFill>
                <a:latin typeface="NikoshBAN" panose="02000000000000000000" pitchFamily="2" charset="0"/>
                <a:cs typeface="NikoshBAN" panose="02000000000000000000" pitchFamily="2" charset="0"/>
              </a:rPr>
              <a:t>৫। যথাযথ শিক্ষণ- শিখন পদ্ধতি ব্যবহার না করা। </a:t>
            </a:r>
          </a:p>
          <a:p>
            <a:r>
              <a:rPr lang="as-IN" sz="3600" dirty="0">
                <a:solidFill>
                  <a:schemeClr val="bg1"/>
                </a:solidFill>
                <a:latin typeface="NikoshBAN" panose="02000000000000000000" pitchFamily="2" charset="0"/>
                <a:cs typeface="NikoshBAN" panose="02000000000000000000" pitchFamily="2" charset="0"/>
              </a:rPr>
              <a:t>৬। শিক্ষক পাঠকে আকর্ষণীয় করতে না পারা।</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7" y="2637430"/>
            <a:ext cx="3493827" cy="2743199"/>
          </a:xfrm>
          <a:prstGeom prst="rect">
            <a:avLst/>
          </a:prstGeom>
        </p:spPr>
      </p:pic>
      <p:sp>
        <p:nvSpPr>
          <p:cNvPr id="4" name="Snip Same Side Corner Rectangle 3"/>
          <p:cNvSpPr/>
          <p:nvPr/>
        </p:nvSpPr>
        <p:spPr>
          <a:xfrm>
            <a:off x="0" y="0"/>
            <a:ext cx="12192000" cy="1160060"/>
          </a:xfrm>
          <a:prstGeom prst="snip2Same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NikoshBAN" panose="02000000000000000000" pitchFamily="2" charset="0"/>
                <a:cs typeface="NikoshBAN" panose="02000000000000000000" pitchFamily="2" charset="0"/>
              </a:rPr>
              <a:t> </a:t>
            </a:r>
            <a:r>
              <a:rPr lang="as-IN" sz="6600" dirty="0">
                <a:solidFill>
                  <a:srgbClr val="FFFF00"/>
                </a:solidFill>
                <a:latin typeface="NikoshBAN" panose="02000000000000000000" pitchFamily="2" charset="0"/>
                <a:cs typeface="NikoshBAN" panose="02000000000000000000" pitchFamily="2" charset="0"/>
              </a:rPr>
              <a:t>শি</a:t>
            </a:r>
            <a:r>
              <a:rPr lang="as-IN" sz="4800" dirty="0">
                <a:latin typeface="NikoshBAN" panose="02000000000000000000" pitchFamily="2" charset="0"/>
                <a:cs typeface="NikoshBAN" panose="02000000000000000000" pitchFamily="2" charset="0"/>
              </a:rPr>
              <a:t>খনে জটিলটা সৃষ্টির কারণ-</a:t>
            </a:r>
          </a:p>
          <a:p>
            <a:pPr algn="ctr"/>
            <a:endParaRPr lang="en-US" dirty="0"/>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028889213"/>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laser.wav"/>
          </p:stSnd>
        </p:sndAc>
      </p:transition>
    </mc:Choice>
    <mc:Fallback xmlns="">
      <p:transition spd="slow">
        <p:fade/>
        <p:sndAc>
          <p:stSnd>
            <p:snd r:embed="rId4"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2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iterate type="lt">
                                    <p:tmPct val="10000"/>
                                  </p:iterate>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iterate type="lt">
                                    <p:tmPct val="10000"/>
                                  </p:iterate>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iterate type="lt">
                                    <p:tmPct val="10000"/>
                                  </p:iterate>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1000"/>
                                        <p:tgtEl>
                                          <p:spTgt spid="3">
                                            <p:txEl>
                                              <p:pRg st="4" end="4"/>
                                            </p:txEl>
                                          </p:spTgt>
                                        </p:tgtEl>
                                      </p:cBhvr>
                                    </p:animEffect>
                                    <p:anim calcmode="lin" valueType="num">
                                      <p:cBhvr>
                                        <p:cTn id="4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iterate type="lt">
                                    <p:tmPct val="10000"/>
                                  </p:iterate>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6030" y="1132764"/>
            <a:ext cx="9103057" cy="5725236"/>
          </a:xfrm>
        </p:spPr>
        <p:txBody>
          <a:bodyPr>
            <a:normAutofit/>
          </a:bodyPr>
          <a:lstStyle/>
          <a:p>
            <a:pPr algn="just"/>
            <a:r>
              <a:rPr lang="as-IN" sz="3000" dirty="0" smtClean="0">
                <a:solidFill>
                  <a:schemeClr val="bg1"/>
                </a:solidFill>
                <a:latin typeface="NikoshBAN" panose="02000000000000000000" pitchFamily="2" charset="0"/>
                <a:cs typeface="NikoshBAN" panose="02000000000000000000" pitchFamily="2" charset="0"/>
              </a:rPr>
              <a:t>শিখনের </a:t>
            </a:r>
            <a:r>
              <a:rPr lang="as-IN" sz="3000" dirty="0">
                <a:solidFill>
                  <a:schemeClr val="bg1"/>
                </a:solidFill>
                <a:latin typeface="NikoshBAN" panose="02000000000000000000" pitchFamily="2" charset="0"/>
                <a:cs typeface="NikoshBAN" panose="02000000000000000000" pitchFamily="2" charset="0"/>
              </a:rPr>
              <a:t>অনুকূল পরিবেশকেই বুঝায়। শিক্ষক এমন পরিবেশ সৃষ্টি করবেন শিক্ষার্থী নিজেই বিষয়বস্তু সম্বন্ধে চিন্তা করার সুযোগ পায়। বিষয়বস্তুর প্রতিটা দিক ব্যাখা করতে শিক্ষার্থী আগ্রহী হয়।শিক্ষার্থী অন্যের মতামত শোনে নিজের মতামত প্রকাশ ও সিদ্ধান্ত নিতে পারে। </a:t>
            </a:r>
          </a:p>
          <a:p>
            <a:endParaRPr lang="as-IN" sz="9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শ্রেণি কক্ষে শিখন বান্ধব পরিবেশ তৈরির কৌশল- </a:t>
            </a:r>
          </a:p>
          <a:p>
            <a:endParaRPr lang="as-IN" sz="9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১। মনে আঘাত না দেয়া</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২। শিক্ষার্থীর মনোযোগ আকর্ষণ করা</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৩। সুস্পষ্ট ও নির্ভর যোগ্য তথ্য দেয়া</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৪। পরিবেশ নিয়ন্ত্রনে রাখা</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৫। নিজের নীতি ও বিশ্বাসে অবিচল থাকা।</a:t>
            </a:r>
          </a:p>
          <a:p>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30" y="2100263"/>
            <a:ext cx="2743200" cy="3304252"/>
          </a:xfrm>
          <a:prstGeom prst="rect">
            <a:avLst/>
          </a:prstGeom>
        </p:spPr>
      </p:pic>
      <p:sp>
        <p:nvSpPr>
          <p:cNvPr id="2" name="Flowchart: Predefined Process 1"/>
          <p:cNvSpPr/>
          <p:nvPr/>
        </p:nvSpPr>
        <p:spPr>
          <a:xfrm>
            <a:off x="0" y="0"/>
            <a:ext cx="12192000" cy="982639"/>
          </a:xfrm>
          <a:prstGeom prst="flowChartPredefinedProcess">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 </a:t>
            </a:r>
            <a:r>
              <a:rPr lang="as-IN" sz="5400" b="1" dirty="0">
                <a:solidFill>
                  <a:schemeClr val="tx1"/>
                </a:solidFill>
                <a:latin typeface="NikoshBAN" panose="02000000000000000000" pitchFamily="2" charset="0"/>
                <a:cs typeface="NikoshBAN" panose="02000000000000000000" pitchFamily="2" charset="0"/>
              </a:rPr>
              <a:t>শ্রে</a:t>
            </a:r>
            <a:r>
              <a:rPr lang="as-IN" sz="4400" b="1" dirty="0">
                <a:solidFill>
                  <a:srgbClr val="FF0000"/>
                </a:solidFill>
                <a:latin typeface="NikoshBAN" panose="02000000000000000000" pitchFamily="2" charset="0"/>
                <a:cs typeface="NikoshBAN" panose="02000000000000000000" pitchFamily="2" charset="0"/>
              </a:rPr>
              <a:t>ণি</a:t>
            </a:r>
            <a:r>
              <a:rPr lang="as-IN" sz="5400" b="1" dirty="0">
                <a:solidFill>
                  <a:schemeClr val="tx1"/>
                </a:solidFill>
                <a:latin typeface="NikoshBAN" panose="02000000000000000000" pitchFamily="2" charset="0"/>
                <a:cs typeface="NikoshBAN" panose="02000000000000000000" pitchFamily="2" charset="0"/>
              </a:rPr>
              <a:t> </a:t>
            </a:r>
            <a:r>
              <a:rPr lang="as-IN" sz="4400" b="1" dirty="0">
                <a:solidFill>
                  <a:srgbClr val="FF0000"/>
                </a:solidFill>
                <a:latin typeface="NikoshBAN" panose="02000000000000000000" pitchFamily="2" charset="0"/>
                <a:cs typeface="NikoshBAN" panose="02000000000000000000" pitchFamily="2" charset="0"/>
              </a:rPr>
              <a:t>কক্ষে শিখন বান্ধব </a:t>
            </a:r>
            <a:r>
              <a:rPr lang="as-IN" sz="4400" b="1" dirty="0" smtClean="0">
                <a:solidFill>
                  <a:srgbClr val="FF0000"/>
                </a:solidFill>
                <a:latin typeface="NikoshBAN" panose="02000000000000000000" pitchFamily="2" charset="0"/>
                <a:cs typeface="NikoshBAN" panose="02000000000000000000" pitchFamily="2" charset="0"/>
              </a:rPr>
              <a:t>পরিবেশ</a:t>
            </a:r>
            <a:endParaRPr lang="as-IN" sz="4400" b="1" dirty="0">
              <a:solidFill>
                <a:srgbClr val="FF0000"/>
              </a:solidFill>
              <a:latin typeface="NikoshBAN" panose="02000000000000000000" pitchFamily="2" charset="0"/>
              <a:cs typeface="NikoshBAN" panose="02000000000000000000" pitchFamily="2" charset="0"/>
            </a:endParaRPr>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038264558"/>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explode.wav"/>
          </p:stSnd>
        </p:sndAc>
      </p:transition>
    </mc:Choice>
    <mc:Fallback xmlns="">
      <p:transition spd="slow">
        <p:dissolv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in)">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iterate type="wd">
                                    <p:tmPct val="10000"/>
                                  </p:iterate>
                                  <p:childTnLst>
                                    <p:set>
                                      <p:cBhvr>
                                        <p:cTn id="20" dur="1" fill="hold">
                                          <p:stCondLst>
                                            <p:cond delay="0"/>
                                          </p:stCondLst>
                                        </p:cTn>
                                        <p:tgtEl>
                                          <p:spTgt spid="3">
                                            <p:txEl>
                                              <p:pRg st="0" end="0"/>
                                            </p:txEl>
                                          </p:spTgt>
                                        </p:tgtEl>
                                        <p:attrNameLst>
                                          <p:attrName>style.visibility</p:attrName>
                                        </p:attrNameLst>
                                      </p:cBhvr>
                                      <p:to>
                                        <p:strVal val="visible"/>
                                      </p:to>
                                    </p:set>
                                    <p:animScale>
                                      <p:cBhvr>
                                        <p:cTn id="21"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0" end="0"/>
                                            </p:txEl>
                                          </p:spTgt>
                                        </p:tgtEl>
                                        <p:attrNameLst>
                                          <p:attrName>ppt_x</p:attrName>
                                          <p:attrName>ppt_y</p:attrName>
                                        </p:attrNameLst>
                                      </p:cBhvr>
                                    </p:animMotion>
                                    <p:animEffect transition="in" filter="fade">
                                      <p:cBhvr>
                                        <p:cTn id="23" dur="1000"/>
                                        <p:tgtEl>
                                          <p:spTgt spid="3">
                                            <p:txEl>
                                              <p:pRg st="0" end="0"/>
                                            </p:txEl>
                                          </p:spTgt>
                                        </p:tgtEl>
                                      </p:cBhvr>
                                    </p:animEffect>
                                  </p:childTnLst>
                                </p:cTn>
                              </p:par>
                              <p:par>
                                <p:cTn id="24" presetID="52" presetClass="entr" presetSubtype="0" fill="hold" nodeType="withEffect">
                                  <p:stCondLst>
                                    <p:cond delay="0"/>
                                  </p:stCondLst>
                                  <p:iterate type="wd">
                                    <p:tmPct val="10000"/>
                                  </p:iterate>
                                  <p:childTnLst>
                                    <p:set>
                                      <p:cBhvr>
                                        <p:cTn id="25" dur="1" fill="hold">
                                          <p:stCondLst>
                                            <p:cond delay="0"/>
                                          </p:stCondLst>
                                        </p:cTn>
                                        <p:tgtEl>
                                          <p:spTgt spid="3">
                                            <p:txEl>
                                              <p:pRg st="2" end="2"/>
                                            </p:txEl>
                                          </p:spTgt>
                                        </p:tgtEl>
                                        <p:attrNameLst>
                                          <p:attrName>style.visibility</p:attrName>
                                        </p:attrNameLst>
                                      </p:cBhvr>
                                      <p:to>
                                        <p:strVal val="visible"/>
                                      </p:to>
                                    </p:set>
                                    <p:animScale>
                                      <p:cBhvr>
                                        <p:cTn id="26"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2" end="2"/>
                                            </p:txEl>
                                          </p:spTgt>
                                        </p:tgtEl>
                                        <p:attrNameLst>
                                          <p:attrName>ppt_x</p:attrName>
                                          <p:attrName>ppt_y</p:attrName>
                                        </p:attrNameLst>
                                      </p:cBhvr>
                                    </p:animMotion>
                                    <p:animEffect transition="in" filter="fade">
                                      <p:cBhvr>
                                        <p:cTn id="28" dur="1000"/>
                                        <p:tgtEl>
                                          <p:spTgt spid="3">
                                            <p:txEl>
                                              <p:pRg st="2" end="2"/>
                                            </p:txEl>
                                          </p:spTgt>
                                        </p:tgtEl>
                                      </p:cBhvr>
                                    </p:animEffect>
                                  </p:childTnLst>
                                </p:cTn>
                              </p:par>
                              <p:par>
                                <p:cTn id="29" presetID="52" presetClass="entr" presetSubtype="0" fill="hold" nodeType="with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Scale>
                                      <p:cBhvr>
                                        <p:cTn id="3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4" end="4"/>
                                            </p:txEl>
                                          </p:spTgt>
                                        </p:tgtEl>
                                        <p:attrNameLst>
                                          <p:attrName>ppt_x</p:attrName>
                                          <p:attrName>ppt_y</p:attrName>
                                        </p:attrNameLst>
                                      </p:cBhvr>
                                    </p:animMotion>
                                    <p:animEffect transition="in" filter="fade">
                                      <p:cBhvr>
                                        <p:cTn id="33" dur="1000"/>
                                        <p:tgtEl>
                                          <p:spTgt spid="3">
                                            <p:txEl>
                                              <p:pRg st="4" end="4"/>
                                            </p:txEl>
                                          </p:spTgt>
                                        </p:tgtEl>
                                      </p:cBhvr>
                                    </p:animEffect>
                                  </p:childTnLst>
                                </p:cTn>
                              </p:par>
                              <p:par>
                                <p:cTn id="34" presetID="52" presetClass="entr" presetSubtype="0" fill="hold" nodeType="withEffect">
                                  <p:stCondLst>
                                    <p:cond delay="0"/>
                                  </p:stCondLst>
                                  <p:iterate type="wd">
                                    <p:tmPct val="10000"/>
                                  </p:iterate>
                                  <p:childTnLst>
                                    <p:set>
                                      <p:cBhvr>
                                        <p:cTn id="35" dur="1" fill="hold">
                                          <p:stCondLst>
                                            <p:cond delay="0"/>
                                          </p:stCondLst>
                                        </p:cTn>
                                        <p:tgtEl>
                                          <p:spTgt spid="3">
                                            <p:txEl>
                                              <p:pRg st="5" end="5"/>
                                            </p:txEl>
                                          </p:spTgt>
                                        </p:tgtEl>
                                        <p:attrNameLst>
                                          <p:attrName>style.visibility</p:attrName>
                                        </p:attrNameLst>
                                      </p:cBhvr>
                                      <p:to>
                                        <p:strVal val="visible"/>
                                      </p:to>
                                    </p:set>
                                    <p:animScale>
                                      <p:cBhvr>
                                        <p:cTn id="36"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3">
                                            <p:txEl>
                                              <p:pRg st="5" end="5"/>
                                            </p:txEl>
                                          </p:spTgt>
                                        </p:tgtEl>
                                        <p:attrNameLst>
                                          <p:attrName>ppt_x</p:attrName>
                                          <p:attrName>ppt_y</p:attrName>
                                        </p:attrNameLst>
                                      </p:cBhvr>
                                    </p:animMotion>
                                    <p:animEffect transition="in" filter="fade">
                                      <p:cBhvr>
                                        <p:cTn id="38" dur="1000"/>
                                        <p:tgtEl>
                                          <p:spTgt spid="3">
                                            <p:txEl>
                                              <p:pRg st="5" end="5"/>
                                            </p:txEl>
                                          </p:spTgt>
                                        </p:tgtEl>
                                      </p:cBhvr>
                                    </p:animEffect>
                                  </p:childTnLst>
                                </p:cTn>
                              </p:par>
                              <p:par>
                                <p:cTn id="39" presetID="52" presetClass="entr" presetSubtype="0" fill="hold" nodeType="withEffect">
                                  <p:stCondLst>
                                    <p:cond delay="0"/>
                                  </p:stCondLst>
                                  <p:iterate type="wd">
                                    <p:tmPct val="10000"/>
                                  </p:iterate>
                                  <p:childTnLst>
                                    <p:set>
                                      <p:cBhvr>
                                        <p:cTn id="40" dur="1" fill="hold">
                                          <p:stCondLst>
                                            <p:cond delay="0"/>
                                          </p:stCondLst>
                                        </p:cTn>
                                        <p:tgtEl>
                                          <p:spTgt spid="3">
                                            <p:txEl>
                                              <p:pRg st="6" end="6"/>
                                            </p:txEl>
                                          </p:spTgt>
                                        </p:tgtEl>
                                        <p:attrNameLst>
                                          <p:attrName>style.visibility</p:attrName>
                                        </p:attrNameLst>
                                      </p:cBhvr>
                                      <p:to>
                                        <p:strVal val="visible"/>
                                      </p:to>
                                    </p:set>
                                    <p:animScale>
                                      <p:cBhvr>
                                        <p:cTn id="41"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3">
                                            <p:txEl>
                                              <p:pRg st="6" end="6"/>
                                            </p:txEl>
                                          </p:spTgt>
                                        </p:tgtEl>
                                        <p:attrNameLst>
                                          <p:attrName>ppt_x</p:attrName>
                                          <p:attrName>ppt_y</p:attrName>
                                        </p:attrNameLst>
                                      </p:cBhvr>
                                    </p:animMotion>
                                    <p:animEffect transition="in" filter="fade">
                                      <p:cBhvr>
                                        <p:cTn id="43" dur="1000"/>
                                        <p:tgtEl>
                                          <p:spTgt spid="3">
                                            <p:txEl>
                                              <p:pRg st="6" end="6"/>
                                            </p:txEl>
                                          </p:spTgt>
                                        </p:tgtEl>
                                      </p:cBhvr>
                                    </p:animEffect>
                                  </p:childTnLst>
                                </p:cTn>
                              </p:par>
                              <p:par>
                                <p:cTn id="44" presetID="52" presetClass="entr" presetSubtype="0" fill="hold" nodeType="withEffect">
                                  <p:stCondLst>
                                    <p:cond delay="0"/>
                                  </p:stCondLst>
                                  <p:iterate type="wd">
                                    <p:tmPct val="10000"/>
                                  </p:iterate>
                                  <p:childTnLst>
                                    <p:set>
                                      <p:cBhvr>
                                        <p:cTn id="45" dur="1" fill="hold">
                                          <p:stCondLst>
                                            <p:cond delay="0"/>
                                          </p:stCondLst>
                                        </p:cTn>
                                        <p:tgtEl>
                                          <p:spTgt spid="3">
                                            <p:txEl>
                                              <p:pRg st="7" end="7"/>
                                            </p:txEl>
                                          </p:spTgt>
                                        </p:tgtEl>
                                        <p:attrNameLst>
                                          <p:attrName>style.visibility</p:attrName>
                                        </p:attrNameLst>
                                      </p:cBhvr>
                                      <p:to>
                                        <p:strVal val="visible"/>
                                      </p:to>
                                    </p:set>
                                    <p:animScale>
                                      <p:cBhvr>
                                        <p:cTn id="4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7" end="7"/>
                                            </p:txEl>
                                          </p:spTgt>
                                        </p:tgtEl>
                                        <p:attrNameLst>
                                          <p:attrName>ppt_x</p:attrName>
                                          <p:attrName>ppt_y</p:attrName>
                                        </p:attrNameLst>
                                      </p:cBhvr>
                                    </p:animMotion>
                                    <p:animEffect transition="in" filter="fade">
                                      <p:cBhvr>
                                        <p:cTn id="48" dur="1000"/>
                                        <p:tgtEl>
                                          <p:spTgt spid="3">
                                            <p:txEl>
                                              <p:pRg st="7" end="7"/>
                                            </p:txEl>
                                          </p:spTgt>
                                        </p:tgtEl>
                                      </p:cBhvr>
                                    </p:animEffect>
                                  </p:childTnLst>
                                </p:cTn>
                              </p:par>
                              <p:par>
                                <p:cTn id="49" presetID="52" presetClass="entr" presetSubtype="0" fill="hold" nodeType="withEffect">
                                  <p:stCondLst>
                                    <p:cond delay="0"/>
                                  </p:stCondLst>
                                  <p:iterate type="wd">
                                    <p:tmPct val="10000"/>
                                  </p:iterate>
                                  <p:childTnLst>
                                    <p:set>
                                      <p:cBhvr>
                                        <p:cTn id="50" dur="1" fill="hold">
                                          <p:stCondLst>
                                            <p:cond delay="0"/>
                                          </p:stCondLst>
                                        </p:cTn>
                                        <p:tgtEl>
                                          <p:spTgt spid="3">
                                            <p:txEl>
                                              <p:pRg st="8" end="8"/>
                                            </p:txEl>
                                          </p:spTgt>
                                        </p:tgtEl>
                                        <p:attrNameLst>
                                          <p:attrName>style.visibility</p:attrName>
                                        </p:attrNameLst>
                                      </p:cBhvr>
                                      <p:to>
                                        <p:strVal val="visible"/>
                                      </p:to>
                                    </p:set>
                                    <p:animScale>
                                      <p:cBhvr>
                                        <p:cTn id="51"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1000" decel="50000" fill="hold">
                                          <p:stCondLst>
                                            <p:cond delay="0"/>
                                          </p:stCondLst>
                                        </p:cTn>
                                        <p:tgtEl>
                                          <p:spTgt spid="3">
                                            <p:txEl>
                                              <p:pRg st="8" end="8"/>
                                            </p:txEl>
                                          </p:spTgt>
                                        </p:tgtEl>
                                        <p:attrNameLst>
                                          <p:attrName>ppt_x</p:attrName>
                                          <p:attrName>ppt_y</p:attrName>
                                        </p:attrNameLst>
                                      </p:cBhvr>
                                    </p:animMotion>
                                    <p:animEffect transition="in" filter="fade">
                                      <p:cBhvr>
                                        <p:cTn id="53"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6281" y="1542196"/>
            <a:ext cx="9025719" cy="5431809"/>
          </a:xfrm>
        </p:spPr>
        <p:txBody>
          <a:bodyPr>
            <a:normAutofit/>
          </a:bodyPr>
          <a:lstStyle/>
          <a:p>
            <a:endParaRPr lang="bn-IN" sz="2800" dirty="0" smtClean="0">
              <a:solidFill>
                <a:schemeClr val="bg1"/>
              </a:solidFill>
              <a:latin typeface="NikoshBAN" panose="02000000000000000000" pitchFamily="2" charset="0"/>
              <a:cs typeface="NikoshBAN" panose="02000000000000000000" pitchFamily="2" charset="0"/>
            </a:endParaRPr>
          </a:p>
          <a:p>
            <a:r>
              <a:rPr lang="as-IN" sz="2800" dirty="0" smtClean="0">
                <a:solidFill>
                  <a:schemeClr val="bg1"/>
                </a:solidFill>
                <a:latin typeface="NikoshBAN" panose="02000000000000000000" pitchFamily="2" charset="0"/>
                <a:cs typeface="NikoshBAN" panose="02000000000000000000" pitchFamily="2" charset="0"/>
              </a:rPr>
              <a:t>১</a:t>
            </a:r>
            <a:r>
              <a:rPr lang="as-IN" sz="2800" dirty="0">
                <a:solidFill>
                  <a:schemeClr val="bg1"/>
                </a:solidFill>
                <a:latin typeface="NikoshBAN" panose="02000000000000000000" pitchFamily="2" charset="0"/>
                <a:cs typeface="NikoshBAN" panose="02000000000000000000" pitchFamily="2" charset="0"/>
              </a:rPr>
              <a:t>। </a:t>
            </a:r>
            <a:r>
              <a:rPr lang="as-IN" sz="2800" dirty="0" smtClean="0">
                <a:solidFill>
                  <a:schemeClr val="bg1"/>
                </a:solidFill>
                <a:latin typeface="NikoshBAN" panose="02000000000000000000" pitchFamily="2" charset="0"/>
                <a:cs typeface="NikoshBAN" panose="02000000000000000000" pitchFamily="2" charset="0"/>
              </a:rPr>
              <a:t>শ্রে</a:t>
            </a:r>
            <a:r>
              <a:rPr lang="bn-IN" sz="2800" dirty="0" smtClean="0">
                <a:solidFill>
                  <a:schemeClr val="bg1"/>
                </a:solidFill>
                <a:latin typeface="NikoshBAN" panose="02000000000000000000" pitchFamily="2" charset="0"/>
                <a:cs typeface="NikoshBAN" panose="02000000000000000000" pitchFamily="2" charset="0"/>
              </a:rPr>
              <a:t>ণি</a:t>
            </a:r>
            <a:r>
              <a:rPr lang="as-IN" sz="2800" dirty="0" smtClean="0">
                <a:solidFill>
                  <a:schemeClr val="bg1"/>
                </a:solidFill>
                <a:latin typeface="NikoshBAN" panose="02000000000000000000" pitchFamily="2" charset="0"/>
                <a:cs typeface="NikoshBAN" panose="02000000000000000000" pitchFamily="2" charset="0"/>
              </a:rPr>
              <a:t> </a:t>
            </a:r>
            <a:r>
              <a:rPr lang="as-IN" sz="2800" dirty="0">
                <a:solidFill>
                  <a:schemeClr val="bg1"/>
                </a:solidFill>
                <a:latin typeface="NikoshBAN" panose="02000000000000000000" pitchFamily="2" charset="0"/>
                <a:cs typeface="NikoshBAN" panose="02000000000000000000" pitchFamily="2" charset="0"/>
              </a:rPr>
              <a:t>কক্ষে পাঠ উপস্থাপনের </a:t>
            </a:r>
            <a:r>
              <a:rPr lang="as-IN" sz="2800" dirty="0" smtClean="0">
                <a:solidFill>
                  <a:schemeClr val="bg1"/>
                </a:solidFill>
                <a:latin typeface="NikoshBAN" panose="02000000000000000000" pitchFamily="2" charset="0"/>
                <a:cs typeface="NikoshBAN" panose="02000000000000000000" pitchFamily="2" charset="0"/>
              </a:rPr>
              <a:t>ল</a:t>
            </a:r>
            <a:r>
              <a:rPr lang="bn-IN" sz="2800" dirty="0" smtClean="0">
                <a:solidFill>
                  <a:schemeClr val="bg1"/>
                </a:solidFill>
                <a:latin typeface="NikoshBAN" panose="02000000000000000000" pitchFamily="2" charset="0"/>
                <a:cs typeface="NikoshBAN" panose="02000000000000000000" pitchFamily="2" charset="0"/>
              </a:rPr>
              <a:t>ক্ষ্য</a:t>
            </a:r>
            <a:r>
              <a:rPr lang="as-IN" sz="2800" dirty="0" smtClean="0">
                <a:solidFill>
                  <a:schemeClr val="bg1"/>
                </a:solidFill>
                <a:latin typeface="NikoshBAN" panose="02000000000000000000" pitchFamily="2" charset="0"/>
                <a:cs typeface="NikoshBAN" panose="02000000000000000000" pitchFamily="2" charset="0"/>
              </a:rPr>
              <a:t> </a:t>
            </a:r>
            <a:r>
              <a:rPr lang="as-IN" sz="2800" dirty="0">
                <a:solidFill>
                  <a:schemeClr val="bg1"/>
                </a:solidFill>
                <a:latin typeface="NikoshBAN" panose="02000000000000000000" pitchFamily="2" charset="0"/>
                <a:cs typeface="NikoshBAN" panose="02000000000000000000" pitchFamily="2" charset="0"/>
              </a:rPr>
              <a:t>পরিকল্পনা প্রনয়ন।</a:t>
            </a:r>
          </a:p>
          <a:p>
            <a:r>
              <a:rPr lang="as-IN" sz="2800" dirty="0">
                <a:solidFill>
                  <a:schemeClr val="bg1"/>
                </a:solidFill>
                <a:latin typeface="NikoshBAN" panose="02000000000000000000" pitchFamily="2" charset="0"/>
                <a:cs typeface="NikoshBAN" panose="02000000000000000000" pitchFamily="2" charset="0"/>
              </a:rPr>
              <a:t>২। পাঠ উপস্থাপন যোগ্যতা।</a:t>
            </a:r>
          </a:p>
          <a:p>
            <a:r>
              <a:rPr lang="as-IN" sz="2800" dirty="0">
                <a:solidFill>
                  <a:schemeClr val="bg1"/>
                </a:solidFill>
                <a:latin typeface="NikoshBAN" panose="02000000000000000000" pitchFamily="2" charset="0"/>
                <a:cs typeface="NikoshBAN" panose="02000000000000000000" pitchFamily="2" charset="0"/>
              </a:rPr>
              <a:t>৩। শিক্ষার্থীর আগ্রহ, মনোভাব এবং মূল্যবোধ জাগানো ও শিক্ষণ- শিখনে অংশগ্রহণের যোগ্যতা।</a:t>
            </a:r>
          </a:p>
          <a:p>
            <a:r>
              <a:rPr lang="as-IN" sz="2800" dirty="0">
                <a:solidFill>
                  <a:schemeClr val="bg1"/>
                </a:solidFill>
                <a:latin typeface="NikoshBAN" panose="02000000000000000000" pitchFamily="2" charset="0"/>
                <a:cs typeface="NikoshBAN" panose="02000000000000000000" pitchFamily="2" charset="0"/>
              </a:rPr>
              <a:t>৪। শিক্ষা উপকরণ তৈরি ও ব্যবহার যোগ্যতা।</a:t>
            </a:r>
          </a:p>
          <a:p>
            <a:r>
              <a:rPr lang="as-IN" sz="2800" dirty="0">
                <a:solidFill>
                  <a:schemeClr val="bg1"/>
                </a:solidFill>
                <a:latin typeface="NikoshBAN" panose="02000000000000000000" pitchFamily="2" charset="0"/>
                <a:cs typeface="NikoshBAN" panose="02000000000000000000" pitchFamily="2" charset="0"/>
              </a:rPr>
              <a:t>৫। শিক্ষার্থী মূল্যায়ন যোগ্যতা।</a:t>
            </a:r>
          </a:p>
          <a:p>
            <a:r>
              <a:rPr lang="as-IN" sz="2800" dirty="0">
                <a:solidFill>
                  <a:schemeClr val="bg1"/>
                </a:solidFill>
                <a:latin typeface="NikoshBAN" panose="02000000000000000000" pitchFamily="2" charset="0"/>
                <a:cs typeface="NikoshBAN" panose="02000000000000000000" pitchFamily="2" charset="0"/>
              </a:rPr>
              <a:t>৬। কম্পিউটার ও বিজ্ঞান বিষয়ের জন্য ল্যাবরেটরি পরিচালনার যোগ্যতা।</a:t>
            </a:r>
          </a:p>
          <a:p>
            <a:endParaRPr lang="en-US" dirty="0">
              <a:latin typeface="Siyam Rupali" panose="02000500000000020004" pitchFamily="2" charset="0"/>
              <a:cs typeface="Siyam Rupali" panose="02000500000000020004"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2699"/>
            <a:ext cx="3166281" cy="4707908"/>
          </a:xfrm>
          <a:prstGeom prst="rect">
            <a:avLst/>
          </a:prstGeom>
        </p:spPr>
      </p:pic>
      <p:sp>
        <p:nvSpPr>
          <p:cNvPr id="5" name="Snip Same Side Corner Rectangle 4"/>
          <p:cNvSpPr/>
          <p:nvPr/>
        </p:nvSpPr>
        <p:spPr>
          <a:xfrm>
            <a:off x="0" y="191068"/>
            <a:ext cx="12192000" cy="1542197"/>
          </a:xfrm>
          <a:prstGeom prst="snip2Same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NikoshBAN" panose="02000000000000000000" pitchFamily="2" charset="0"/>
                <a:cs typeface="NikoshBAN" panose="02000000000000000000" pitchFamily="2" charset="0"/>
              </a:rPr>
              <a:t> </a:t>
            </a:r>
            <a:r>
              <a:rPr lang="as-IN" sz="6000" b="1" dirty="0">
                <a:solidFill>
                  <a:schemeClr val="tx1"/>
                </a:solidFill>
                <a:latin typeface="NikoshBAN" panose="02000000000000000000" pitchFamily="2" charset="0"/>
                <a:cs typeface="NikoshBAN" panose="02000000000000000000" pitchFamily="2" charset="0"/>
              </a:rPr>
              <a:t>মা</a:t>
            </a:r>
            <a:r>
              <a:rPr lang="as-IN" sz="4800" b="1" dirty="0">
                <a:solidFill>
                  <a:srgbClr val="FF0000"/>
                </a:solidFill>
                <a:latin typeface="NikoshBAN" panose="02000000000000000000" pitchFamily="2" charset="0"/>
                <a:cs typeface="NikoshBAN" panose="02000000000000000000" pitchFamily="2" charset="0"/>
              </a:rPr>
              <a:t>ধ্যমিক বিদ্যালয়ে শিক্ষণ কার্যক্রম বাস্তবায়নে শিক্ষকদের যোগ্যতার সম্ভাব্য ক্ষেত্র সমূহ- </a:t>
            </a:r>
            <a:endParaRPr lang="as-IN" sz="2800" b="1" dirty="0">
              <a:solidFill>
                <a:srgbClr val="FF0000"/>
              </a:solidFill>
              <a:latin typeface="NikoshBAN" panose="02000000000000000000" pitchFamily="2" charset="0"/>
              <a:cs typeface="NikoshBAN" panose="02000000000000000000" pitchFamily="2" charset="0"/>
            </a:endParaRPr>
          </a:p>
          <a:p>
            <a:pPr algn="ctr"/>
            <a:endParaRPr lang="en-US" dirty="0"/>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225907610"/>
      </p:ext>
    </p:extLst>
  </p:cSld>
  <p:clrMapOvr>
    <a:masterClrMapping/>
  </p:clrMapOvr>
  <mc:AlternateContent xmlns:mc="http://schemas.openxmlformats.org/markup-compatibility/2006" xmlns:p14="http://schemas.microsoft.com/office/powerpoint/2010/main">
    <mc:Choice Requires="p14">
      <p:transition spd="slow" p14:dur="1300">
        <p14:pan dir="r"/>
        <p:sndAc>
          <p:stSnd>
            <p:snd r:embed="rId2" name="whoosh.wav"/>
          </p:stSnd>
        </p:sndAc>
      </p:transition>
    </mc:Choice>
    <mc:Fallback xmlns="">
      <p:transition spd="slow">
        <p:fade/>
        <p:sndAc>
          <p:stSnd>
            <p:snd r:embed="rId4"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wd">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Horizontal)">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iterate type="wd">
                                    <p:tmPct val="1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2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2" dur="2000"/>
                                        <p:tgtEl>
                                          <p:spTgt spid="3">
                                            <p:txEl>
                                              <p:pRg st="1" end="1"/>
                                            </p:txEl>
                                          </p:spTgt>
                                        </p:tgtEl>
                                      </p:cBhvr>
                                    </p:animEffect>
                                  </p:childTnLst>
                                </p:cTn>
                              </p:par>
                              <p:par>
                                <p:cTn id="23" presetID="55" presetClass="entr" presetSubtype="0" fill="hold" nodeType="withEffect">
                                  <p:stCondLst>
                                    <p:cond delay="0"/>
                                  </p:stCondLst>
                                  <p:iterate type="wd">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2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2000"/>
                                        <p:tgtEl>
                                          <p:spTgt spid="3">
                                            <p:txEl>
                                              <p:pRg st="2" end="2"/>
                                            </p:txEl>
                                          </p:spTgt>
                                        </p:tgtEl>
                                      </p:cBhvr>
                                    </p:animEffect>
                                  </p:childTnLst>
                                </p:cTn>
                              </p:par>
                              <p:par>
                                <p:cTn id="28" presetID="55" presetClass="entr" presetSubtype="0" fill="hold" nodeType="withEffect">
                                  <p:stCondLst>
                                    <p:cond delay="0"/>
                                  </p:stCondLst>
                                  <p:iterate type="wd">
                                    <p:tmPct val="10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2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1" dur="2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2" dur="2000"/>
                                        <p:tgtEl>
                                          <p:spTgt spid="3">
                                            <p:txEl>
                                              <p:pRg st="3" end="3"/>
                                            </p:txEl>
                                          </p:spTgt>
                                        </p:tgtEl>
                                      </p:cBhvr>
                                    </p:animEffect>
                                  </p:childTnLst>
                                </p:cTn>
                              </p:par>
                              <p:par>
                                <p:cTn id="33" presetID="55" presetClass="entr" presetSubtype="0" fill="hold" nodeType="withEffect">
                                  <p:stCondLst>
                                    <p:cond delay="0"/>
                                  </p:stCondLst>
                                  <p:iterate type="wd">
                                    <p:tmPct val="10000"/>
                                  </p:iterate>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2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2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2000"/>
                                        <p:tgtEl>
                                          <p:spTgt spid="3">
                                            <p:txEl>
                                              <p:pRg st="4" end="4"/>
                                            </p:txEl>
                                          </p:spTgt>
                                        </p:tgtEl>
                                      </p:cBhvr>
                                    </p:animEffect>
                                  </p:childTnLst>
                                </p:cTn>
                              </p:par>
                              <p:par>
                                <p:cTn id="38" presetID="55" presetClass="entr" presetSubtype="0" fill="hold" nodeType="withEffect">
                                  <p:stCondLst>
                                    <p:cond delay="0"/>
                                  </p:stCondLst>
                                  <p:iterate type="wd">
                                    <p:tmPct val="10000"/>
                                  </p:iterate>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2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1" dur="2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2" dur="2000"/>
                                        <p:tgtEl>
                                          <p:spTgt spid="3">
                                            <p:txEl>
                                              <p:pRg st="5" end="5"/>
                                            </p:txEl>
                                          </p:spTgt>
                                        </p:tgtEl>
                                      </p:cBhvr>
                                    </p:animEffect>
                                  </p:childTnLst>
                                </p:cTn>
                              </p:par>
                              <p:par>
                                <p:cTn id="43" presetID="55" presetClass="entr" presetSubtype="0" fill="hold" nodeType="withEffect">
                                  <p:stCondLst>
                                    <p:cond delay="0"/>
                                  </p:stCondLst>
                                  <p:iterate type="wd">
                                    <p:tmPct val="10000"/>
                                  </p:iterate>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2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6" dur="2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ABDULLAH AT TARIQ</a:t>
            </a:r>
            <a:endParaRPr lang="en-US"/>
          </a:p>
        </p:txBody>
      </p:sp>
      <p:sp>
        <p:nvSpPr>
          <p:cNvPr id="5" name="Half Frame 4"/>
          <p:cNvSpPr/>
          <p:nvPr/>
        </p:nvSpPr>
        <p:spPr>
          <a:xfrm>
            <a:off x="150125" y="136477"/>
            <a:ext cx="9621672" cy="627797"/>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 </a:t>
            </a:r>
            <a:endParaRPr lang="en-US" dirty="0">
              <a:solidFill>
                <a:schemeClr val="tx1"/>
              </a:solidFill>
            </a:endParaRPr>
          </a:p>
        </p:txBody>
      </p:sp>
      <p:sp>
        <p:nvSpPr>
          <p:cNvPr id="6" name="TextBox 5"/>
          <p:cNvSpPr txBox="1"/>
          <p:nvPr/>
        </p:nvSpPr>
        <p:spPr>
          <a:xfrm>
            <a:off x="2074459" y="136477"/>
            <a:ext cx="5773003" cy="253916"/>
          </a:xfrm>
          <a:prstGeom prst="rect">
            <a:avLst/>
          </a:prstGeom>
          <a:noFill/>
        </p:spPr>
        <p:txBody>
          <a:bodyPr wrap="square" rtlCol="0">
            <a:spAutoFit/>
          </a:bodyPr>
          <a:lstStyle/>
          <a:p>
            <a:r>
              <a:rPr lang="en-US" sz="1050" dirty="0" err="1" smtClean="0"/>
              <a:t>আব্দুল্লাহ</a:t>
            </a:r>
            <a:r>
              <a:rPr lang="en-US" sz="1050" dirty="0" smtClean="0"/>
              <a:t> </a:t>
            </a:r>
            <a:r>
              <a:rPr lang="en-US" sz="1050" dirty="0" err="1" smtClean="0"/>
              <a:t>আত</a:t>
            </a:r>
            <a:r>
              <a:rPr lang="en-US" sz="1050" dirty="0" smtClean="0"/>
              <a:t> </a:t>
            </a:r>
            <a:r>
              <a:rPr lang="en-US" sz="1050" dirty="0" err="1" smtClean="0"/>
              <a:t>তা্রিক</a:t>
            </a:r>
            <a:r>
              <a:rPr lang="en-US" sz="1050" dirty="0" smtClean="0"/>
              <a:t> </a:t>
            </a:r>
            <a:endParaRPr lang="en-US" sz="1050" dirty="0"/>
          </a:p>
        </p:txBody>
      </p:sp>
      <p:sp>
        <p:nvSpPr>
          <p:cNvPr id="7" name="Snip and Round Single Corner Rectangle 6"/>
          <p:cNvSpPr/>
          <p:nvPr/>
        </p:nvSpPr>
        <p:spPr>
          <a:xfrm>
            <a:off x="3728113" y="459895"/>
            <a:ext cx="4735773" cy="982639"/>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rPr>
              <a:t> </a:t>
            </a:r>
            <a:r>
              <a:rPr lang="en-US" sz="4800" dirty="0" err="1" smtClean="0">
                <a:solidFill>
                  <a:srgbClr val="7030A0"/>
                </a:solidFill>
              </a:rPr>
              <a:t>আ</a:t>
            </a:r>
            <a:r>
              <a:rPr lang="en-US" sz="3600" dirty="0" err="1" smtClean="0">
                <a:solidFill>
                  <a:srgbClr val="FF0000"/>
                </a:solidFill>
              </a:rPr>
              <a:t>দর্শ</a:t>
            </a:r>
            <a:r>
              <a:rPr lang="en-US" sz="3600" dirty="0" smtClean="0">
                <a:solidFill>
                  <a:srgbClr val="FF0000"/>
                </a:solidFill>
              </a:rPr>
              <a:t> </a:t>
            </a:r>
            <a:r>
              <a:rPr lang="en-US" sz="3600" dirty="0" err="1" smtClean="0">
                <a:solidFill>
                  <a:srgbClr val="FF0000"/>
                </a:solidFill>
              </a:rPr>
              <a:t>শিক্ষক</a:t>
            </a:r>
            <a:endParaRPr lang="en-US" sz="3600" dirty="0">
              <a:solidFill>
                <a:srgbClr val="FF0000"/>
              </a:solidFill>
            </a:endParaRPr>
          </a:p>
        </p:txBody>
      </p:sp>
      <p:pic>
        <p:nvPicPr>
          <p:cNvPr id="9" name="Ideal Teacher">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33015" y="1613753"/>
            <a:ext cx="9335069" cy="4742597"/>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501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set>
                                      <p:cBhvr>
                                        <p:cTn id="7" dur="455" fill="hold">
                                          <p:stCondLst>
                                            <p:cond delay="0"/>
                                          </p:stCondLst>
                                        </p:cTn>
                                        <p:tgtEl>
                                          <p:spTgt spid="7"/>
                                        </p:tgtEl>
                                        <p:attrNameLst>
                                          <p:attrName>style.rotation</p:attrName>
                                        </p:attrNameLst>
                                      </p:cBhvr>
                                      <p:to>
                                        <p:strVal val="-45.0"/>
                                      </p:to>
                                    </p:set>
                                    <p:anim calcmode="lin" valueType="num">
                                      <p:cBhvr>
                                        <p:cTn id="8"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12" presetID="1" presetClass="mediacall" presetSubtype="0" fill="hold" nodeType="withEffect">
                                  <p:stCondLst>
                                    <p:cond delay="0"/>
                                  </p:stCondLst>
                                  <p:childTnLst>
                                    <p:cmd type="call" cmd="playFrom(0.0)">
                                      <p:cBhvr>
                                        <p:cTn id="13" dur="9922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9"/>
                </p:tgtEl>
              </p:cMediaNode>
            </p:video>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9487" y="1665027"/>
            <a:ext cx="7765125" cy="5192973"/>
          </a:xfrm>
        </p:spPr>
        <p:txBody>
          <a:bodyPr>
            <a:normAutofit/>
          </a:bodyPr>
          <a:lstStyle/>
          <a:p>
            <a:pPr marL="0" indent="0">
              <a:buNone/>
            </a:pPr>
            <a:endParaRPr lang="en-US" sz="2800" dirty="0" smtClean="0">
              <a:latin typeface="NikoshBAN" panose="02000000000000000000" pitchFamily="2" charset="0"/>
              <a:cs typeface="NikoshBAN" panose="02000000000000000000" pitchFamily="2" charset="0"/>
            </a:endParaRPr>
          </a:p>
          <a:p>
            <a:r>
              <a:rPr lang="bn-IN" sz="3200" dirty="0" smtClean="0">
                <a:solidFill>
                  <a:schemeClr val="bg1"/>
                </a:solidFill>
                <a:latin typeface="NikoshBAN" panose="02000000000000000000" pitchFamily="2" charset="0"/>
                <a:cs typeface="NikoshBAN" panose="02000000000000000000" pitchFamily="2" charset="0"/>
              </a:rPr>
              <a:t>শিক্ষণ </a:t>
            </a:r>
            <a:r>
              <a:rPr lang="bn-IN" sz="3200" dirty="0">
                <a:solidFill>
                  <a:schemeClr val="bg1"/>
                </a:solidFill>
                <a:latin typeface="NikoshBAN" panose="02000000000000000000" pitchFamily="2" charset="0"/>
                <a:cs typeface="NikoshBAN" panose="02000000000000000000" pitchFamily="2" charset="0"/>
              </a:rPr>
              <a:t>কার্যক্রমে শিক্ষার্থীর পেশাগত উন্নয়নের জন্য দৈনন্দিন বিভিন্ন অভিজ্ঞতা</a:t>
            </a:r>
            <a:r>
              <a:rPr lang="en-US" sz="3200" dirty="0">
                <a:solidFill>
                  <a:schemeClr val="bg1"/>
                </a:solidFill>
                <a:latin typeface="NikoshBAN" panose="02000000000000000000" pitchFamily="2" charset="0"/>
                <a:cs typeface="NikoshBAN" panose="02000000000000000000" pitchFamily="2" charset="0"/>
              </a:rPr>
              <a:t>,</a:t>
            </a:r>
            <a:r>
              <a:rPr lang="bn-IN" sz="3200" dirty="0">
                <a:solidFill>
                  <a:schemeClr val="bg1"/>
                </a:solidFill>
                <a:latin typeface="NikoshBAN" panose="02000000000000000000" pitchFamily="2" charset="0"/>
                <a:cs typeface="NikoshBAN" panose="02000000000000000000" pitchFamily="2" charset="0"/>
              </a:rPr>
              <a:t>ধারণা</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পাঠদানে সমস্যা ইত্যাদি যে দিন লিপিতে লিখে রাখা হয় তাকে প্রতিফলন ডায়রি বলে।</a:t>
            </a:r>
            <a:r>
              <a:rPr lang="en-US" sz="3200" dirty="0">
                <a:solidFill>
                  <a:schemeClr val="bg1"/>
                </a:solidFill>
                <a:latin typeface="NikoshBAN" panose="02000000000000000000" pitchFamily="2" charset="0"/>
                <a:cs typeface="NikoshBAN" panose="02000000000000000000" pitchFamily="2" charset="0"/>
              </a:rPr>
              <a:t> </a:t>
            </a:r>
            <a:br>
              <a:rPr lang="en-US" sz="3200" dirty="0">
                <a:solidFill>
                  <a:schemeClr val="bg1"/>
                </a:solidFill>
                <a:latin typeface="NikoshBAN" panose="02000000000000000000" pitchFamily="2" charset="0"/>
                <a:cs typeface="NikoshBAN" panose="02000000000000000000" pitchFamily="2" charset="0"/>
              </a:rPr>
            </a:br>
            <a:r>
              <a:rPr lang="en-US" sz="3200" dirty="0">
                <a:solidFill>
                  <a:schemeClr val="bg1"/>
                </a:solidFill>
                <a:latin typeface="NikoshBAN" panose="02000000000000000000" pitchFamily="2" charset="0"/>
                <a:cs typeface="NikoshBAN" panose="02000000000000000000" pitchFamily="2" charset="0"/>
              </a:rPr>
              <a:t/>
            </a:r>
            <a:br>
              <a:rPr lang="en-US" sz="3200" dirty="0">
                <a:solidFill>
                  <a:schemeClr val="bg1"/>
                </a:solidFill>
                <a:latin typeface="NikoshBAN" panose="02000000000000000000" pitchFamily="2" charset="0"/>
                <a:cs typeface="NikoshBAN" panose="02000000000000000000" pitchFamily="2" charset="0"/>
              </a:rPr>
            </a:br>
            <a:r>
              <a:rPr lang="bn-IN" sz="3200" dirty="0">
                <a:solidFill>
                  <a:schemeClr val="bg1"/>
                </a:solidFill>
                <a:latin typeface="NikoshBAN" panose="02000000000000000000" pitchFamily="2" charset="0"/>
                <a:cs typeface="NikoshBAN" panose="02000000000000000000" pitchFamily="2" charset="0"/>
              </a:rPr>
              <a:t>কোন বিষয়ে পাঠদান করা হয়েছে</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কি কি উপকরন ব্যবহার করা হয়েছে</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কোন পদ্ধতি ব্যবহার করা হয়েছে</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কি কি দুর্বল দিক পরিলক্ষিত হয়েছে</a:t>
            </a:r>
            <a:r>
              <a:rPr lang="en-US" sz="3200" dirty="0">
                <a:solidFill>
                  <a:schemeClr val="bg1"/>
                </a:solidFill>
                <a:latin typeface="NikoshBAN" panose="02000000000000000000" pitchFamily="2" charset="0"/>
                <a:cs typeface="NikoshBAN" panose="02000000000000000000" pitchFamily="2" charset="0"/>
              </a:rPr>
              <a:t>, </a:t>
            </a:r>
            <a:r>
              <a:rPr lang="bn-IN" sz="3200" dirty="0">
                <a:solidFill>
                  <a:schemeClr val="bg1"/>
                </a:solidFill>
                <a:latin typeface="NikoshBAN" panose="02000000000000000000" pitchFamily="2" charset="0"/>
                <a:cs typeface="NikoshBAN" panose="02000000000000000000" pitchFamily="2" charset="0"/>
              </a:rPr>
              <a:t>কিভাবে এসব দুর্বলতা কাটিয়ে কার্যকর ও সাবলীল পাঠ উপস্থাপন করা যায়। ইত্যাদি বিষয় প্রতিফলন ডায়রিতে লিখা হয়।</a:t>
            </a:r>
            <a:endParaRPr lang="en-US" sz="3200" dirty="0">
              <a:solidFill>
                <a:schemeClr val="bg1"/>
              </a:solidFill>
              <a:latin typeface="NikoshBAN" panose="02000000000000000000" pitchFamily="2" charset="0"/>
              <a:cs typeface="NikoshBAN" panose="02000000000000000000" pitchFamily="2" charset="0"/>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568"/>
            <a:ext cx="3559126" cy="5715000"/>
          </a:xfrm>
          <a:prstGeom prst="rect">
            <a:avLst/>
          </a:prstGeom>
        </p:spPr>
      </p:pic>
      <p:sp>
        <p:nvSpPr>
          <p:cNvPr id="2" name="Regular Pentagon 1"/>
          <p:cNvSpPr/>
          <p:nvPr/>
        </p:nvSpPr>
        <p:spPr>
          <a:xfrm>
            <a:off x="3739487" y="0"/>
            <a:ext cx="8134065" cy="1323833"/>
          </a:xfrm>
          <a:prstGeom prst="pent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NikoshBAN" panose="02000000000000000000" pitchFamily="2" charset="0"/>
                <a:cs typeface="NikoshBAN" panose="02000000000000000000" pitchFamily="2" charset="0"/>
              </a:rPr>
              <a:t> </a:t>
            </a:r>
            <a:r>
              <a:rPr lang="bn-IN" sz="6600" b="1" dirty="0">
                <a:solidFill>
                  <a:schemeClr val="tx1"/>
                </a:solidFill>
                <a:latin typeface="NikoshBAN" panose="02000000000000000000" pitchFamily="2" charset="0"/>
                <a:cs typeface="NikoshBAN" panose="02000000000000000000" pitchFamily="2" charset="0"/>
              </a:rPr>
              <a:t>প্র</a:t>
            </a:r>
            <a:r>
              <a:rPr lang="bn-IN" sz="4400" b="1" dirty="0">
                <a:solidFill>
                  <a:srgbClr val="FF0000"/>
                </a:solidFill>
                <a:latin typeface="NikoshBAN" panose="02000000000000000000" pitchFamily="2" charset="0"/>
                <a:cs typeface="NikoshBAN" panose="02000000000000000000" pitchFamily="2" charset="0"/>
              </a:rPr>
              <a:t>তিফলন ডায়রিঃ</a:t>
            </a:r>
            <a:endParaRPr lang="en-US" sz="4400" b="1" dirty="0">
              <a:latin typeface="NikoshBAN" panose="02000000000000000000" pitchFamily="2" charset="0"/>
              <a:cs typeface="NikoshBAN" panose="02000000000000000000" pitchFamily="2" charset="0"/>
            </a:endParaRPr>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4204553550"/>
      </p:ext>
    </p:extLst>
  </p:cSld>
  <p:clrMapOvr>
    <a:masterClrMapping/>
  </p:clrMapOvr>
  <mc:AlternateContent xmlns:mc="http://schemas.openxmlformats.org/markup-compatibility/2006" xmlns:p14="http://schemas.microsoft.com/office/powerpoint/2010/main">
    <mc:Choice Requires="p14">
      <p:transition spd="slow" p14:dur="2000">
        <p14:ferris dir="r"/>
        <p:sndAc>
          <p:stSnd>
            <p:snd r:embed="rId2"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wd">
                                    <p:tmPct val="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4518" y="1078173"/>
            <a:ext cx="8957482" cy="5650173"/>
          </a:xfrm>
        </p:spPr>
        <p:txBody>
          <a:bodyPr>
            <a:normAutofit fontScale="92500" lnSpcReduction="10000"/>
          </a:bodyPr>
          <a:lstStyle/>
          <a:p>
            <a:endParaRPr lang="en-US"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শিখন ও শিক্ষণের গুণগত ও পরিমাণগত পরিমাপের জন্য যে কৌশল অবলম্বন করা হয় তাকে মূল্যযাচাই বুঝায়</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বিভিন্ন ধরনের মূল্যায়ন কৌশল নির্ধারিত কাজ,প্রজেক্ট প্রদান বা ধারাবাহিক মূল্যায়নের মাধ্যমে মূল্যযাচাই করা হয়</a:t>
            </a:r>
            <a:r>
              <a:rPr lang="as-IN" sz="3000" dirty="0" smtClean="0">
                <a:solidFill>
                  <a:schemeClr val="bg1"/>
                </a:solidFill>
                <a:latin typeface="NikoshBAN" panose="02000000000000000000" pitchFamily="2" charset="0"/>
                <a:cs typeface="NikoshBAN" panose="02000000000000000000" pitchFamily="2" charset="0"/>
              </a:rPr>
              <a:t>।</a:t>
            </a:r>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মূল্যযাচাই এর বিবেচ্য </a:t>
            </a:r>
            <a:r>
              <a:rPr lang="as-IN" sz="3000" dirty="0" smtClean="0">
                <a:solidFill>
                  <a:schemeClr val="bg1"/>
                </a:solidFill>
                <a:latin typeface="NikoshBAN" panose="02000000000000000000" pitchFamily="2" charset="0"/>
                <a:cs typeface="NikoshBAN" panose="02000000000000000000" pitchFamily="2" charset="0"/>
              </a:rPr>
              <a:t>দিক-</a:t>
            </a:r>
            <a:endParaRPr lang="bn-IN" sz="3000" dirty="0" smtClean="0">
              <a:solidFill>
                <a:schemeClr val="bg1"/>
              </a:solidFill>
              <a:latin typeface="NikoshBAN" panose="02000000000000000000" pitchFamily="2" charset="0"/>
              <a:cs typeface="NikoshBAN" panose="02000000000000000000" pitchFamily="2" charset="0"/>
            </a:endParaRPr>
          </a:p>
          <a:p>
            <a:pPr marL="0" indent="0">
              <a:buNone/>
            </a:pPr>
            <a:r>
              <a:rPr lang="en-US"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১</a:t>
            </a:r>
            <a:r>
              <a:rPr lang="as-IN" sz="3000" dirty="0">
                <a:solidFill>
                  <a:schemeClr val="bg1"/>
                </a:solidFill>
                <a:latin typeface="NikoshBAN" panose="02000000000000000000" pitchFamily="2" charset="0"/>
                <a:cs typeface="NikoshBAN" panose="02000000000000000000" pitchFamily="2" charset="0"/>
              </a:rPr>
              <a:t>। নিয়মিত হাজিরা</a:t>
            </a:r>
            <a:r>
              <a:rPr lang="as-IN" sz="3000" dirty="0" smtClean="0">
                <a:solidFill>
                  <a:schemeClr val="bg1"/>
                </a:solidFill>
                <a:latin typeface="NikoshBAN" panose="02000000000000000000" pitchFamily="2" charset="0"/>
                <a:cs typeface="NikoshBAN" panose="02000000000000000000" pitchFamily="2" charset="0"/>
              </a:rPr>
              <a:t>।</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২</a:t>
            </a:r>
            <a:r>
              <a:rPr lang="as-IN" sz="3000" dirty="0">
                <a:solidFill>
                  <a:schemeClr val="bg1"/>
                </a:solidFill>
                <a:latin typeface="NikoshBAN" panose="02000000000000000000" pitchFamily="2" charset="0"/>
                <a:cs typeface="NikoshBAN" panose="02000000000000000000" pitchFamily="2" charset="0"/>
              </a:rPr>
              <a:t>। যুক্তিপূর্ণ প্রশ্ন করা।</a:t>
            </a:r>
          </a:p>
          <a:p>
            <a:pPr marL="0" indent="0">
              <a:buNone/>
            </a:pPr>
            <a:r>
              <a:rPr lang="as-IN" sz="3000" dirty="0">
                <a:solidFill>
                  <a:schemeClr val="bg1"/>
                </a:solidFill>
                <a:latin typeface="NikoshBAN" panose="02000000000000000000" pitchFamily="2" charset="0"/>
                <a:cs typeface="NikoshBAN" panose="02000000000000000000" pitchFamily="2" charset="0"/>
              </a:rPr>
              <a:t>৩। সুন্দর হাতের লেখা</a:t>
            </a:r>
            <a:r>
              <a:rPr lang="as-IN" sz="3000" dirty="0" smtClean="0">
                <a:solidFill>
                  <a:schemeClr val="bg1"/>
                </a:solidFill>
                <a:latin typeface="NikoshBAN" panose="02000000000000000000" pitchFamily="2" charset="0"/>
                <a:cs typeface="NikoshBAN" panose="02000000000000000000" pitchFamily="2" charset="0"/>
              </a:rPr>
              <a:t>।</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৪</a:t>
            </a:r>
            <a:r>
              <a:rPr lang="as-IN" sz="3000" dirty="0">
                <a:solidFill>
                  <a:schemeClr val="bg1"/>
                </a:solidFill>
                <a:latin typeface="NikoshBAN" panose="02000000000000000000" pitchFamily="2" charset="0"/>
                <a:cs typeface="NikoshBAN" panose="02000000000000000000" pitchFamily="2" charset="0"/>
              </a:rPr>
              <a:t>। উচ্চ চিন্তন ক্ষমতা।</a:t>
            </a:r>
          </a:p>
          <a:p>
            <a:pPr marL="0" indent="0">
              <a:buNone/>
            </a:pPr>
            <a:r>
              <a:rPr lang="as-IN" sz="3000" dirty="0">
                <a:solidFill>
                  <a:schemeClr val="bg1"/>
                </a:solidFill>
                <a:latin typeface="NikoshBAN" panose="02000000000000000000" pitchFamily="2" charset="0"/>
                <a:cs typeface="NikoshBAN" panose="02000000000000000000" pitchFamily="2" charset="0"/>
              </a:rPr>
              <a:t>৫। সহপাঠক্রমিক কাজে অংশগ্রহন</a:t>
            </a:r>
            <a:r>
              <a:rPr lang="as-IN" sz="3000" dirty="0" smtClean="0">
                <a:solidFill>
                  <a:schemeClr val="bg1"/>
                </a:solidFill>
                <a:latin typeface="NikoshBAN" panose="02000000000000000000" pitchFamily="2" charset="0"/>
                <a:cs typeface="NikoshBAN" panose="02000000000000000000" pitchFamily="2" charset="0"/>
              </a:rPr>
              <a:t>।</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৬</a:t>
            </a:r>
            <a:r>
              <a:rPr lang="as-IN" sz="3000" dirty="0">
                <a:solidFill>
                  <a:schemeClr val="bg1"/>
                </a:solidFill>
                <a:latin typeface="NikoshBAN" panose="02000000000000000000" pitchFamily="2" charset="0"/>
                <a:cs typeface="NikoshBAN" panose="02000000000000000000" pitchFamily="2" charset="0"/>
              </a:rPr>
              <a:t>। পরিস্কার পরিচ্ছন্নতা ।</a:t>
            </a:r>
          </a:p>
          <a:p>
            <a:pPr marL="0" indent="0">
              <a:buNone/>
            </a:pPr>
            <a:r>
              <a:rPr lang="as-IN" sz="3000" dirty="0">
                <a:solidFill>
                  <a:schemeClr val="bg1"/>
                </a:solidFill>
                <a:latin typeface="NikoshBAN" panose="02000000000000000000" pitchFamily="2" charset="0"/>
                <a:cs typeface="NikoshBAN" panose="02000000000000000000" pitchFamily="2" charset="0"/>
              </a:rPr>
              <a:t>৭। মৌখিক প্রশ্ন</a:t>
            </a:r>
            <a:r>
              <a:rPr lang="as-IN" sz="3000" dirty="0" smtClean="0">
                <a:solidFill>
                  <a:schemeClr val="bg1"/>
                </a:solidFill>
                <a:latin typeface="NikoshBAN" panose="02000000000000000000" pitchFamily="2" charset="0"/>
                <a:cs typeface="NikoshBAN" panose="02000000000000000000" pitchFamily="2" charset="0"/>
              </a:rPr>
              <a:t>।</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৮</a:t>
            </a:r>
            <a:r>
              <a:rPr lang="as-IN" sz="3000" dirty="0">
                <a:solidFill>
                  <a:schemeClr val="bg1"/>
                </a:solidFill>
                <a:latin typeface="NikoshBAN" panose="02000000000000000000" pitchFamily="2" charset="0"/>
                <a:cs typeface="NikoshBAN" panose="02000000000000000000" pitchFamily="2" charset="0"/>
              </a:rPr>
              <a:t>। পরীক্ষার নম্বর।</a:t>
            </a:r>
          </a:p>
          <a:p>
            <a:pPr marL="0" indent="0">
              <a:buNone/>
            </a:pPr>
            <a:r>
              <a:rPr lang="en-US"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৯</a:t>
            </a:r>
            <a:r>
              <a:rPr lang="as-IN" sz="3000" dirty="0">
                <a:solidFill>
                  <a:schemeClr val="bg1"/>
                </a:solidFill>
                <a:latin typeface="NikoshBAN" panose="02000000000000000000" pitchFamily="2" charset="0"/>
                <a:cs typeface="NikoshBAN" panose="02000000000000000000" pitchFamily="2" charset="0"/>
              </a:rPr>
              <a:t>। বিভিন্ন আচরণিক দক্ষতা</a:t>
            </a:r>
            <a:r>
              <a:rPr lang="as-IN" sz="3000" dirty="0" smtClean="0">
                <a:solidFill>
                  <a:schemeClr val="bg1"/>
                </a:solidFill>
                <a:latin typeface="NikoshBAN" panose="02000000000000000000" pitchFamily="2" charset="0"/>
                <a:cs typeface="NikoshBAN" panose="02000000000000000000" pitchFamily="2" charset="0"/>
              </a:rPr>
              <a:t>।</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১০</a:t>
            </a:r>
            <a:r>
              <a:rPr lang="as-IN" sz="3000" dirty="0">
                <a:solidFill>
                  <a:schemeClr val="bg1"/>
                </a:solidFill>
                <a:latin typeface="NikoshBAN" panose="02000000000000000000" pitchFamily="2" charset="0"/>
                <a:cs typeface="NikoshBAN" panose="02000000000000000000" pitchFamily="2" charset="0"/>
              </a:rPr>
              <a:t>। শারীরিক, মানসিক, সামাজিক বিকাশ।</a:t>
            </a:r>
          </a:p>
          <a:p>
            <a:endParaRPr lang="en-US" dirty="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8519"/>
            <a:ext cx="3234517" cy="5779827"/>
          </a:xfrm>
          <a:prstGeom prst="rect">
            <a:avLst/>
          </a:prstGeom>
        </p:spPr>
      </p:pic>
      <p:sp>
        <p:nvSpPr>
          <p:cNvPr id="4" name="Snip Same Side Corner Rectangle 3"/>
          <p:cNvSpPr/>
          <p:nvPr/>
        </p:nvSpPr>
        <p:spPr>
          <a:xfrm>
            <a:off x="0" y="0"/>
            <a:ext cx="12192000" cy="1078173"/>
          </a:xfrm>
          <a:prstGeom prst="snip2Same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atin typeface="NikoshBAN" panose="02000000000000000000" pitchFamily="2" charset="0"/>
                <a:cs typeface="NikoshBAN" panose="02000000000000000000" pitchFamily="2" charset="0"/>
              </a:rPr>
              <a:t> </a:t>
            </a:r>
            <a:r>
              <a:rPr lang="as-IN" sz="6000" b="1" dirty="0">
                <a:solidFill>
                  <a:srgbClr val="FFFF00"/>
                </a:solidFill>
                <a:latin typeface="NikoshBAN" panose="02000000000000000000" pitchFamily="2" charset="0"/>
                <a:cs typeface="NikoshBAN" panose="02000000000000000000" pitchFamily="2" charset="0"/>
              </a:rPr>
              <a:t>মূ</a:t>
            </a:r>
            <a:r>
              <a:rPr lang="as-IN" sz="4400" b="1" dirty="0">
                <a:solidFill>
                  <a:schemeClr val="tx1"/>
                </a:solidFill>
                <a:latin typeface="NikoshBAN" panose="02000000000000000000" pitchFamily="2" charset="0"/>
                <a:cs typeface="NikoshBAN" panose="02000000000000000000" pitchFamily="2" charset="0"/>
              </a:rPr>
              <a:t>ল্যযাচাই(</a:t>
            </a:r>
            <a:r>
              <a:rPr lang="en-US" sz="4400" b="1" dirty="0">
                <a:solidFill>
                  <a:schemeClr val="tx1"/>
                </a:solidFill>
                <a:latin typeface="NikoshBAN" panose="02000000000000000000" pitchFamily="2" charset="0"/>
                <a:cs typeface="NikoshBAN" panose="02000000000000000000" pitchFamily="2" charset="0"/>
              </a:rPr>
              <a:t>Assessment</a:t>
            </a:r>
            <a:r>
              <a:rPr lang="en-US" sz="4400" b="1" dirty="0" smtClean="0">
                <a:solidFill>
                  <a:schemeClr val="tx1"/>
                </a:solidFill>
                <a:latin typeface="NikoshBAN" panose="02000000000000000000" pitchFamily="2" charset="0"/>
                <a:cs typeface="NikoshBAN" panose="02000000000000000000" pitchFamily="2" charset="0"/>
              </a:rPr>
              <a:t>)</a:t>
            </a:r>
            <a:endParaRPr lang="en-US" sz="4400" b="1" dirty="0">
              <a:solidFill>
                <a:schemeClr val="tx1"/>
              </a:solidFill>
              <a:latin typeface="NikoshBAN" panose="02000000000000000000" pitchFamily="2" charset="0"/>
              <a:cs typeface="NikoshBAN" panose="02000000000000000000" pitchFamily="2" charset="0"/>
            </a:endParaRPr>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654346924"/>
      </p:ext>
    </p:extLst>
  </p:cSld>
  <p:clrMapOvr>
    <a:masterClrMapping/>
  </p:clrMapOvr>
  <mc:AlternateContent xmlns:mc="http://schemas.openxmlformats.org/markup-compatibility/2006" xmlns:p14="http://schemas.microsoft.com/office/powerpoint/2010/main">
    <mc:Choice Requires="p14">
      <p:transition spd="slow" p14:dur="2000">
        <p14:prism dir="u" isContent="1"/>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plus(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iterate type="wd">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
                                        <p:tgtEl>
                                          <p:spTgt spid="3">
                                            <p:txEl>
                                              <p:pRg st="1" end="1"/>
                                            </p:txEl>
                                          </p:spTgt>
                                        </p:tgtEl>
                                      </p:cBhvr>
                                    </p:animEffect>
                                    <p:anim calcmode="lin" valueType="num">
                                      <p:cBhvr>
                                        <p:cTn id="20" dur="8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8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2" dur="1200" decel="50000" fill="hold">
                                          <p:stCondLst>
                                            <p:cond delay="8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1200" decel="50000" fill="hold">
                                          <p:stCondLst>
                                            <p:cond delay="8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4" presetID="43" presetClass="entr" presetSubtype="0" fill="hold" nodeType="withEffect">
                                  <p:stCondLst>
                                    <p:cond delay="0"/>
                                  </p:stCondLst>
                                  <p:iterate type="wd">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
                                        <p:tgtEl>
                                          <p:spTgt spid="3">
                                            <p:txEl>
                                              <p:pRg st="2" end="2"/>
                                            </p:txEl>
                                          </p:spTgt>
                                        </p:tgtEl>
                                      </p:cBhvr>
                                    </p:animEffect>
                                    <p:anim calcmode="lin" valueType="num">
                                      <p:cBhvr>
                                        <p:cTn id="27" dur="8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8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29" dur="1200" decel="50000" fill="hold">
                                          <p:stCondLst>
                                            <p:cond delay="8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1200" decel="50000" fill="hold">
                                          <p:stCondLst>
                                            <p:cond delay="8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1" presetID="43" presetClass="entr" presetSubtype="0" fill="hold" nodeType="withEffect">
                                  <p:stCondLst>
                                    <p:cond delay="0"/>
                                  </p:stCondLst>
                                  <p:iterate type="wd">
                                    <p:tmPct val="10000"/>
                                  </p:iterate>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
                                        <p:tgtEl>
                                          <p:spTgt spid="3">
                                            <p:txEl>
                                              <p:pRg st="3" end="3"/>
                                            </p:txEl>
                                          </p:spTgt>
                                        </p:tgtEl>
                                      </p:cBhvr>
                                    </p:animEffect>
                                    <p:anim calcmode="lin" valueType="num">
                                      <p:cBhvr>
                                        <p:cTn id="34" dur="8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8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36" dur="1200" decel="50000" fill="hold">
                                          <p:stCondLst>
                                            <p:cond delay="8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7" dur="1200" decel="50000" fill="hold">
                                          <p:stCondLst>
                                            <p:cond delay="8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8" presetID="43" presetClass="entr" presetSubtype="0" fill="hold" nodeType="withEffect">
                                  <p:stCondLst>
                                    <p:cond delay="0"/>
                                  </p:stCondLst>
                                  <p:iterate type="wd">
                                    <p:tmPct val="10000"/>
                                  </p:iterate>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
                                        <p:tgtEl>
                                          <p:spTgt spid="3">
                                            <p:txEl>
                                              <p:pRg st="4" end="4"/>
                                            </p:txEl>
                                          </p:spTgt>
                                        </p:tgtEl>
                                      </p:cBhvr>
                                    </p:animEffect>
                                    <p:anim calcmode="lin" valueType="num">
                                      <p:cBhvr>
                                        <p:cTn id="41" dur="8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8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43" dur="1200" decel="50000" fill="hold">
                                          <p:stCondLst>
                                            <p:cond delay="8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1200" decel="50000" fill="hold">
                                          <p:stCondLst>
                                            <p:cond delay="8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5" presetID="43" presetClass="entr" presetSubtype="0" fill="hold" nodeType="withEffect">
                                  <p:stCondLst>
                                    <p:cond delay="0"/>
                                  </p:stCondLst>
                                  <p:iterate type="wd">
                                    <p:tmPct val="10000"/>
                                  </p:iterate>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
                                        <p:tgtEl>
                                          <p:spTgt spid="3">
                                            <p:txEl>
                                              <p:pRg st="5" end="5"/>
                                            </p:txEl>
                                          </p:spTgt>
                                        </p:tgtEl>
                                      </p:cBhvr>
                                    </p:animEffect>
                                    <p:anim calcmode="lin" valueType="num">
                                      <p:cBhvr>
                                        <p:cTn id="48" dur="8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8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50" dur="1200" decel="50000" fill="hold">
                                          <p:stCondLst>
                                            <p:cond delay="8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1200" decel="50000" fill="hold">
                                          <p:stCondLst>
                                            <p:cond delay="8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2" presetID="43" presetClass="entr" presetSubtype="0" fill="hold" nodeType="withEffect">
                                  <p:stCondLst>
                                    <p:cond delay="0"/>
                                  </p:stCondLst>
                                  <p:iterate type="wd">
                                    <p:tmPct val="10000"/>
                                  </p:iterate>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
                                        <p:tgtEl>
                                          <p:spTgt spid="3">
                                            <p:txEl>
                                              <p:pRg st="6" end="6"/>
                                            </p:txEl>
                                          </p:spTgt>
                                        </p:tgtEl>
                                      </p:cBhvr>
                                    </p:animEffect>
                                    <p:anim calcmode="lin" valueType="num">
                                      <p:cBhvr>
                                        <p:cTn id="55" dur="8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8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57" dur="1200" decel="50000" fill="hold">
                                          <p:stCondLst>
                                            <p:cond delay="8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8" dur="1200" decel="50000" fill="hold">
                                          <p:stCondLst>
                                            <p:cond delay="8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9" presetID="43" presetClass="entr" presetSubtype="0" fill="hold" nodeType="withEffect">
                                  <p:stCondLst>
                                    <p:cond delay="0"/>
                                  </p:stCondLst>
                                  <p:iterate type="wd">
                                    <p:tmPct val="10000"/>
                                  </p:iterate>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200"/>
                                        <p:tgtEl>
                                          <p:spTgt spid="3">
                                            <p:txEl>
                                              <p:pRg st="7" end="7"/>
                                            </p:txEl>
                                          </p:spTgt>
                                        </p:tgtEl>
                                      </p:cBhvr>
                                    </p:animEffect>
                                    <p:anim calcmode="lin" valueType="num">
                                      <p:cBhvr>
                                        <p:cTn id="62" dur="8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8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64" dur="1200" decel="50000" fill="hold">
                                          <p:stCondLst>
                                            <p:cond delay="8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1200" decel="50000" fill="hold">
                                          <p:stCondLst>
                                            <p:cond delay="8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6" presetID="43" presetClass="entr" presetSubtype="0" fill="hold" nodeType="withEffect">
                                  <p:stCondLst>
                                    <p:cond delay="0"/>
                                  </p:stCondLst>
                                  <p:iterate type="wd">
                                    <p:tmPct val="10000"/>
                                  </p:iterate>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200"/>
                                        <p:tgtEl>
                                          <p:spTgt spid="3">
                                            <p:txEl>
                                              <p:pRg st="8" end="8"/>
                                            </p:txEl>
                                          </p:spTgt>
                                        </p:tgtEl>
                                      </p:cBhvr>
                                    </p:animEffect>
                                    <p:anim calcmode="lin" valueType="num">
                                      <p:cBhvr>
                                        <p:cTn id="69" dur="8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8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71" dur="1200" decel="50000" fill="hold">
                                          <p:stCondLst>
                                            <p:cond delay="8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1200" decel="50000" fill="hold">
                                          <p:stCondLst>
                                            <p:cond delay="8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3976" y="941696"/>
            <a:ext cx="8698024" cy="5916304"/>
          </a:xfrm>
        </p:spPr>
        <p:txBody>
          <a:bodyPr>
            <a:normAutofit fontScale="92500" lnSpcReduction="10000"/>
          </a:bodyPr>
          <a:lstStyle/>
          <a:p>
            <a:endParaRPr lang="en-US" dirty="0">
              <a:latin typeface="NikoshBAN" panose="02000000000000000000" pitchFamily="2" charset="0"/>
              <a:cs typeface="NikoshBAN" panose="02000000000000000000" pitchFamily="2" charset="0"/>
            </a:endParaRPr>
          </a:p>
          <a:p>
            <a:pPr algn="just"/>
            <a:r>
              <a:rPr lang="as-IN" sz="3000" dirty="0">
                <a:solidFill>
                  <a:schemeClr val="bg1"/>
                </a:solidFill>
                <a:latin typeface="NikoshBAN" panose="02000000000000000000" pitchFamily="2" charset="0"/>
                <a:cs typeface="NikoshBAN" panose="02000000000000000000" pitchFamily="2" charset="0"/>
              </a:rPr>
              <a:t>কোন বিষয়ের উদ্দেশ্যে শিক্ষার্থীরা কতটুকু আয়ত্ত করতে পেরেছে তা নিরূপণের জন্য নিরবচ্ছিন্ন ভাবে শিক্ষার্থী সম্পর্কে তথ্য সংরহ,বিচার বিশ্লেষণ ও প্রাপ্ত ফলাফলের ভিত্তিতে সিদ্ধান্ত গ্রহনের প্রক্রিয়াকে মূল্যায়ন বুঝায়।</a:t>
            </a:r>
          </a:p>
          <a:p>
            <a:endParaRPr lang="as-IN" sz="3000" dirty="0">
              <a:solidFill>
                <a:schemeClr val="bg1"/>
              </a:solidFill>
              <a:latin typeface="NikoshBAN" panose="02000000000000000000" pitchFamily="2" charset="0"/>
              <a:cs typeface="NikoshBAN" panose="02000000000000000000" pitchFamily="2" charset="0"/>
            </a:endParaRPr>
          </a:p>
          <a:p>
            <a:r>
              <a:rPr lang="as-IN" sz="3900" dirty="0">
                <a:solidFill>
                  <a:srgbClr val="FFFF00"/>
                </a:solidFill>
                <a:latin typeface="NikoshBAN" panose="02000000000000000000" pitchFamily="2" charset="0"/>
                <a:cs typeface="NikoshBAN" panose="02000000000000000000" pitchFamily="2" charset="0"/>
              </a:rPr>
              <a:t>মূল্যায়নের ধাপ -</a:t>
            </a:r>
          </a:p>
          <a:p>
            <a:endParaRPr lang="as-IN" sz="3000" dirty="0">
              <a:solidFill>
                <a:schemeClr val="bg1"/>
              </a:solidFill>
              <a:latin typeface="NikoshBAN" panose="02000000000000000000" pitchFamily="2" charset="0"/>
              <a:cs typeface="NikoshBAN" panose="02000000000000000000" pitchFamily="2" charset="0"/>
            </a:endParaRPr>
          </a:p>
          <a:p>
            <a:r>
              <a:rPr lang="as-IN" sz="3000" dirty="0">
                <a:solidFill>
                  <a:schemeClr val="bg1"/>
                </a:solidFill>
                <a:latin typeface="NikoshBAN" panose="02000000000000000000" pitchFamily="2" charset="0"/>
                <a:cs typeface="NikoshBAN" panose="02000000000000000000" pitchFamily="2" charset="0"/>
              </a:rPr>
              <a:t>১। সাধারণ উদ্দেশ্য শনাক্তকরন।</a:t>
            </a:r>
          </a:p>
          <a:p>
            <a:r>
              <a:rPr lang="as-IN" sz="3000" dirty="0">
                <a:solidFill>
                  <a:schemeClr val="bg1"/>
                </a:solidFill>
                <a:latin typeface="NikoshBAN" panose="02000000000000000000" pitchFamily="2" charset="0"/>
                <a:cs typeface="NikoshBAN" panose="02000000000000000000" pitchFamily="2" charset="0"/>
              </a:rPr>
              <a:t>২। বিশেষ উদ্দেশ্য শনাক্তকরন ও বিবৃতি।</a:t>
            </a:r>
          </a:p>
          <a:p>
            <a:r>
              <a:rPr lang="as-IN" sz="3000" dirty="0">
                <a:solidFill>
                  <a:schemeClr val="bg1"/>
                </a:solidFill>
                <a:latin typeface="NikoshBAN" panose="02000000000000000000" pitchFamily="2" charset="0"/>
                <a:cs typeface="NikoshBAN" panose="02000000000000000000" pitchFamily="2" charset="0"/>
              </a:rPr>
              <a:t>৩। শিক্ষণের প্রাসঙ্গিক বিষয় নির্বাচন।</a:t>
            </a:r>
          </a:p>
          <a:p>
            <a:r>
              <a:rPr lang="as-IN" sz="3000" dirty="0">
                <a:solidFill>
                  <a:schemeClr val="bg1"/>
                </a:solidFill>
                <a:latin typeface="NikoshBAN" panose="02000000000000000000" pitchFamily="2" charset="0"/>
                <a:cs typeface="NikoshBAN" panose="02000000000000000000" pitchFamily="2" charset="0"/>
              </a:rPr>
              <a:t>৪। শিখন কার্যাবলীর পরিকল্পনা।</a:t>
            </a:r>
          </a:p>
          <a:p>
            <a:r>
              <a:rPr lang="as-IN" sz="3000" dirty="0">
                <a:solidFill>
                  <a:schemeClr val="bg1"/>
                </a:solidFill>
                <a:latin typeface="NikoshBAN" panose="02000000000000000000" pitchFamily="2" charset="0"/>
                <a:cs typeface="NikoshBAN" panose="02000000000000000000" pitchFamily="2" charset="0"/>
              </a:rPr>
              <a:t>৫। মূল্যায়নকরণ।</a:t>
            </a:r>
          </a:p>
          <a:p>
            <a:r>
              <a:rPr lang="as-IN" sz="3000" dirty="0">
                <a:solidFill>
                  <a:schemeClr val="bg1"/>
                </a:solidFill>
                <a:latin typeface="NikoshBAN" panose="02000000000000000000" pitchFamily="2" charset="0"/>
                <a:cs typeface="NikoshBAN" panose="02000000000000000000" pitchFamily="2" charset="0"/>
              </a:rPr>
              <a:t>৬। ফলাবর্তন।</a:t>
            </a:r>
          </a:p>
          <a:p>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0300"/>
            <a:ext cx="3493976" cy="3920595"/>
          </a:xfrm>
          <a:prstGeom prst="rect">
            <a:avLst/>
          </a:prstGeom>
        </p:spPr>
      </p:pic>
      <p:sp>
        <p:nvSpPr>
          <p:cNvPr id="5" name="Snip Diagonal Corner Rectangle 4"/>
          <p:cNvSpPr/>
          <p:nvPr/>
        </p:nvSpPr>
        <p:spPr>
          <a:xfrm>
            <a:off x="0" y="0"/>
            <a:ext cx="12192000" cy="941696"/>
          </a:xfrm>
          <a:prstGeom prst="snip2Diag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0000"/>
                </a:solidFill>
                <a:latin typeface="NikoshBAN" panose="02000000000000000000" pitchFamily="2" charset="0"/>
                <a:cs typeface="NikoshBAN" panose="02000000000000000000" pitchFamily="2" charset="0"/>
              </a:rPr>
              <a:t> </a:t>
            </a:r>
            <a:r>
              <a:rPr lang="as-IN" sz="5400" b="1" dirty="0">
                <a:solidFill>
                  <a:schemeClr val="accent1"/>
                </a:solidFill>
                <a:latin typeface="NikoshBAN" panose="02000000000000000000" pitchFamily="2" charset="0"/>
                <a:cs typeface="NikoshBAN" panose="02000000000000000000" pitchFamily="2" charset="0"/>
              </a:rPr>
              <a:t>মূ</a:t>
            </a:r>
            <a:r>
              <a:rPr lang="as-IN" sz="4000" b="1" dirty="0">
                <a:solidFill>
                  <a:srgbClr val="FF0000"/>
                </a:solidFill>
                <a:latin typeface="NikoshBAN" panose="02000000000000000000" pitchFamily="2" charset="0"/>
                <a:cs typeface="NikoshBAN" panose="02000000000000000000" pitchFamily="2" charset="0"/>
              </a:rPr>
              <a:t>ল্যায়ন(</a:t>
            </a:r>
            <a:r>
              <a:rPr lang="en-US" sz="4000" b="1" dirty="0">
                <a:solidFill>
                  <a:srgbClr val="FF0000"/>
                </a:solidFill>
                <a:latin typeface="NikoshBAN" panose="02000000000000000000" pitchFamily="2" charset="0"/>
                <a:cs typeface="NikoshBAN" panose="02000000000000000000" pitchFamily="2" charset="0"/>
              </a:rPr>
              <a:t>Evaluation</a:t>
            </a:r>
            <a:r>
              <a:rPr lang="en-US" sz="4000" b="1" dirty="0" smtClean="0">
                <a:solidFill>
                  <a:srgbClr val="FF0000"/>
                </a:solidFill>
                <a:latin typeface="NikoshBAN" panose="02000000000000000000" pitchFamily="2" charset="0"/>
                <a:cs typeface="NikoshBAN" panose="02000000000000000000" pitchFamily="2" charset="0"/>
              </a:rPr>
              <a:t>)</a:t>
            </a:r>
            <a:endParaRPr lang="en-US" sz="4000" b="1" dirty="0">
              <a:solidFill>
                <a:srgbClr val="FF0000"/>
              </a:solidFill>
              <a:latin typeface="NikoshBAN" panose="02000000000000000000" pitchFamily="2" charset="0"/>
              <a:cs typeface="NikoshBAN" panose="02000000000000000000" pitchFamily="2" charset="0"/>
            </a:endParaRPr>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199003370"/>
      </p:ext>
    </p:extLst>
  </p:cSld>
  <p:clrMapOvr>
    <a:masterClrMapping/>
  </p:clrMapOvr>
  <mc:AlternateContent xmlns:mc="http://schemas.openxmlformats.org/markup-compatibility/2006" xmlns:p14="http://schemas.microsoft.com/office/powerpoint/2010/main">
    <mc:Choice Requires="p14">
      <p:transition spd="slow" p14:dur="1500">
        <p14:window/>
        <p:sndAc>
          <p:stSnd>
            <p:snd r:embed="rId2" name="coin.wav"/>
          </p:stSnd>
        </p:sndAc>
      </p:transition>
    </mc:Choice>
    <mc:Fallback xmlns="">
      <p:transition spd="slow">
        <p:fade/>
        <p:sndAc>
          <p:stSnd>
            <p:snd r:embed="rId4" name="coi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iterate type="wd">
                                    <p:tmPct val="10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2" dur="10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3" dur="1000" accel="50000" fill="hold">
                                          <p:stCondLst>
                                            <p:cond delay="10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4" dur="2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5" dur="10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6" dur="10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7" dur="1000" accel="50000" fill="hold">
                                          <p:stCondLst>
                                            <p:cond delay="10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8" dur="2000" decel="50000">
                                          <p:stCondLst>
                                            <p:cond delay="0"/>
                                          </p:stCondLst>
                                        </p:cTn>
                                        <p:tgtEl>
                                          <p:spTgt spid="3">
                                            <p:txEl>
                                              <p:pRg st="1" end="1"/>
                                            </p:txEl>
                                          </p:spTgt>
                                        </p:tgtEl>
                                      </p:cBhvr>
                                    </p:animEffect>
                                  </p:childTnLst>
                                </p:cTn>
                              </p:par>
                              <p:par>
                                <p:cTn id="29" presetID="25" presetClass="entr" presetSubtype="0" fill="hold" nodeType="withEffect">
                                  <p:stCondLst>
                                    <p:cond delay="0"/>
                                  </p:stCondLst>
                                  <p:iterate type="wd">
                                    <p:tmPct val="1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10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1000" accel="50000" fill="hold">
                                          <p:stCondLst>
                                            <p:cond delay="10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2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10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10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1000" accel="50000" fill="hold">
                                          <p:stCondLst>
                                            <p:cond delay="10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2000" decel="50000">
                                          <p:stCondLst>
                                            <p:cond delay="0"/>
                                          </p:stCondLst>
                                        </p:cTn>
                                        <p:tgtEl>
                                          <p:spTgt spid="3">
                                            <p:txEl>
                                              <p:pRg st="3" end="3"/>
                                            </p:txEl>
                                          </p:spTgt>
                                        </p:tgtEl>
                                      </p:cBhvr>
                                    </p:animEffect>
                                  </p:childTnLst>
                                </p:cTn>
                              </p:par>
                              <p:par>
                                <p:cTn id="39" presetID="25" presetClass="entr" presetSubtype="0" fill="hold" nodeType="withEffect">
                                  <p:stCondLst>
                                    <p:cond delay="0"/>
                                  </p:stCondLst>
                                  <p:iterate type="wd">
                                    <p:tmPct val="10000"/>
                                  </p:iterate>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2" dur="10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3" dur="1000" accel="50000" fill="hold">
                                          <p:stCondLst>
                                            <p:cond delay="10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4" dur="2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5" dur="10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6" dur="10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7" dur="1000" accel="50000" fill="hold">
                                          <p:stCondLst>
                                            <p:cond delay="10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48" dur="2000" decel="50000">
                                          <p:stCondLst>
                                            <p:cond delay="0"/>
                                          </p:stCondLst>
                                        </p:cTn>
                                        <p:tgtEl>
                                          <p:spTgt spid="3">
                                            <p:txEl>
                                              <p:pRg st="5" end="5"/>
                                            </p:txEl>
                                          </p:spTgt>
                                        </p:tgtEl>
                                      </p:cBhvr>
                                    </p:animEffect>
                                  </p:childTnLst>
                                </p:cTn>
                              </p:par>
                              <p:par>
                                <p:cTn id="49" presetID="25" presetClass="entr" presetSubtype="0" fill="hold" nodeType="withEffect">
                                  <p:stCondLst>
                                    <p:cond delay="0"/>
                                  </p:stCondLst>
                                  <p:iterate type="wd">
                                    <p:tmPct val="10000"/>
                                  </p:iterate>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52" dur="10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53" dur="1000" accel="50000" fill="hold">
                                          <p:stCondLst>
                                            <p:cond delay="10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54" dur="2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55" dur="10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56" dur="10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57" dur="1000" accel="50000" fill="hold">
                                          <p:stCondLst>
                                            <p:cond delay="10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58" dur="2000" decel="50000">
                                          <p:stCondLst>
                                            <p:cond delay="0"/>
                                          </p:stCondLst>
                                        </p:cTn>
                                        <p:tgtEl>
                                          <p:spTgt spid="3">
                                            <p:txEl>
                                              <p:pRg st="6" end="6"/>
                                            </p:txEl>
                                          </p:spTgt>
                                        </p:tgtEl>
                                      </p:cBhvr>
                                    </p:animEffect>
                                  </p:childTnLst>
                                </p:cTn>
                              </p:par>
                              <p:par>
                                <p:cTn id="59" presetID="25" presetClass="entr" presetSubtype="0" fill="hold" nodeType="withEffect">
                                  <p:stCondLst>
                                    <p:cond delay="0"/>
                                  </p:stCondLst>
                                  <p:iterate type="wd">
                                    <p:tmPct val="10000"/>
                                  </p:iterate>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10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62" dur="10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63" dur="1000" accel="50000" fill="hold">
                                          <p:stCondLst>
                                            <p:cond delay="10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64" dur="2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65" dur="10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66" dur="10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67" dur="1000" accel="50000" fill="hold">
                                          <p:stCondLst>
                                            <p:cond delay="10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68" dur="2000" decel="50000">
                                          <p:stCondLst>
                                            <p:cond delay="0"/>
                                          </p:stCondLst>
                                        </p:cTn>
                                        <p:tgtEl>
                                          <p:spTgt spid="3">
                                            <p:txEl>
                                              <p:pRg st="7" end="7"/>
                                            </p:txEl>
                                          </p:spTgt>
                                        </p:tgtEl>
                                      </p:cBhvr>
                                    </p:animEffect>
                                  </p:childTnLst>
                                </p:cTn>
                              </p:par>
                              <p:par>
                                <p:cTn id="69" presetID="25" presetClass="entr" presetSubtype="0" fill="hold" nodeType="withEffect">
                                  <p:stCondLst>
                                    <p:cond delay="0"/>
                                  </p:stCondLst>
                                  <p:iterate type="wd">
                                    <p:tmPct val="10000"/>
                                  </p:iterate>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72" dur="10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73" dur="1000" accel="50000" fill="hold">
                                          <p:stCondLst>
                                            <p:cond delay="10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74" dur="2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75" dur="10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76" dur="10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77" dur="1000" accel="50000" fill="hold">
                                          <p:stCondLst>
                                            <p:cond delay="10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78" dur="2000" decel="50000">
                                          <p:stCondLst>
                                            <p:cond delay="0"/>
                                          </p:stCondLst>
                                        </p:cTn>
                                        <p:tgtEl>
                                          <p:spTgt spid="3">
                                            <p:txEl>
                                              <p:pRg st="8" end="8"/>
                                            </p:txEl>
                                          </p:spTgt>
                                        </p:tgtEl>
                                      </p:cBhvr>
                                    </p:animEffect>
                                  </p:childTnLst>
                                </p:cTn>
                              </p:par>
                              <p:par>
                                <p:cTn id="79" presetID="25" presetClass="entr" presetSubtype="0" fill="hold" nodeType="withEffect">
                                  <p:stCondLst>
                                    <p:cond delay="0"/>
                                  </p:stCondLst>
                                  <p:iterate type="wd">
                                    <p:tmPct val="10000"/>
                                  </p:iterate>
                                  <p:childTnLst>
                                    <p:set>
                                      <p:cBhvr>
                                        <p:cTn id="80" dur="1" fill="hold">
                                          <p:stCondLst>
                                            <p:cond delay="0"/>
                                          </p:stCondLst>
                                        </p:cTn>
                                        <p:tgtEl>
                                          <p:spTgt spid="3">
                                            <p:txEl>
                                              <p:pRg st="9" end="9"/>
                                            </p:txEl>
                                          </p:spTgt>
                                        </p:tgtEl>
                                        <p:attrNameLst>
                                          <p:attrName>style.visibility</p:attrName>
                                        </p:attrNameLst>
                                      </p:cBhvr>
                                      <p:to>
                                        <p:strVal val="visible"/>
                                      </p:to>
                                    </p:set>
                                    <p:anim calcmode="lin" valueType="num">
                                      <p:cBhvr>
                                        <p:cTn id="81" dur="10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82" dur="10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83" dur="1000" accel="50000" fill="hold">
                                          <p:stCondLst>
                                            <p:cond delay="10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84" dur="2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85" dur="10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86" dur="10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87" dur="1000" accel="50000" fill="hold">
                                          <p:stCondLst>
                                            <p:cond delay="10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88" dur="2000" decel="50000">
                                          <p:stCondLst>
                                            <p:cond delay="0"/>
                                          </p:stCondLst>
                                        </p:cTn>
                                        <p:tgtEl>
                                          <p:spTgt spid="3">
                                            <p:txEl>
                                              <p:pRg st="9" end="9"/>
                                            </p:txEl>
                                          </p:spTgt>
                                        </p:tgtEl>
                                      </p:cBhvr>
                                    </p:animEffect>
                                  </p:childTnLst>
                                </p:cTn>
                              </p:par>
                              <p:par>
                                <p:cTn id="89" presetID="25" presetClass="entr" presetSubtype="0" fill="hold" nodeType="withEffect">
                                  <p:stCondLst>
                                    <p:cond delay="0"/>
                                  </p:stCondLst>
                                  <p:iterate type="wd">
                                    <p:tmPct val="10000"/>
                                  </p:iterate>
                                  <p:childTnLst>
                                    <p:set>
                                      <p:cBhvr>
                                        <p:cTn id="90" dur="1" fill="hold">
                                          <p:stCondLst>
                                            <p:cond delay="0"/>
                                          </p:stCondLst>
                                        </p:cTn>
                                        <p:tgtEl>
                                          <p:spTgt spid="3">
                                            <p:txEl>
                                              <p:pRg st="10" end="10"/>
                                            </p:txEl>
                                          </p:spTgt>
                                        </p:tgtEl>
                                        <p:attrNameLst>
                                          <p:attrName>style.visibility</p:attrName>
                                        </p:attrNameLst>
                                      </p:cBhvr>
                                      <p:to>
                                        <p:strVal val="visible"/>
                                      </p:to>
                                    </p:set>
                                    <p:anim calcmode="lin" valueType="num">
                                      <p:cBhvr>
                                        <p:cTn id="91" dur="10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92" dur="10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93" dur="1000" accel="50000" fill="hold">
                                          <p:stCondLst>
                                            <p:cond delay="10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94" dur="2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95" dur="10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96" dur="10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97" dur="1000" accel="50000" fill="hold">
                                          <p:stCondLst>
                                            <p:cond delay="10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98" dur="2000" decel="50000">
                                          <p:stCondLst>
                                            <p:cond delay="0"/>
                                          </p:stCondLst>
                                        </p:cTn>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42197"/>
            <a:ext cx="12192000" cy="5315804"/>
          </a:xfrm>
        </p:spPr>
        <p:txBody>
          <a:bodyPr>
            <a:noAutofit/>
          </a:bodyPr>
          <a:lstStyle/>
          <a:p>
            <a:pPr marL="0" indent="0">
              <a:buNone/>
            </a:pPr>
            <a:r>
              <a:rPr lang="as-IN" sz="2400" dirty="0" smtClean="0">
                <a:solidFill>
                  <a:schemeClr val="bg1"/>
                </a:solidFill>
                <a:latin typeface="NikoshBAN" panose="02000000000000000000" pitchFamily="2" charset="0"/>
                <a:cs typeface="NikoshBAN" panose="02000000000000000000" pitchFamily="2" charset="0"/>
              </a:rPr>
              <a:t>শ্রেণিতে </a:t>
            </a:r>
            <a:r>
              <a:rPr lang="as-IN" sz="2400" dirty="0">
                <a:solidFill>
                  <a:schemeClr val="bg1"/>
                </a:solidFill>
                <a:latin typeface="NikoshBAN" panose="02000000000000000000" pitchFamily="2" charset="0"/>
                <a:cs typeface="NikoshBAN" panose="02000000000000000000" pitchFamily="2" charset="0"/>
              </a:rPr>
              <a:t>প্রশ্ন জিজ্ঞাসা করার জন্য </a:t>
            </a:r>
            <a:r>
              <a:rPr lang="as-IN" sz="2400" dirty="0" smtClean="0">
                <a:solidFill>
                  <a:schemeClr val="bg1"/>
                </a:solidFill>
                <a:latin typeface="NikoshBAN" panose="02000000000000000000" pitchFamily="2" charset="0"/>
                <a:cs typeface="NikoshBAN" panose="02000000000000000000" pitchFamily="2" charset="0"/>
              </a:rPr>
              <a:t>শিক্ষ</a:t>
            </a:r>
            <a:r>
              <a:rPr lang="bn-IN" sz="2400" dirty="0" smtClean="0">
                <a:solidFill>
                  <a:schemeClr val="bg1"/>
                </a:solidFill>
                <a:latin typeface="NikoshBAN" panose="02000000000000000000" pitchFamily="2" charset="0"/>
                <a:cs typeface="NikoshBAN" panose="02000000000000000000" pitchFamily="2" charset="0"/>
              </a:rPr>
              <a:t>ক</a:t>
            </a:r>
            <a:r>
              <a:rPr lang="as-IN" sz="2400" dirty="0" smtClean="0">
                <a:solidFill>
                  <a:schemeClr val="bg1"/>
                </a:solidFill>
                <a:latin typeface="NikoshBAN" panose="02000000000000000000" pitchFamily="2" charset="0"/>
                <a:cs typeface="NikoshBAN" panose="02000000000000000000" pitchFamily="2" charset="0"/>
              </a:rPr>
              <a:t>কে </a:t>
            </a:r>
            <a:r>
              <a:rPr lang="as-IN" sz="2400" dirty="0">
                <a:solidFill>
                  <a:schemeClr val="bg1"/>
                </a:solidFill>
                <a:latin typeface="NikoshBAN" panose="02000000000000000000" pitchFamily="2" charset="0"/>
                <a:cs typeface="NikoshBAN" panose="02000000000000000000" pitchFamily="2" charset="0"/>
              </a:rPr>
              <a:t>পারদর্শী হতে হয়। </a:t>
            </a:r>
            <a:r>
              <a:rPr lang="as-IN" sz="2400" dirty="0" smtClean="0">
                <a:solidFill>
                  <a:schemeClr val="bg1"/>
                </a:solidFill>
                <a:latin typeface="NikoshBAN" panose="02000000000000000000" pitchFamily="2" charset="0"/>
                <a:cs typeface="NikoshBAN" panose="02000000000000000000" pitchFamily="2" charset="0"/>
              </a:rPr>
              <a:t>তা</a:t>
            </a:r>
            <a:r>
              <a:rPr lang="bn-IN" sz="2400" dirty="0" smtClean="0">
                <a:solidFill>
                  <a:schemeClr val="bg1"/>
                </a:solidFill>
                <a:latin typeface="NikoshBAN" panose="02000000000000000000" pitchFamily="2" charset="0"/>
                <a:cs typeface="NikoshBAN" panose="02000000000000000000" pitchFamily="2" charset="0"/>
              </a:rPr>
              <a:t> </a:t>
            </a:r>
            <a:r>
              <a:rPr lang="as-IN" sz="2400" dirty="0" smtClean="0">
                <a:solidFill>
                  <a:schemeClr val="bg1"/>
                </a:solidFill>
                <a:latin typeface="NikoshBAN" panose="02000000000000000000" pitchFamily="2" charset="0"/>
                <a:cs typeface="NikoshBAN" panose="02000000000000000000" pitchFamily="2" charset="0"/>
              </a:rPr>
              <a:t>না </a:t>
            </a:r>
            <a:r>
              <a:rPr lang="as-IN" sz="2400" dirty="0">
                <a:solidFill>
                  <a:schemeClr val="bg1"/>
                </a:solidFill>
                <a:latin typeface="NikoshBAN" panose="02000000000000000000" pitchFamily="2" charset="0"/>
                <a:cs typeface="NikoshBAN" panose="02000000000000000000" pitchFamily="2" charset="0"/>
              </a:rPr>
              <a:t>হলে শ্রেণি কক্ষে নিরানন্দ বা ত্রাসের রাজত্ব সৃষ্টি হতে পারে এবং ফলশ্রুতিতে শিক্ষক- শিক্ষার্থীর দূরত্ব বেড়ে যেতে পারে। </a:t>
            </a:r>
          </a:p>
          <a:p>
            <a:pPr marL="0" indent="0">
              <a:buNone/>
            </a:pPr>
            <a:endParaRPr lang="as-IN" sz="1500" dirty="0">
              <a:solidFill>
                <a:schemeClr val="bg1"/>
              </a:solidFill>
              <a:latin typeface="NikoshBAN" panose="02000000000000000000" pitchFamily="2" charset="0"/>
              <a:cs typeface="NikoshBAN" panose="02000000000000000000" pitchFamily="2" charset="0"/>
            </a:endParaRPr>
          </a:p>
          <a:p>
            <a:pPr marL="0" indent="0">
              <a:buNone/>
            </a:pPr>
            <a:r>
              <a:rPr lang="as-IN" sz="3200" dirty="0">
                <a:solidFill>
                  <a:srgbClr val="FFFF00"/>
                </a:solidFill>
                <a:latin typeface="NikoshBAN" panose="02000000000000000000" pitchFamily="2" charset="0"/>
                <a:cs typeface="NikoshBAN" panose="02000000000000000000" pitchFamily="2" charset="0"/>
              </a:rPr>
              <a:t>শ্রেণিতে প্রশ্ন করণ কৌশল নিম্নরূপ হবে- </a:t>
            </a:r>
          </a:p>
          <a:p>
            <a:pPr marL="0" indent="0">
              <a:buNone/>
            </a:pPr>
            <a:r>
              <a:rPr lang="as-IN" sz="2400" dirty="0">
                <a:solidFill>
                  <a:schemeClr val="bg1"/>
                </a:solidFill>
                <a:latin typeface="NikoshBAN" panose="02000000000000000000" pitchFamily="2" charset="0"/>
                <a:cs typeface="NikoshBAN" panose="02000000000000000000" pitchFamily="2" charset="0"/>
              </a:rPr>
              <a:t>১। প্রশ্ন শ্রেণির সব শিক্ষার্থীর উদ্দেশ্যে করতে হবে</a:t>
            </a:r>
            <a:r>
              <a:rPr lang="as-IN" sz="2400" dirty="0" smtClean="0">
                <a:solidFill>
                  <a:schemeClr val="bg1"/>
                </a:solidFill>
                <a:latin typeface="NikoshBAN" panose="02000000000000000000" pitchFamily="2" charset="0"/>
                <a:cs typeface="NikoshBAN" panose="02000000000000000000" pitchFamily="2" charset="0"/>
              </a:rPr>
              <a:t>।</a:t>
            </a:r>
            <a:r>
              <a:rPr lang="en-US" sz="2400" dirty="0">
                <a:solidFill>
                  <a:schemeClr val="bg1"/>
                </a:solidFill>
                <a:latin typeface="NikoshBAN" panose="02000000000000000000" pitchFamily="2" charset="0"/>
                <a:cs typeface="NikoshBAN" panose="02000000000000000000" pitchFamily="2" charset="0"/>
              </a:rPr>
              <a:t>	</a:t>
            </a:r>
            <a:r>
              <a:rPr lang="en-US" sz="2400" dirty="0" smtClean="0">
                <a:solidFill>
                  <a:schemeClr val="bg1"/>
                </a:solidFill>
                <a:latin typeface="NikoshBAN" panose="02000000000000000000" pitchFamily="2" charset="0"/>
                <a:cs typeface="NikoshBAN" panose="02000000000000000000" pitchFamily="2" charset="0"/>
              </a:rPr>
              <a:t>			</a:t>
            </a:r>
          </a:p>
          <a:p>
            <a:pPr marL="0" indent="0">
              <a:buNone/>
            </a:pPr>
            <a:r>
              <a:rPr lang="as-IN" sz="2400" dirty="0" smtClean="0">
                <a:solidFill>
                  <a:schemeClr val="bg1"/>
                </a:solidFill>
                <a:latin typeface="NikoshBAN" panose="02000000000000000000" pitchFamily="2" charset="0"/>
                <a:cs typeface="NikoshBAN" panose="02000000000000000000" pitchFamily="2" charset="0"/>
              </a:rPr>
              <a:t>২</a:t>
            </a:r>
            <a:r>
              <a:rPr lang="as-IN" sz="2400" dirty="0">
                <a:solidFill>
                  <a:schemeClr val="bg1"/>
                </a:solidFill>
                <a:latin typeface="NikoshBAN" panose="02000000000000000000" pitchFamily="2" charset="0"/>
                <a:cs typeface="NikoshBAN" panose="02000000000000000000" pitchFamily="2" charset="0"/>
              </a:rPr>
              <a:t>। প্রশ্ন জিজ্ঞাসা করার পূর্বে উদ্দেশ্য সম্পর্কে জ্ঞান দিতে হবে</a:t>
            </a:r>
            <a:r>
              <a:rPr lang="as-IN" sz="2400" dirty="0" smtClean="0">
                <a:solidFill>
                  <a:schemeClr val="bg1"/>
                </a:solidFill>
                <a:latin typeface="NikoshBAN" panose="02000000000000000000" pitchFamily="2" charset="0"/>
                <a:cs typeface="NikoshBAN" panose="02000000000000000000" pitchFamily="2" charset="0"/>
              </a:rPr>
              <a:t>।</a:t>
            </a:r>
            <a:endParaRPr lang="as-IN" sz="2400" dirty="0">
              <a:solidFill>
                <a:schemeClr val="bg1"/>
              </a:solidFill>
              <a:latin typeface="NikoshBAN" panose="02000000000000000000" pitchFamily="2" charset="0"/>
              <a:cs typeface="NikoshBAN" panose="02000000000000000000" pitchFamily="2" charset="0"/>
            </a:endParaRPr>
          </a:p>
          <a:p>
            <a:pPr marL="0" indent="0">
              <a:buNone/>
            </a:pPr>
            <a:r>
              <a:rPr lang="as-IN" sz="2400" dirty="0">
                <a:solidFill>
                  <a:schemeClr val="bg1"/>
                </a:solidFill>
                <a:latin typeface="NikoshBAN" panose="02000000000000000000" pitchFamily="2" charset="0"/>
                <a:cs typeface="NikoshBAN" panose="02000000000000000000" pitchFamily="2" charset="0"/>
              </a:rPr>
              <a:t>৩। বিষয়বস্তু সম্পর্কে স্পষ্ট ধারণা দেওয়ার পর প্রশ্ন করতে হবে</a:t>
            </a:r>
            <a:r>
              <a:rPr lang="as-IN" sz="2400" dirty="0" smtClean="0">
                <a:solidFill>
                  <a:schemeClr val="bg1"/>
                </a:solidFill>
                <a:latin typeface="NikoshBAN" panose="02000000000000000000" pitchFamily="2" charset="0"/>
                <a:cs typeface="NikoshBAN" panose="02000000000000000000" pitchFamily="2" charset="0"/>
              </a:rPr>
              <a:t>।</a:t>
            </a:r>
            <a:r>
              <a:rPr lang="en-US" sz="2400" dirty="0">
                <a:solidFill>
                  <a:schemeClr val="bg1"/>
                </a:solidFill>
                <a:latin typeface="NikoshBAN" panose="02000000000000000000" pitchFamily="2" charset="0"/>
                <a:cs typeface="NikoshBAN" panose="02000000000000000000" pitchFamily="2" charset="0"/>
              </a:rPr>
              <a:t>	</a:t>
            </a:r>
            <a:r>
              <a:rPr lang="en-US" sz="2400" dirty="0" smtClean="0">
                <a:solidFill>
                  <a:schemeClr val="bg1"/>
                </a:solidFill>
                <a:latin typeface="NikoshBAN" panose="02000000000000000000" pitchFamily="2" charset="0"/>
                <a:cs typeface="NikoshBAN" panose="02000000000000000000" pitchFamily="2" charset="0"/>
              </a:rPr>
              <a:t>		</a:t>
            </a:r>
          </a:p>
          <a:p>
            <a:pPr marL="0" indent="0">
              <a:buNone/>
            </a:pPr>
            <a:r>
              <a:rPr lang="as-IN" sz="2400" dirty="0" smtClean="0">
                <a:solidFill>
                  <a:schemeClr val="bg1"/>
                </a:solidFill>
                <a:latin typeface="NikoshBAN" panose="02000000000000000000" pitchFamily="2" charset="0"/>
                <a:cs typeface="NikoshBAN" panose="02000000000000000000" pitchFamily="2" charset="0"/>
              </a:rPr>
              <a:t>৪</a:t>
            </a:r>
            <a:r>
              <a:rPr lang="as-IN" sz="2400" dirty="0">
                <a:solidFill>
                  <a:schemeClr val="bg1"/>
                </a:solidFill>
                <a:latin typeface="NikoshBAN" panose="02000000000000000000" pitchFamily="2" charset="0"/>
                <a:cs typeface="NikoshBAN" panose="02000000000000000000" pitchFamily="2" charset="0"/>
              </a:rPr>
              <a:t>। শিক্ষার্থীর বয়স ও মানসিক পরিপক্কতা বিবেচনা করে প্রশ্ন করতে হবে</a:t>
            </a:r>
            <a:r>
              <a:rPr lang="as-IN" sz="2400" dirty="0" smtClean="0">
                <a:solidFill>
                  <a:schemeClr val="bg1"/>
                </a:solidFill>
                <a:latin typeface="NikoshBAN" panose="02000000000000000000" pitchFamily="2" charset="0"/>
                <a:cs typeface="NikoshBAN" panose="02000000000000000000" pitchFamily="2" charset="0"/>
              </a:rPr>
              <a:t>।</a:t>
            </a:r>
            <a:endParaRPr lang="as-IN" sz="2400" dirty="0">
              <a:solidFill>
                <a:schemeClr val="bg1"/>
              </a:solidFill>
              <a:latin typeface="NikoshBAN" panose="02000000000000000000" pitchFamily="2" charset="0"/>
              <a:cs typeface="NikoshBAN" panose="02000000000000000000" pitchFamily="2" charset="0"/>
            </a:endParaRPr>
          </a:p>
          <a:p>
            <a:pPr marL="0" indent="0">
              <a:buNone/>
            </a:pPr>
            <a:r>
              <a:rPr lang="as-IN" sz="2400" dirty="0">
                <a:solidFill>
                  <a:schemeClr val="bg1"/>
                </a:solidFill>
                <a:latin typeface="NikoshBAN" panose="02000000000000000000" pitchFamily="2" charset="0"/>
                <a:cs typeface="NikoshBAN" panose="02000000000000000000" pitchFamily="2" charset="0"/>
              </a:rPr>
              <a:t>৫। বিভিন্ন স্তরের জ্ঞান যাচাই করা যায় এমন ধরনের প্রশ্ন করতে হবে</a:t>
            </a:r>
            <a:r>
              <a:rPr lang="as-IN" sz="2400" dirty="0" smtClean="0">
                <a:solidFill>
                  <a:schemeClr val="bg1"/>
                </a:solidFill>
                <a:latin typeface="NikoshBAN" panose="02000000000000000000" pitchFamily="2" charset="0"/>
                <a:cs typeface="NikoshBAN" panose="02000000000000000000" pitchFamily="2" charset="0"/>
              </a:rPr>
              <a:t>।</a:t>
            </a:r>
            <a:r>
              <a:rPr lang="en-US" sz="2400" dirty="0">
                <a:solidFill>
                  <a:schemeClr val="bg1"/>
                </a:solidFill>
                <a:latin typeface="NikoshBAN" panose="02000000000000000000" pitchFamily="2" charset="0"/>
                <a:cs typeface="NikoshBAN" panose="02000000000000000000" pitchFamily="2" charset="0"/>
              </a:rPr>
              <a:t>	</a:t>
            </a:r>
            <a:r>
              <a:rPr lang="en-US" sz="2400" dirty="0" smtClean="0">
                <a:solidFill>
                  <a:schemeClr val="bg1"/>
                </a:solidFill>
                <a:latin typeface="NikoshBAN" panose="02000000000000000000" pitchFamily="2" charset="0"/>
                <a:cs typeface="NikoshBAN" panose="02000000000000000000" pitchFamily="2" charset="0"/>
              </a:rPr>
              <a:t>	</a:t>
            </a:r>
          </a:p>
          <a:p>
            <a:pPr marL="0" indent="0">
              <a:buNone/>
            </a:pPr>
            <a:r>
              <a:rPr lang="as-IN" sz="2400" dirty="0" smtClean="0">
                <a:solidFill>
                  <a:schemeClr val="bg1"/>
                </a:solidFill>
                <a:latin typeface="NikoshBAN" panose="02000000000000000000" pitchFamily="2" charset="0"/>
                <a:cs typeface="NikoshBAN" panose="02000000000000000000" pitchFamily="2" charset="0"/>
              </a:rPr>
              <a:t>৬</a:t>
            </a:r>
            <a:r>
              <a:rPr lang="as-IN" sz="2400" dirty="0">
                <a:solidFill>
                  <a:schemeClr val="bg1"/>
                </a:solidFill>
                <a:latin typeface="NikoshBAN" panose="02000000000000000000" pitchFamily="2" charset="0"/>
                <a:cs typeface="NikoshBAN" panose="02000000000000000000" pitchFamily="2" charset="0"/>
              </a:rPr>
              <a:t>। প্রশ্ন করার পর উত্তর দেওয়ার জন্য যুক্তি সঙ্গত সময় দিতে হবে</a:t>
            </a:r>
            <a:r>
              <a:rPr lang="as-IN" sz="2400" dirty="0" smtClean="0">
                <a:solidFill>
                  <a:schemeClr val="bg1"/>
                </a:solidFill>
                <a:latin typeface="NikoshBAN" panose="02000000000000000000" pitchFamily="2" charset="0"/>
                <a:cs typeface="NikoshBAN" panose="02000000000000000000" pitchFamily="2" charset="0"/>
              </a:rPr>
              <a:t>।</a:t>
            </a:r>
            <a:endParaRPr lang="as-IN" sz="2400" dirty="0">
              <a:solidFill>
                <a:schemeClr val="bg1"/>
              </a:solidFill>
              <a:latin typeface="NikoshBAN" panose="02000000000000000000" pitchFamily="2" charset="0"/>
              <a:cs typeface="NikoshBAN" panose="02000000000000000000" pitchFamily="2" charset="0"/>
            </a:endParaRPr>
          </a:p>
          <a:p>
            <a:pPr marL="0" indent="0">
              <a:buNone/>
            </a:pPr>
            <a:r>
              <a:rPr lang="as-IN" sz="2400" dirty="0">
                <a:solidFill>
                  <a:schemeClr val="bg1"/>
                </a:solidFill>
                <a:latin typeface="NikoshBAN" panose="02000000000000000000" pitchFamily="2" charset="0"/>
                <a:cs typeface="NikoshBAN" panose="02000000000000000000" pitchFamily="2" charset="0"/>
              </a:rPr>
              <a:t>৭। প্রশ্ন করার সময় খেয়াল করতে হবে শিক্ষার্থী বিব্রত বা লজ্জা বা ভয় পাচ্ছে কিনা</a:t>
            </a:r>
            <a:r>
              <a:rPr lang="as-IN" sz="2400" dirty="0" smtClean="0">
                <a:solidFill>
                  <a:schemeClr val="bg1"/>
                </a:solidFill>
                <a:latin typeface="NikoshBAN" panose="02000000000000000000" pitchFamily="2" charset="0"/>
                <a:cs typeface="NikoshBAN" panose="02000000000000000000" pitchFamily="2" charset="0"/>
              </a:rPr>
              <a:t>।</a:t>
            </a:r>
            <a:endParaRPr lang="as-IN" sz="2400" dirty="0">
              <a:solidFill>
                <a:schemeClr val="bg1"/>
              </a:solidFill>
              <a:latin typeface="NikoshBAN" panose="02000000000000000000" pitchFamily="2" charset="0"/>
              <a:cs typeface="NikoshBAN" panose="02000000000000000000" pitchFamily="2" charset="0"/>
            </a:endParaRPr>
          </a:p>
          <a:p>
            <a:pPr marL="0" indent="0">
              <a:buNone/>
            </a:pPr>
            <a:r>
              <a:rPr lang="as-IN" sz="2400" dirty="0">
                <a:solidFill>
                  <a:schemeClr val="bg1"/>
                </a:solidFill>
                <a:latin typeface="NikoshBAN" panose="02000000000000000000" pitchFamily="2" charset="0"/>
                <a:cs typeface="NikoshBAN" panose="02000000000000000000" pitchFamily="2" charset="0"/>
              </a:rPr>
              <a:t>৮। পুঁথিগত বিদ্যার বাইরেও বিভিন্ন বিষয়ে উপস্থিত জ্ঞান যাচাইয়ের জন্য প্রশ্ন করতে হবে</a:t>
            </a:r>
            <a:r>
              <a:rPr lang="as-IN" sz="2400" dirty="0" smtClean="0">
                <a:solidFill>
                  <a:schemeClr val="bg1"/>
                </a:solidFill>
                <a:latin typeface="NikoshBAN" panose="02000000000000000000" pitchFamily="2" charset="0"/>
                <a:cs typeface="NikoshBAN" panose="02000000000000000000" pitchFamily="2" charset="0"/>
              </a:rPr>
              <a:t>।</a:t>
            </a:r>
            <a:endParaRPr lang="as-IN" sz="2400" dirty="0">
              <a:solidFill>
                <a:schemeClr val="bg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207224" cy="1542197"/>
          </a:xfrm>
          <a:prstGeom prst="rect">
            <a:avLst/>
          </a:prstGeom>
        </p:spPr>
      </p:pic>
      <p:sp>
        <p:nvSpPr>
          <p:cNvPr id="4" name="Snip Single Corner Rectangle 3"/>
          <p:cNvSpPr/>
          <p:nvPr/>
        </p:nvSpPr>
        <p:spPr>
          <a:xfrm>
            <a:off x="3207225" y="-1"/>
            <a:ext cx="8984775" cy="1542197"/>
          </a:xfrm>
          <a:prstGeom prst="snip1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solidFill>
              </a:rPr>
              <a:t> </a:t>
            </a:r>
            <a:r>
              <a:rPr lang="as-IN" sz="5400" b="1" dirty="0">
                <a:solidFill>
                  <a:srgbClr val="FF0000"/>
                </a:solidFill>
                <a:latin typeface="NikoshBAN" panose="02000000000000000000" pitchFamily="2" charset="0"/>
                <a:cs typeface="NikoshBAN" panose="02000000000000000000" pitchFamily="2" charset="0"/>
              </a:rPr>
              <a:t>প্র</a:t>
            </a:r>
            <a:r>
              <a:rPr lang="as-IN" sz="4000" b="1" dirty="0">
                <a:solidFill>
                  <a:schemeClr val="accent5"/>
                </a:solidFill>
                <a:latin typeface="NikoshBAN" panose="02000000000000000000" pitchFamily="2" charset="0"/>
                <a:cs typeface="NikoshBAN" panose="02000000000000000000" pitchFamily="2" charset="0"/>
              </a:rPr>
              <a:t>শ্ন করার </a:t>
            </a:r>
            <a:r>
              <a:rPr lang="as-IN" sz="4000" b="1" dirty="0" smtClean="0">
                <a:solidFill>
                  <a:schemeClr val="accent5"/>
                </a:solidFill>
                <a:latin typeface="NikoshBAN" panose="02000000000000000000" pitchFamily="2" charset="0"/>
                <a:cs typeface="NikoshBAN" panose="02000000000000000000" pitchFamily="2" charset="0"/>
              </a:rPr>
              <a:t>কৌশল</a:t>
            </a:r>
            <a:endParaRPr lang="as-IN" sz="4000" b="1" dirty="0">
              <a:solidFill>
                <a:schemeClr val="accent5"/>
              </a:solidFill>
              <a:latin typeface="NikoshBAN" panose="02000000000000000000" pitchFamily="2" charset="0"/>
              <a:cs typeface="NikoshBAN" panose="02000000000000000000" pitchFamily="2" charset="0"/>
            </a:endParaRPr>
          </a:p>
        </p:txBody>
      </p:sp>
      <p:sp>
        <p:nvSpPr>
          <p:cNvPr id="6" name="Footer Placeholder 5"/>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521537115"/>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sndAc>
          <p:stSnd>
            <p:snd r:embed="rId2" name="voltage.wav"/>
          </p:stSnd>
        </p:sndAc>
      </p:transition>
    </mc:Choice>
    <mc:Fallback xmlns="">
      <p:transition spd="slow">
        <p:fade/>
        <p:sndAc>
          <p:stSnd>
            <p:snd r:embed="rId4"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0"/>
                                        <p:tgtEl>
                                          <p:spTgt spid="4"/>
                                        </p:tgtEl>
                                      </p:cBhvr>
                                    </p:animEffect>
                                    <p:anim calcmode="lin" valueType="num">
                                      <p:cBhvr>
                                        <p:cTn id="24" dur="2000" fill="hold"/>
                                        <p:tgtEl>
                                          <p:spTgt spid="4"/>
                                        </p:tgtEl>
                                        <p:attrNameLst>
                                          <p:attrName>ppt_w</p:attrName>
                                        </p:attrNameLst>
                                      </p:cBhvr>
                                      <p:tavLst>
                                        <p:tav tm="0" fmla="#ppt_w*sin(2.5*pi*$)">
                                          <p:val>
                                            <p:fltVal val="0"/>
                                          </p:val>
                                        </p:tav>
                                        <p:tav tm="100000">
                                          <p:val>
                                            <p:fltVal val="1"/>
                                          </p:val>
                                        </p:tav>
                                      </p:tavLst>
                                    </p:anim>
                                    <p:anim calcmode="lin" valueType="num">
                                      <p:cBhvr>
                                        <p:cTn id="2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iterate type="wd">
                                    <p:tmPct val="10000"/>
                                  </p:iterate>
                                  <p:childTnLst>
                                    <p:set>
                                      <p:cBhvr>
                                        <p:cTn id="29" dur="1" fill="hold">
                                          <p:stCondLst>
                                            <p:cond delay="0"/>
                                          </p:stCondLst>
                                        </p:cTn>
                                        <p:tgtEl>
                                          <p:spTgt spid="3">
                                            <p:txEl>
                                              <p:pRg st="0" end="0"/>
                                            </p:txEl>
                                          </p:spTgt>
                                        </p:tgtEl>
                                        <p:attrNameLst>
                                          <p:attrName>style.visibility</p:attrName>
                                        </p:attrNameLst>
                                      </p:cBhvr>
                                      <p:to>
                                        <p:strVal val="visible"/>
                                      </p:to>
                                    </p:set>
                                    <p:anim calcmode="lin" valueType="num">
                                      <p:cBhvr additive="base">
                                        <p:cTn id="30"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1"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iterate type="wd">
                                    <p:tmPct val="10000"/>
                                  </p:iterate>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0"/>
                                  </p:stCondLst>
                                  <p:iterate type="wd">
                                    <p:tmPct val="10000"/>
                                  </p:iterate>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iterate type="wd">
                                    <p:tmPct val="10000"/>
                                  </p:iterate>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additive="base">
                                        <p:cTn id="42"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44" presetID="2" presetClass="entr" presetSubtype="6" fill="hold" nodeType="withEffect">
                                  <p:stCondLst>
                                    <p:cond delay="0"/>
                                  </p:stCondLst>
                                  <p:iterate type="wd">
                                    <p:tmPct val="10000"/>
                                  </p:iterate>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7"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48" presetID="2" presetClass="entr" presetSubtype="6" fill="hold" nodeType="withEffect">
                                  <p:stCondLst>
                                    <p:cond delay="0"/>
                                  </p:stCondLst>
                                  <p:iterate type="wd">
                                    <p:tmPct val="10000"/>
                                  </p:iterate>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1" dur="2000" fill="hold"/>
                                        <p:tgtEl>
                                          <p:spTgt spid="3">
                                            <p:txEl>
                                              <p:pRg st="6" end="6"/>
                                            </p:txEl>
                                          </p:spTgt>
                                        </p:tgtEl>
                                        <p:attrNameLst>
                                          <p:attrName>ppt_y</p:attrName>
                                        </p:attrNameLst>
                                      </p:cBhvr>
                                      <p:tavLst>
                                        <p:tav tm="0">
                                          <p:val>
                                            <p:strVal val="1+#ppt_h/2"/>
                                          </p:val>
                                        </p:tav>
                                        <p:tav tm="100000">
                                          <p:val>
                                            <p:strVal val="#ppt_y"/>
                                          </p:val>
                                        </p:tav>
                                      </p:tavLst>
                                    </p:anim>
                                  </p:childTnLst>
                                </p:cTn>
                              </p:par>
                              <p:par>
                                <p:cTn id="52" presetID="2" presetClass="entr" presetSubtype="6" fill="hold" nodeType="withEffect">
                                  <p:stCondLst>
                                    <p:cond delay="0"/>
                                  </p:stCondLst>
                                  <p:iterate type="wd">
                                    <p:tmPct val="10000"/>
                                  </p:iterate>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55"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56" presetID="2" presetClass="entr" presetSubtype="6" fill="hold" nodeType="withEffect">
                                  <p:stCondLst>
                                    <p:cond delay="0"/>
                                  </p:stCondLst>
                                  <p:iterate type="wd">
                                    <p:tmPct val="10000"/>
                                  </p:iterate>
                                  <p:childTnLst>
                                    <p:set>
                                      <p:cBhvr>
                                        <p:cTn id="57" dur="1" fill="hold">
                                          <p:stCondLst>
                                            <p:cond delay="0"/>
                                          </p:stCondLst>
                                        </p:cTn>
                                        <p:tgtEl>
                                          <p:spTgt spid="3">
                                            <p:txEl>
                                              <p:pRg st="8" end="8"/>
                                            </p:txEl>
                                          </p:spTgt>
                                        </p:tgtEl>
                                        <p:attrNameLst>
                                          <p:attrName>style.visibility</p:attrName>
                                        </p:attrNameLst>
                                      </p:cBhvr>
                                      <p:to>
                                        <p:strVal val="visible"/>
                                      </p:to>
                                    </p:set>
                                    <p:anim calcmode="lin" valueType="num">
                                      <p:cBhvr additive="base">
                                        <p:cTn id="58"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59" dur="2000" fill="hold"/>
                                        <p:tgtEl>
                                          <p:spTgt spid="3">
                                            <p:txEl>
                                              <p:pRg st="8" end="8"/>
                                            </p:txEl>
                                          </p:spTgt>
                                        </p:tgtEl>
                                        <p:attrNameLst>
                                          <p:attrName>ppt_y</p:attrName>
                                        </p:attrNameLst>
                                      </p:cBhvr>
                                      <p:tavLst>
                                        <p:tav tm="0">
                                          <p:val>
                                            <p:strVal val="1+#ppt_h/2"/>
                                          </p:val>
                                        </p:tav>
                                        <p:tav tm="100000">
                                          <p:val>
                                            <p:strVal val="#ppt_y"/>
                                          </p:val>
                                        </p:tav>
                                      </p:tavLst>
                                    </p:anim>
                                  </p:childTnLst>
                                </p:cTn>
                              </p:par>
                              <p:par>
                                <p:cTn id="60" presetID="2" presetClass="entr" presetSubtype="6" fill="hold" nodeType="withEffect">
                                  <p:stCondLst>
                                    <p:cond delay="0"/>
                                  </p:stCondLst>
                                  <p:iterate type="wd">
                                    <p:tmPct val="10000"/>
                                  </p:iterate>
                                  <p:childTnLst>
                                    <p:set>
                                      <p:cBhvr>
                                        <p:cTn id="61" dur="1" fill="hold">
                                          <p:stCondLst>
                                            <p:cond delay="0"/>
                                          </p:stCondLst>
                                        </p:cTn>
                                        <p:tgtEl>
                                          <p:spTgt spid="3">
                                            <p:txEl>
                                              <p:pRg st="9" end="9"/>
                                            </p:txEl>
                                          </p:spTgt>
                                        </p:tgtEl>
                                        <p:attrNameLst>
                                          <p:attrName>style.visibility</p:attrName>
                                        </p:attrNameLst>
                                      </p:cBhvr>
                                      <p:to>
                                        <p:strVal val="visible"/>
                                      </p:to>
                                    </p:set>
                                    <p:anim calcmode="lin" valueType="num">
                                      <p:cBhvr additive="base">
                                        <p:cTn id="62" dur="2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3" dur="2000" fill="hold"/>
                                        <p:tgtEl>
                                          <p:spTgt spid="3">
                                            <p:txEl>
                                              <p:pRg st="9" end="9"/>
                                            </p:txEl>
                                          </p:spTgt>
                                        </p:tgtEl>
                                        <p:attrNameLst>
                                          <p:attrName>ppt_y</p:attrName>
                                        </p:attrNameLst>
                                      </p:cBhvr>
                                      <p:tavLst>
                                        <p:tav tm="0">
                                          <p:val>
                                            <p:strVal val="1+#ppt_h/2"/>
                                          </p:val>
                                        </p:tav>
                                        <p:tav tm="100000">
                                          <p:val>
                                            <p:strVal val="#ppt_y"/>
                                          </p:val>
                                        </p:tav>
                                      </p:tavLst>
                                    </p:anim>
                                  </p:childTnLst>
                                </p:cTn>
                              </p:par>
                              <p:par>
                                <p:cTn id="64" presetID="2" presetClass="entr" presetSubtype="6" fill="hold" nodeType="withEffect">
                                  <p:stCondLst>
                                    <p:cond delay="0"/>
                                  </p:stCondLst>
                                  <p:iterate type="wd">
                                    <p:tmPct val="10000"/>
                                  </p:iterate>
                                  <p:childTnLst>
                                    <p:set>
                                      <p:cBhvr>
                                        <p:cTn id="65" dur="1" fill="hold">
                                          <p:stCondLst>
                                            <p:cond delay="0"/>
                                          </p:stCondLst>
                                        </p:cTn>
                                        <p:tgtEl>
                                          <p:spTgt spid="3">
                                            <p:txEl>
                                              <p:pRg st="10" end="10"/>
                                            </p:txEl>
                                          </p:spTgt>
                                        </p:tgtEl>
                                        <p:attrNameLst>
                                          <p:attrName>style.visibility</p:attrName>
                                        </p:attrNameLst>
                                      </p:cBhvr>
                                      <p:to>
                                        <p:strVal val="visible"/>
                                      </p:to>
                                    </p:set>
                                    <p:anim calcmode="lin" valueType="num">
                                      <p:cBhvr additive="base">
                                        <p:cTn id="66" dur="2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67"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25087" y="0"/>
            <a:ext cx="9366913" cy="6858000"/>
          </a:xfrm>
        </p:spPr>
        <p:txBody>
          <a:bodyPr>
            <a:normAutofit/>
          </a:bodyPr>
          <a:lstStyle/>
          <a:p>
            <a:r>
              <a:rPr lang="as-IN" sz="2800" dirty="0" smtClean="0">
                <a:solidFill>
                  <a:schemeClr val="bg1"/>
                </a:solidFill>
                <a:latin typeface="NikoshBAN" panose="02000000000000000000" pitchFamily="2" charset="0"/>
                <a:cs typeface="NikoshBAN" panose="02000000000000000000" pitchFamily="2" charset="0"/>
              </a:rPr>
              <a:t>চিন্তন দক্ষতার ৪ টি স্তর পরিমাপের জন্য যে পদ্ধতির প্রশ্ন করা হয় তাকে সৃজনশীল প্রশ্ন বলে। </a:t>
            </a:r>
          </a:p>
          <a:p>
            <a:endParaRPr lang="as-IN" sz="2800" dirty="0">
              <a:solidFill>
                <a:schemeClr val="bg1"/>
              </a:solidFill>
              <a:latin typeface="NikoshBAN" panose="02000000000000000000" pitchFamily="2" charset="0"/>
              <a:cs typeface="NikoshBAN" panose="02000000000000000000" pitchFamily="2" charset="0"/>
            </a:endParaRPr>
          </a:p>
          <a:p>
            <a:r>
              <a:rPr lang="as-IN" sz="6000" b="1" dirty="0" smtClean="0">
                <a:solidFill>
                  <a:srgbClr val="FF0000"/>
                </a:solidFill>
                <a:latin typeface="NikoshBAN" panose="02000000000000000000" pitchFamily="2" charset="0"/>
                <a:cs typeface="NikoshBAN" panose="02000000000000000000" pitchFamily="2" charset="0"/>
              </a:rPr>
              <a:t>সৃ</a:t>
            </a:r>
            <a:r>
              <a:rPr lang="as-IN" sz="4400" b="1" dirty="0" smtClean="0">
                <a:solidFill>
                  <a:srgbClr val="FFFF00"/>
                </a:solidFill>
                <a:latin typeface="NikoshBAN" panose="02000000000000000000" pitchFamily="2" charset="0"/>
                <a:cs typeface="NikoshBAN" panose="02000000000000000000" pitchFamily="2" charset="0"/>
              </a:rPr>
              <a:t>জনশীল </a:t>
            </a:r>
            <a:r>
              <a:rPr lang="as-IN" sz="4400" b="1" dirty="0">
                <a:solidFill>
                  <a:srgbClr val="FFFF00"/>
                </a:solidFill>
                <a:latin typeface="NikoshBAN" panose="02000000000000000000" pitchFamily="2" charset="0"/>
                <a:cs typeface="NikoshBAN" panose="02000000000000000000" pitchFamily="2" charset="0"/>
              </a:rPr>
              <a:t>প্রশ্ন প্রনয়নে সতর্কতা-</a:t>
            </a:r>
          </a:p>
          <a:p>
            <a:pPr marL="0" indent="0">
              <a:buNone/>
            </a:pP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১। উদ্দীপকে বর্ণিত বিষয় বস্তুর আলোকে ৪টি প্রশ্নই করতে হবে</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smtClean="0">
                <a:solidFill>
                  <a:schemeClr val="bg1"/>
                </a:solidFill>
                <a:latin typeface="NikoshBAN" panose="02000000000000000000" pitchFamily="2" charset="0"/>
                <a:cs typeface="NikoshBAN" panose="02000000000000000000" pitchFamily="2" charset="0"/>
              </a:rPr>
              <a:t>২। </a:t>
            </a:r>
            <a:r>
              <a:rPr lang="as-IN" sz="2800" dirty="0">
                <a:solidFill>
                  <a:schemeClr val="bg1"/>
                </a:solidFill>
                <a:latin typeface="NikoshBAN" panose="02000000000000000000" pitchFamily="2" charset="0"/>
                <a:cs typeface="NikoshBAN" panose="02000000000000000000" pitchFamily="2" charset="0"/>
              </a:rPr>
              <a:t>উদ্দীপক বিবেচনায় না রেখেও ক ও খ প্রশ্নের উত্তর দেয়া সম্ভব হতে পারে</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৩। উদ্দীপক বিবেচনায় না রেখে গ ও ঘ প্রশ্নের উত্তর দেয়া সম্ভব হবে না</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৪। ক,খ,গ ও ঘ প্রশ্নগুলো এমনভাবে দিতে হবে যেন বিভিন্ন অংশের উত্তরে পুনরাবৃত্তি না ঘটে</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৫। উদ্দীপক কোন প্রশ্নের উত্তর সম্বলিত হবে না। </a:t>
            </a:r>
          </a:p>
          <a:p>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808"/>
            <a:ext cx="2825087" cy="5596861"/>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086114379"/>
      </p:ext>
    </p:extLst>
  </p:cSld>
  <p:clrMapOvr>
    <a:masterClrMapping/>
  </p:clrMapOvr>
  <p:transition spd="slow">
    <p:plus/>
    <p:sndAc>
      <p:stSnd>
        <p:snd r:embed="rId2"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2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2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2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000" tmFilter="0,0; .5, 1; 1, 1"/>
                                        <p:tgtEl>
                                          <p:spTgt spid="3">
                                            <p:txEl>
                                              <p:pRg st="0" end="0"/>
                                            </p:txEl>
                                          </p:spTgt>
                                        </p:tgtEl>
                                      </p:cBhvr>
                                    </p:animEffect>
                                  </p:childTnLst>
                                </p:cTn>
                              </p:par>
                              <p:par>
                                <p:cTn id="17" presetID="41" presetClass="entr" presetSubtype="0" fill="hold"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20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20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20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20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2000" tmFilter="0,0; .5, 1; 1, 1"/>
                                        <p:tgtEl>
                                          <p:spTgt spid="3">
                                            <p:txEl>
                                              <p:pRg st="2" end="2"/>
                                            </p:txEl>
                                          </p:spTgt>
                                        </p:tgtEl>
                                      </p:cBhvr>
                                    </p:animEffect>
                                  </p:childTnLst>
                                </p:cTn>
                              </p:par>
                              <p:par>
                                <p:cTn id="24" presetID="41" presetClass="entr" presetSubtype="0" fill="hold" nodeType="withEffect">
                                  <p:stCondLst>
                                    <p:cond delay="0"/>
                                  </p:stCondLst>
                                  <p:iterate type="lt">
                                    <p:tmPct val="10000"/>
                                  </p:iterate>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20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20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8" dur="20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20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2000" tmFilter="0,0; .5, 1; 1, 1"/>
                                        <p:tgtEl>
                                          <p:spTgt spid="3">
                                            <p:txEl>
                                              <p:pRg st="4" end="4"/>
                                            </p:txEl>
                                          </p:spTgt>
                                        </p:tgtEl>
                                      </p:cBhvr>
                                    </p:animEffect>
                                  </p:childTnLst>
                                </p:cTn>
                              </p:par>
                              <p:par>
                                <p:cTn id="31" presetID="41" presetClass="entr" presetSubtype="0" fill="hold" nodeType="withEffect">
                                  <p:stCondLst>
                                    <p:cond delay="0"/>
                                  </p:stCondLst>
                                  <p:iterate type="lt">
                                    <p:tmPct val="10000"/>
                                  </p:iterate>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20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20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5" dur="20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20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000" tmFilter="0,0; .5, 1; 1, 1"/>
                                        <p:tgtEl>
                                          <p:spTgt spid="3">
                                            <p:txEl>
                                              <p:pRg st="5" end="5"/>
                                            </p:txEl>
                                          </p:spTgt>
                                        </p:tgtEl>
                                      </p:cBhvr>
                                    </p:animEffect>
                                  </p:childTnLst>
                                </p:cTn>
                              </p:par>
                              <p:par>
                                <p:cTn id="38" presetID="41" presetClass="entr" presetSubtype="0" fill="hold" nodeType="withEffect">
                                  <p:stCondLst>
                                    <p:cond delay="0"/>
                                  </p:stCondLst>
                                  <p:iterate type="lt">
                                    <p:tmPct val="10000"/>
                                  </p:iterate>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20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20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42" dur="20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20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2000" tmFilter="0,0; .5, 1; 1, 1"/>
                                        <p:tgtEl>
                                          <p:spTgt spid="3">
                                            <p:txEl>
                                              <p:pRg st="6" end="6"/>
                                            </p:txEl>
                                          </p:spTgt>
                                        </p:tgtEl>
                                      </p:cBhvr>
                                    </p:animEffect>
                                  </p:childTnLst>
                                </p:cTn>
                              </p:par>
                              <p:par>
                                <p:cTn id="45" presetID="41" presetClass="entr" presetSubtype="0" fill="hold" nodeType="withEffect">
                                  <p:stCondLst>
                                    <p:cond delay="0"/>
                                  </p:stCondLst>
                                  <p:iterate type="lt">
                                    <p:tmPct val="10000"/>
                                  </p:iterate>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20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48" dur="20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49" dur="20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0" dur="20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000" tmFilter="0,0; .5, 1; 1, 1"/>
                                        <p:tgtEl>
                                          <p:spTgt spid="3">
                                            <p:txEl>
                                              <p:pRg st="7" end="7"/>
                                            </p:txEl>
                                          </p:spTgt>
                                        </p:tgtEl>
                                      </p:cBhvr>
                                    </p:animEffect>
                                  </p:childTnLst>
                                </p:cTn>
                              </p:par>
                              <p:par>
                                <p:cTn id="52" presetID="41" presetClass="entr" presetSubtype="0" fill="hold" nodeType="withEffect">
                                  <p:stCondLst>
                                    <p:cond delay="0"/>
                                  </p:stCondLst>
                                  <p:iterate type="lt">
                                    <p:tmPct val="10000"/>
                                  </p:iterate>
                                  <p:childTnLst>
                                    <p:set>
                                      <p:cBhvr>
                                        <p:cTn id="53" dur="1" fill="hold">
                                          <p:stCondLst>
                                            <p:cond delay="0"/>
                                          </p:stCondLst>
                                        </p:cTn>
                                        <p:tgtEl>
                                          <p:spTgt spid="3">
                                            <p:txEl>
                                              <p:pRg st="8" end="8"/>
                                            </p:txEl>
                                          </p:spTgt>
                                        </p:tgtEl>
                                        <p:attrNameLst>
                                          <p:attrName>style.visibility</p:attrName>
                                        </p:attrNameLst>
                                      </p:cBhvr>
                                      <p:to>
                                        <p:strVal val="visible"/>
                                      </p:to>
                                    </p:set>
                                    <p:anim calcmode="lin" valueType="num">
                                      <p:cBhvr>
                                        <p:cTn id="54" dur="20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55" dur="20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56" dur="20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7" dur="20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8" dur="20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41010"/>
            <a:ext cx="12192000" cy="4524315"/>
          </a:xfrm>
          <a:prstGeom prst="rect">
            <a:avLst/>
          </a:prstGeom>
        </p:spPr>
        <p:txBody>
          <a:bodyPr wrap="square">
            <a:spAutoFit/>
          </a:bodyPr>
          <a:lstStyle/>
          <a:p>
            <a:r>
              <a:rPr lang="as-IN" sz="3200" dirty="0">
                <a:solidFill>
                  <a:schemeClr val="bg1"/>
                </a:solidFill>
                <a:latin typeface="NikoshBAN" panose="02000000000000000000" pitchFamily="2" charset="0"/>
                <a:cs typeface="NikoshBAN" panose="02000000000000000000" pitchFamily="2" charset="0"/>
              </a:rPr>
              <a:t>৬। প্রশ্নের বিভিন্ন অংশের পূর্ণ বা আংশিক উত্তরে কি ভাবে নম্বর দিতে হবে তা প্রশ্ন করার সময় আগেই বিবেচনা করতে হবে।</a:t>
            </a:r>
          </a:p>
          <a:p>
            <a:r>
              <a:rPr lang="as-IN" sz="3200" dirty="0">
                <a:solidFill>
                  <a:schemeClr val="bg1"/>
                </a:solidFill>
                <a:latin typeface="NikoshBAN" panose="02000000000000000000" pitchFamily="2" charset="0"/>
                <a:cs typeface="NikoshBAN" panose="02000000000000000000" pitchFamily="2" charset="0"/>
              </a:rPr>
              <a:t>৭। উদ্দীপক পাঠ্য পুস্তক থেকে সরাসরি নেয়া যাবেনা। পাঠ্য পুস্তকের বিষয় বস্তুর আলোকে হতে হবে।</a:t>
            </a:r>
          </a:p>
          <a:p>
            <a:r>
              <a:rPr lang="as-IN" sz="3200" dirty="0">
                <a:solidFill>
                  <a:schemeClr val="bg1"/>
                </a:solidFill>
                <a:latin typeface="NikoshBAN" panose="02000000000000000000" pitchFamily="2" charset="0"/>
                <a:cs typeface="NikoshBAN" panose="02000000000000000000" pitchFamily="2" charset="0"/>
              </a:rPr>
              <a:t>৮। উদ্দীপক আকর্ষণীয়, সংক্ষিপ্ত হতে হবে। অপ্রয়োজনীয় তথ্য বাদ দিতে হবে। </a:t>
            </a:r>
          </a:p>
          <a:p>
            <a:r>
              <a:rPr lang="as-IN" sz="3200" dirty="0">
                <a:solidFill>
                  <a:schemeClr val="bg1"/>
                </a:solidFill>
                <a:latin typeface="NikoshBAN" panose="02000000000000000000" pitchFamily="2" charset="0"/>
                <a:cs typeface="NikoshBAN" panose="02000000000000000000" pitchFamily="2" charset="0"/>
              </a:rPr>
              <a:t>৯। প্রতিটি প্রশ্নের অংশ সংশ্লিষ্ট দক্ষতা পরিমাপের উপযোগী হতে হবে।</a:t>
            </a:r>
          </a:p>
          <a:p>
            <a:r>
              <a:rPr lang="as-IN" sz="3200" dirty="0">
                <a:solidFill>
                  <a:schemeClr val="bg1"/>
                </a:solidFill>
                <a:latin typeface="NikoshBAN" panose="02000000000000000000" pitchFamily="2" charset="0"/>
                <a:cs typeface="NikoshBAN" panose="02000000000000000000" pitchFamily="2" charset="0"/>
              </a:rPr>
              <a:t>১০। জ্ঞান স্তর হল চিন্তন দক্ষতার সর্ব নিম্ন স্তর। পূর্বের জানা কোন কিছু স্মরণ করা। শিক্ষার্থীরা প্রশ্নের উত্তর মুখস্ত করে দিবে। কি,কে,কখন, কোথায় ইত্যাদি প্রশ্ন বোধক শব্দ দিয়ে জ্ঞান মুলক প্রশ্ন করা যায়। </a:t>
            </a:r>
            <a:r>
              <a:rPr lang="as-IN" sz="3200" dirty="0" smtClean="0">
                <a:solidFill>
                  <a:schemeClr val="bg1"/>
                </a:solidFill>
                <a:latin typeface="NikoshBAN" panose="02000000000000000000" pitchFamily="2" charset="0"/>
                <a:cs typeface="NikoshBAN" panose="02000000000000000000" pitchFamily="2" charset="0"/>
              </a:rPr>
              <a:t>উদ্দ</a:t>
            </a:r>
            <a:r>
              <a:rPr lang="bn-IN" sz="3200" dirty="0">
                <a:solidFill>
                  <a:schemeClr val="bg1"/>
                </a:solidFill>
                <a:latin typeface="NikoshBAN" panose="02000000000000000000" pitchFamily="2" charset="0"/>
                <a:cs typeface="NikoshBAN" panose="02000000000000000000" pitchFamily="2" charset="0"/>
              </a:rPr>
              <a:t>ী</a:t>
            </a:r>
            <a:r>
              <a:rPr lang="as-IN" sz="3200" dirty="0" smtClean="0">
                <a:solidFill>
                  <a:schemeClr val="bg1"/>
                </a:solidFill>
                <a:latin typeface="NikoshBAN" panose="02000000000000000000" pitchFamily="2" charset="0"/>
                <a:cs typeface="NikoshBAN" panose="02000000000000000000" pitchFamily="2" charset="0"/>
              </a:rPr>
              <a:t>পক </a:t>
            </a:r>
            <a:r>
              <a:rPr lang="as-IN" sz="3200" dirty="0">
                <a:solidFill>
                  <a:schemeClr val="bg1"/>
                </a:solidFill>
                <a:latin typeface="NikoshBAN" panose="02000000000000000000" pitchFamily="2" charset="0"/>
                <a:cs typeface="NikoshBAN" panose="02000000000000000000" pitchFamily="2" charset="0"/>
              </a:rPr>
              <a:t>থেকে জ্ঞান মূলক প্রশ্ন করা যাবেনা।</a:t>
            </a:r>
          </a:p>
        </p:txBody>
      </p:sp>
      <p:sp>
        <p:nvSpPr>
          <p:cNvPr id="3" name="Footer Placeholder 2"/>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806045452"/>
      </p:ext>
    </p:extLst>
  </p:cSld>
  <p:clrMapOvr>
    <a:masterClrMapping/>
  </p:clrMapOvr>
  <mc:AlternateContent xmlns:mc="http://schemas.openxmlformats.org/markup-compatibility/2006" xmlns:p14="http://schemas.microsoft.com/office/powerpoint/2010/main">
    <mc:Choice Requires="p14">
      <p:transition spd="slow" p14:dur="900">
        <p14:flythrough hasBounce="1"/>
        <p:sndAc>
          <p:stSnd>
            <p:snd r:embed="rId2" name="click.wav"/>
          </p:stSnd>
        </p:sndAc>
      </p:transition>
    </mc:Choice>
    <mc:Fallback xmlns="">
      <p:transition spd="slow">
        <p:fade/>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0"/>
                                  </p:stCondLst>
                                  <p:iterate type="wd">
                                    <p:tmPct val="10000"/>
                                  </p:iterate>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iterate type="wd">
                                    <p:tmPct val="10000"/>
                                  </p:iterate>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2000" fill="hold"/>
                                        <p:tgtEl>
                                          <p:spTgt spid="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2000" fill="hold"/>
                                        <p:tgtEl>
                                          <p:spTgt spid="4">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iterate type="wd">
                                    <p:tmPct val="10000"/>
                                  </p:iterate>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2000" fill="hold"/>
                                        <p:tgtEl>
                                          <p:spTgt spid="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858000"/>
          </a:xfrm>
        </p:spPr>
        <p:txBody>
          <a:bodyPr>
            <a:noAutofit/>
          </a:bodyPr>
          <a:lstStyle/>
          <a:p>
            <a:pPr algn="ctr">
              <a:spcBef>
                <a:spcPts val="0"/>
              </a:spcBef>
              <a:spcAft>
                <a:spcPts val="0"/>
              </a:spcAft>
            </a:pPr>
            <a:r>
              <a:rPr lang="as-IN" sz="5400" b="1" dirty="0">
                <a:solidFill>
                  <a:srgbClr val="FF0000"/>
                </a:solidFill>
                <a:latin typeface="NikoshBAN" panose="02000000000000000000" pitchFamily="2" charset="0"/>
                <a:cs typeface="NikoshBAN" panose="02000000000000000000" pitchFamily="2" charset="0"/>
              </a:rPr>
              <a:t>মা</a:t>
            </a:r>
            <a:r>
              <a:rPr lang="as-IN" sz="3600" b="1" dirty="0">
                <a:solidFill>
                  <a:srgbClr val="FFFF00"/>
                </a:solidFill>
                <a:latin typeface="NikoshBAN" panose="02000000000000000000" pitchFamily="2" charset="0"/>
                <a:cs typeface="NikoshBAN" panose="02000000000000000000" pitchFamily="2" charset="0"/>
              </a:rPr>
              <a:t>ন সম্মত বহু নির্বাচনী প্রশ্ন প্রণয়নে উদ্দীপকের জন্য ৭টি </a:t>
            </a:r>
            <a:r>
              <a:rPr lang="as-IN" sz="3600" b="1" dirty="0" smtClean="0">
                <a:solidFill>
                  <a:srgbClr val="FFFF00"/>
                </a:solidFill>
                <a:latin typeface="NikoshBAN" panose="02000000000000000000" pitchFamily="2" charset="0"/>
                <a:cs typeface="NikoshBAN" panose="02000000000000000000" pitchFamily="2" charset="0"/>
              </a:rPr>
              <a:t>নীতিমালা-</a:t>
            </a:r>
            <a:endParaRPr lang="as-IN" sz="3600" b="1" dirty="0">
              <a:solidFill>
                <a:srgbClr val="FFFF00"/>
              </a:solidFill>
              <a:latin typeface="NikoshBAN" panose="02000000000000000000" pitchFamily="2" charset="0"/>
              <a:cs typeface="NikoshBAN" panose="02000000000000000000" pitchFamily="2" charset="0"/>
            </a:endParaRPr>
          </a:p>
          <a:p>
            <a:pPr>
              <a:spcBef>
                <a:spcPts val="0"/>
              </a:spcBef>
              <a:spcAft>
                <a:spcPts val="0"/>
              </a:spcAft>
            </a:pPr>
            <a:r>
              <a:rPr lang="as-IN" sz="2800" dirty="0">
                <a:solidFill>
                  <a:schemeClr val="bg1"/>
                </a:solidFill>
                <a:latin typeface="NikoshBAN" panose="02000000000000000000" pitchFamily="2" charset="0"/>
                <a:cs typeface="NikoshBAN" panose="02000000000000000000" pitchFamily="2" charset="0"/>
              </a:rPr>
              <a:t>১। উদ্দীপক প্রয়োজনীয় তথ্য সরবরাহ করবে</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a:spcBef>
                <a:spcPts val="0"/>
              </a:spcBef>
              <a:spcAft>
                <a:spcPts val="0"/>
              </a:spcAft>
            </a:pPr>
            <a:r>
              <a:rPr lang="as-IN" sz="2800" dirty="0">
                <a:solidFill>
                  <a:schemeClr val="bg1"/>
                </a:solidFill>
                <a:latin typeface="NikoshBAN" panose="02000000000000000000" pitchFamily="2" charset="0"/>
                <a:cs typeface="NikoshBAN" panose="02000000000000000000" pitchFamily="2" charset="0"/>
              </a:rPr>
              <a:t>উদাহারনঃ শব্দের বেগ কত? কিন্তু শব্দের বেগ মাধ্যম ও তাপমাত্রার উপর নির্ভরশীল। যা ভুল। বায়ু মাধ্যমে ০ ডিগ্রী সেঃ শব্দের বেগ কত? এটা হবে ঠিক</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a:spcBef>
                <a:spcPts val="0"/>
              </a:spcBef>
              <a:spcAft>
                <a:spcPts val="0"/>
              </a:spcAft>
            </a:pPr>
            <a:r>
              <a:rPr lang="as-IN" sz="2800" dirty="0">
                <a:solidFill>
                  <a:schemeClr val="bg1"/>
                </a:solidFill>
                <a:latin typeface="NikoshBAN" panose="02000000000000000000" pitchFamily="2" charset="0"/>
                <a:cs typeface="NikoshBAN" panose="02000000000000000000" pitchFamily="2" charset="0"/>
              </a:rPr>
              <a:t>২। উদ্দীপক সহজ ভাষায় সংক্ষিপ্ত আকারে হবে</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a:spcBef>
                <a:spcPts val="0"/>
              </a:spcBef>
              <a:spcAft>
                <a:spcPts val="0"/>
              </a:spcAft>
            </a:pPr>
            <a:r>
              <a:rPr lang="as-IN" sz="2800" dirty="0" smtClean="0">
                <a:solidFill>
                  <a:schemeClr val="bg1"/>
                </a:solidFill>
                <a:latin typeface="NikoshBAN" panose="02000000000000000000" pitchFamily="2" charset="0"/>
                <a:cs typeface="NikoshBAN" panose="02000000000000000000" pitchFamily="2" charset="0"/>
              </a:rPr>
              <a:t>উদাহরন- </a:t>
            </a:r>
            <a:r>
              <a:rPr lang="as-IN" sz="2800" dirty="0">
                <a:solidFill>
                  <a:schemeClr val="bg1"/>
                </a:solidFill>
                <a:latin typeface="NikoshBAN" panose="02000000000000000000" pitchFamily="2" charset="0"/>
                <a:cs typeface="NikoshBAN" panose="02000000000000000000" pitchFamily="2" charset="0"/>
              </a:rPr>
              <a:t>ওহে কর্ণধার তরণি তটে ভেরাও। নৌকার মাঝি বুজবেওনা। সাধারণ মানুষ সহজে বলে মাঝি নাউ ভেরাও। মাঝি বুজবে কথা শুনবে</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a:spcBef>
                <a:spcPts val="0"/>
              </a:spcBef>
              <a:spcAft>
                <a:spcPts val="0"/>
              </a:spcAft>
            </a:pPr>
            <a:r>
              <a:rPr lang="as-IN" sz="2800" dirty="0">
                <a:solidFill>
                  <a:schemeClr val="bg1"/>
                </a:solidFill>
                <a:latin typeface="NikoshBAN" panose="02000000000000000000" pitchFamily="2" charset="0"/>
                <a:cs typeface="NikoshBAN" panose="02000000000000000000" pitchFamily="2" charset="0"/>
              </a:rPr>
              <a:t>৩। উদ্দীপক অপ্রাসঙ্গিক উপাদান মুক্ত হবে। এখানে অপ্রাসঙ্গিক উপাদান মানে প্রশ্নের উত্তর দেবার জন্য যে উপাদানটির প্রয়োজন পড়েনা। </a:t>
            </a:r>
          </a:p>
          <a:p>
            <a:pPr>
              <a:spcBef>
                <a:spcPts val="0"/>
              </a:spcBef>
              <a:spcAft>
                <a:spcPts val="0"/>
              </a:spcAft>
            </a:pPr>
            <a:r>
              <a:rPr lang="as-IN" sz="2800" dirty="0">
                <a:solidFill>
                  <a:schemeClr val="bg1"/>
                </a:solidFill>
                <a:latin typeface="NikoshBAN" panose="02000000000000000000" pitchFamily="2" charset="0"/>
                <a:cs typeface="NikoshBAN" panose="02000000000000000000" pitchFamily="2" charset="0"/>
              </a:rPr>
              <a:t>৪। প্রয়োজনীয় শব্দ অন্তর্ভুক্ত করবে( উত্তর সমূহে কোন শব্দের পুনরাবৃত্তি থাকবেনা) </a:t>
            </a:r>
          </a:p>
          <a:p>
            <a:pPr>
              <a:spcBef>
                <a:spcPts val="0"/>
              </a:spcBef>
              <a:spcAft>
                <a:spcPts val="0"/>
              </a:spcAft>
            </a:pPr>
            <a:r>
              <a:rPr lang="as-IN" sz="2800" dirty="0">
                <a:solidFill>
                  <a:schemeClr val="bg1"/>
                </a:solidFill>
                <a:latin typeface="NikoshBAN" panose="02000000000000000000" pitchFamily="2" charset="0"/>
                <a:cs typeface="NikoshBAN" panose="02000000000000000000" pitchFamily="2" charset="0"/>
              </a:rPr>
              <a:t>৫। উদ্দীপক হ্যা বোধক হবে আর না বোধক শব্দের ব্যবহার অনিবার্য হলে শিক্ষার্থীর দৃষ্টি আকর্ষণ করতে হবে লেখা বল্ট বা ফ্রন্ট সাইজ বড় করতে হবে</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a:p>
            <a:pPr>
              <a:spcBef>
                <a:spcPts val="0"/>
              </a:spcBef>
              <a:spcAft>
                <a:spcPts val="0"/>
              </a:spcAft>
            </a:pPr>
            <a:r>
              <a:rPr lang="as-IN" sz="2800" dirty="0">
                <a:solidFill>
                  <a:schemeClr val="bg1"/>
                </a:solidFill>
                <a:latin typeface="NikoshBAN" panose="02000000000000000000" pitchFamily="2" charset="0"/>
                <a:cs typeface="NikoshBAN" panose="02000000000000000000" pitchFamily="2" charset="0"/>
              </a:rPr>
              <a:t>৬। উদ্দীপক এমন কোন ইঙ্গিত দিবেনা যাতে পরীক্ষার্থী উত্তর গুচ্ছ থেকে সঠিক উত্তর বাছাই করতে এবং ভুল উত্তর বাদ দিতে পারে। </a:t>
            </a:r>
          </a:p>
          <a:p>
            <a:pPr>
              <a:spcBef>
                <a:spcPts val="0"/>
              </a:spcBef>
              <a:spcAft>
                <a:spcPts val="0"/>
              </a:spcAft>
            </a:pPr>
            <a:r>
              <a:rPr lang="as-IN" sz="2800" dirty="0">
                <a:solidFill>
                  <a:schemeClr val="bg1"/>
                </a:solidFill>
                <a:latin typeface="NikoshBAN" panose="02000000000000000000" pitchFamily="2" charset="0"/>
                <a:cs typeface="NikoshBAN" panose="02000000000000000000" pitchFamily="2" charset="0"/>
              </a:rPr>
              <a:t>৭। উদ্দীপক নেতিবাচক ধারণার সৃষ্টি করবেনা</a:t>
            </a:r>
            <a:r>
              <a:rPr lang="as-IN" sz="2800" dirty="0" smtClean="0">
                <a:solidFill>
                  <a:schemeClr val="bg1"/>
                </a:solidFill>
                <a:latin typeface="NikoshBAN" panose="02000000000000000000" pitchFamily="2" charset="0"/>
                <a:cs typeface="NikoshBAN" panose="02000000000000000000" pitchFamily="2" charset="0"/>
              </a:rPr>
              <a:t>।</a:t>
            </a:r>
            <a:endParaRPr lang="as-IN" sz="2800" dirty="0">
              <a:solidFill>
                <a:schemeClr val="bg1"/>
              </a:solidFill>
              <a:latin typeface="NikoshBAN" panose="02000000000000000000" pitchFamily="2" charset="0"/>
              <a:cs typeface="NikoshBAN" panose="02000000000000000000" pitchFamily="2" charset="0"/>
            </a:endParaRPr>
          </a:p>
        </p:txBody>
      </p:sp>
      <p:sp>
        <p:nvSpPr>
          <p:cNvPr id="4" name="Footer Placeholder 3"/>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4096355281"/>
      </p:ext>
    </p:extLst>
  </p:cSld>
  <p:clrMapOvr>
    <a:masterClrMapping/>
  </p:clrMapOvr>
  <mc:AlternateContent xmlns:mc="http://schemas.openxmlformats.org/markup-compatibility/2006" xmlns:p14="http://schemas.microsoft.com/office/powerpoint/2010/main">
    <mc:Choice Requires="p14">
      <p:transition spd="slow" p14:dur="1500">
        <p:split orient="vert" dir="in"/>
        <p:sndAc>
          <p:stSnd>
            <p:snd r:embed="rId2" name="voltage.wav"/>
          </p:stSnd>
        </p:sndAc>
      </p:transition>
    </mc:Choice>
    <mc:Fallback xmlns="">
      <p:transition spd="slow">
        <p:split orient="vert" dir="in"/>
        <p:sndAc>
          <p:stSnd>
            <p:snd r:embed="rId3"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Scale>
                                      <p:cBhvr>
                                        <p:cTn id="7" dur="2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3">
                                            <p:txEl>
                                              <p:pRg st="0" end="0"/>
                                            </p:txEl>
                                          </p:spTgt>
                                        </p:tgtEl>
                                        <p:attrNameLst>
                                          <p:attrName>ppt_x</p:attrName>
                                          <p:attrName>ppt_y</p:attrName>
                                        </p:attrNameLst>
                                      </p:cBhvr>
                                    </p:animMotion>
                                    <p:animEffect transition="in" filter="fade">
                                      <p:cBhvr>
                                        <p:cTn id="9" dur="2000"/>
                                        <p:tgtEl>
                                          <p:spTgt spid="3">
                                            <p:txEl>
                                              <p:pRg st="0" end="0"/>
                                            </p:txEl>
                                          </p:spTgt>
                                        </p:tgtEl>
                                      </p:cBhvr>
                                    </p:animEffect>
                                  </p:childTnLst>
                                </p:cTn>
                              </p:par>
                              <p:par>
                                <p:cTn id="10" presetID="52" presetClass="entr" presetSubtype="0" fill="hold" nodeType="with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Scale>
                                      <p:cBhvr>
                                        <p:cTn id="12" dur="2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3">
                                            <p:txEl>
                                              <p:pRg st="1" end="1"/>
                                            </p:txEl>
                                          </p:spTgt>
                                        </p:tgtEl>
                                        <p:attrNameLst>
                                          <p:attrName>ppt_x</p:attrName>
                                          <p:attrName>ppt_y</p:attrName>
                                        </p:attrNameLst>
                                      </p:cBhvr>
                                    </p:animMotion>
                                    <p:animEffect transition="in" filter="fade">
                                      <p:cBhvr>
                                        <p:cTn id="14" dur="2000"/>
                                        <p:tgtEl>
                                          <p:spTgt spid="3">
                                            <p:txEl>
                                              <p:pRg st="1" end="1"/>
                                            </p:txEl>
                                          </p:spTgt>
                                        </p:tgtEl>
                                      </p:cBhvr>
                                    </p:animEffect>
                                  </p:childTnLst>
                                </p:cTn>
                              </p:par>
                              <p:par>
                                <p:cTn id="15" presetID="52" presetClass="entr" presetSubtype="0" fill="hold" nodeType="withEffect">
                                  <p:stCondLst>
                                    <p:cond delay="0"/>
                                  </p:stCondLst>
                                  <p:iterate type="wd">
                                    <p:tmPct val="10000"/>
                                  </p:iterate>
                                  <p:childTnLst>
                                    <p:set>
                                      <p:cBhvr>
                                        <p:cTn id="16" dur="1" fill="hold">
                                          <p:stCondLst>
                                            <p:cond delay="0"/>
                                          </p:stCondLst>
                                        </p:cTn>
                                        <p:tgtEl>
                                          <p:spTgt spid="3">
                                            <p:txEl>
                                              <p:pRg st="2" end="2"/>
                                            </p:txEl>
                                          </p:spTgt>
                                        </p:tgtEl>
                                        <p:attrNameLst>
                                          <p:attrName>style.visibility</p:attrName>
                                        </p:attrNameLst>
                                      </p:cBhvr>
                                      <p:to>
                                        <p:strVal val="visible"/>
                                      </p:to>
                                    </p:set>
                                    <p:animScale>
                                      <p:cBhvr>
                                        <p:cTn id="17" dur="2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3">
                                            <p:txEl>
                                              <p:pRg st="2" end="2"/>
                                            </p:txEl>
                                          </p:spTgt>
                                        </p:tgtEl>
                                        <p:attrNameLst>
                                          <p:attrName>ppt_x</p:attrName>
                                          <p:attrName>ppt_y</p:attrName>
                                        </p:attrNameLst>
                                      </p:cBhvr>
                                    </p:animMotion>
                                    <p:animEffect transition="in" filter="fade">
                                      <p:cBhvr>
                                        <p:cTn id="19" dur="2000"/>
                                        <p:tgtEl>
                                          <p:spTgt spid="3">
                                            <p:txEl>
                                              <p:pRg st="2" end="2"/>
                                            </p:txEl>
                                          </p:spTgt>
                                        </p:tgtEl>
                                      </p:cBhvr>
                                    </p:animEffect>
                                  </p:childTnLst>
                                </p:cTn>
                              </p:par>
                              <p:par>
                                <p:cTn id="20" presetID="52" presetClass="entr" presetSubtype="0" fill="hold" nodeType="withEffect">
                                  <p:stCondLst>
                                    <p:cond delay="0"/>
                                  </p:stCondLst>
                                  <p:iterate type="wd">
                                    <p:tmPct val="10000"/>
                                  </p:iterate>
                                  <p:childTnLst>
                                    <p:set>
                                      <p:cBhvr>
                                        <p:cTn id="21" dur="1" fill="hold">
                                          <p:stCondLst>
                                            <p:cond delay="0"/>
                                          </p:stCondLst>
                                        </p:cTn>
                                        <p:tgtEl>
                                          <p:spTgt spid="3">
                                            <p:txEl>
                                              <p:pRg st="3" end="3"/>
                                            </p:txEl>
                                          </p:spTgt>
                                        </p:tgtEl>
                                        <p:attrNameLst>
                                          <p:attrName>style.visibility</p:attrName>
                                        </p:attrNameLst>
                                      </p:cBhvr>
                                      <p:to>
                                        <p:strVal val="visible"/>
                                      </p:to>
                                    </p:set>
                                    <p:animScale>
                                      <p:cBhvr>
                                        <p:cTn id="22" dur="2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3">
                                            <p:txEl>
                                              <p:pRg st="3" end="3"/>
                                            </p:txEl>
                                          </p:spTgt>
                                        </p:tgtEl>
                                        <p:attrNameLst>
                                          <p:attrName>ppt_x</p:attrName>
                                          <p:attrName>ppt_y</p:attrName>
                                        </p:attrNameLst>
                                      </p:cBhvr>
                                    </p:animMotion>
                                    <p:animEffect transition="in" filter="fade">
                                      <p:cBhvr>
                                        <p:cTn id="24" dur="2000"/>
                                        <p:tgtEl>
                                          <p:spTgt spid="3">
                                            <p:txEl>
                                              <p:pRg st="3" end="3"/>
                                            </p:txEl>
                                          </p:spTgt>
                                        </p:tgtEl>
                                      </p:cBhvr>
                                    </p:animEffect>
                                  </p:childTnLst>
                                </p:cTn>
                              </p:par>
                              <p:par>
                                <p:cTn id="25" presetID="52" presetClass="entr" presetSubtype="0" fill="hold" nodeType="withEffect">
                                  <p:stCondLst>
                                    <p:cond delay="0"/>
                                  </p:stCondLst>
                                  <p:iterate type="wd">
                                    <p:tmPct val="10000"/>
                                  </p:iterate>
                                  <p:childTnLst>
                                    <p:set>
                                      <p:cBhvr>
                                        <p:cTn id="26" dur="1" fill="hold">
                                          <p:stCondLst>
                                            <p:cond delay="0"/>
                                          </p:stCondLst>
                                        </p:cTn>
                                        <p:tgtEl>
                                          <p:spTgt spid="3">
                                            <p:txEl>
                                              <p:pRg st="4" end="4"/>
                                            </p:txEl>
                                          </p:spTgt>
                                        </p:tgtEl>
                                        <p:attrNameLst>
                                          <p:attrName>style.visibility</p:attrName>
                                        </p:attrNameLst>
                                      </p:cBhvr>
                                      <p:to>
                                        <p:strVal val="visible"/>
                                      </p:to>
                                    </p:set>
                                    <p:animScale>
                                      <p:cBhvr>
                                        <p:cTn id="27" dur="2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3">
                                            <p:txEl>
                                              <p:pRg st="4" end="4"/>
                                            </p:txEl>
                                          </p:spTgt>
                                        </p:tgtEl>
                                        <p:attrNameLst>
                                          <p:attrName>ppt_x</p:attrName>
                                          <p:attrName>ppt_y</p:attrName>
                                        </p:attrNameLst>
                                      </p:cBhvr>
                                    </p:animMotion>
                                    <p:animEffect transition="in" filter="fade">
                                      <p:cBhvr>
                                        <p:cTn id="29" dur="2000"/>
                                        <p:tgtEl>
                                          <p:spTgt spid="3">
                                            <p:txEl>
                                              <p:pRg st="4" end="4"/>
                                            </p:txEl>
                                          </p:spTgt>
                                        </p:tgtEl>
                                      </p:cBhvr>
                                    </p:animEffect>
                                  </p:childTnLst>
                                </p:cTn>
                              </p:par>
                              <p:par>
                                <p:cTn id="30" presetID="52" presetClass="entr" presetSubtype="0" fill="hold" nodeType="withEffect">
                                  <p:stCondLst>
                                    <p:cond delay="0"/>
                                  </p:stCondLst>
                                  <p:iterate type="wd">
                                    <p:tmPct val="10000"/>
                                  </p:iterate>
                                  <p:childTnLst>
                                    <p:set>
                                      <p:cBhvr>
                                        <p:cTn id="31" dur="1" fill="hold">
                                          <p:stCondLst>
                                            <p:cond delay="0"/>
                                          </p:stCondLst>
                                        </p:cTn>
                                        <p:tgtEl>
                                          <p:spTgt spid="3">
                                            <p:txEl>
                                              <p:pRg st="5" end="5"/>
                                            </p:txEl>
                                          </p:spTgt>
                                        </p:tgtEl>
                                        <p:attrNameLst>
                                          <p:attrName>style.visibility</p:attrName>
                                        </p:attrNameLst>
                                      </p:cBhvr>
                                      <p:to>
                                        <p:strVal val="visible"/>
                                      </p:to>
                                    </p:set>
                                    <p:animScale>
                                      <p:cBhvr>
                                        <p:cTn id="32" dur="2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3">
                                            <p:txEl>
                                              <p:pRg st="5" end="5"/>
                                            </p:txEl>
                                          </p:spTgt>
                                        </p:tgtEl>
                                        <p:attrNameLst>
                                          <p:attrName>ppt_x</p:attrName>
                                          <p:attrName>ppt_y</p:attrName>
                                        </p:attrNameLst>
                                      </p:cBhvr>
                                    </p:animMotion>
                                    <p:animEffect transition="in" filter="fade">
                                      <p:cBhvr>
                                        <p:cTn id="34" dur="2000"/>
                                        <p:tgtEl>
                                          <p:spTgt spid="3">
                                            <p:txEl>
                                              <p:pRg st="5" end="5"/>
                                            </p:txEl>
                                          </p:spTgt>
                                        </p:tgtEl>
                                      </p:cBhvr>
                                    </p:animEffect>
                                  </p:childTnLst>
                                </p:cTn>
                              </p:par>
                              <p:par>
                                <p:cTn id="35" presetID="52" presetClass="entr" presetSubtype="0" fill="hold" nodeType="withEffect">
                                  <p:stCondLst>
                                    <p:cond delay="0"/>
                                  </p:stCondLst>
                                  <p:iterate type="wd">
                                    <p:tmPct val="10000"/>
                                  </p:iterate>
                                  <p:childTnLst>
                                    <p:set>
                                      <p:cBhvr>
                                        <p:cTn id="36" dur="1" fill="hold">
                                          <p:stCondLst>
                                            <p:cond delay="0"/>
                                          </p:stCondLst>
                                        </p:cTn>
                                        <p:tgtEl>
                                          <p:spTgt spid="3">
                                            <p:txEl>
                                              <p:pRg st="6" end="6"/>
                                            </p:txEl>
                                          </p:spTgt>
                                        </p:tgtEl>
                                        <p:attrNameLst>
                                          <p:attrName>style.visibility</p:attrName>
                                        </p:attrNameLst>
                                      </p:cBhvr>
                                      <p:to>
                                        <p:strVal val="visible"/>
                                      </p:to>
                                    </p:set>
                                    <p:animScale>
                                      <p:cBhvr>
                                        <p:cTn id="37" dur="2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3">
                                            <p:txEl>
                                              <p:pRg st="6" end="6"/>
                                            </p:txEl>
                                          </p:spTgt>
                                        </p:tgtEl>
                                        <p:attrNameLst>
                                          <p:attrName>ppt_x</p:attrName>
                                          <p:attrName>ppt_y</p:attrName>
                                        </p:attrNameLst>
                                      </p:cBhvr>
                                    </p:animMotion>
                                    <p:animEffect transition="in" filter="fade">
                                      <p:cBhvr>
                                        <p:cTn id="39" dur="2000"/>
                                        <p:tgtEl>
                                          <p:spTgt spid="3">
                                            <p:txEl>
                                              <p:pRg st="6" end="6"/>
                                            </p:txEl>
                                          </p:spTgt>
                                        </p:tgtEl>
                                      </p:cBhvr>
                                    </p:animEffect>
                                  </p:childTnLst>
                                </p:cTn>
                              </p:par>
                              <p:par>
                                <p:cTn id="40" presetID="52" presetClass="entr" presetSubtype="0" fill="hold" nodeType="withEffect">
                                  <p:stCondLst>
                                    <p:cond delay="0"/>
                                  </p:stCondLst>
                                  <p:iterate type="wd">
                                    <p:tmPct val="10000"/>
                                  </p:iterate>
                                  <p:childTnLst>
                                    <p:set>
                                      <p:cBhvr>
                                        <p:cTn id="41" dur="1" fill="hold">
                                          <p:stCondLst>
                                            <p:cond delay="0"/>
                                          </p:stCondLst>
                                        </p:cTn>
                                        <p:tgtEl>
                                          <p:spTgt spid="3">
                                            <p:txEl>
                                              <p:pRg st="7" end="7"/>
                                            </p:txEl>
                                          </p:spTgt>
                                        </p:tgtEl>
                                        <p:attrNameLst>
                                          <p:attrName>style.visibility</p:attrName>
                                        </p:attrNameLst>
                                      </p:cBhvr>
                                      <p:to>
                                        <p:strVal val="visible"/>
                                      </p:to>
                                    </p:set>
                                    <p:animScale>
                                      <p:cBhvr>
                                        <p:cTn id="42" dur="2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2000" decel="50000" fill="hold">
                                          <p:stCondLst>
                                            <p:cond delay="0"/>
                                          </p:stCondLst>
                                        </p:cTn>
                                        <p:tgtEl>
                                          <p:spTgt spid="3">
                                            <p:txEl>
                                              <p:pRg st="7" end="7"/>
                                            </p:txEl>
                                          </p:spTgt>
                                        </p:tgtEl>
                                        <p:attrNameLst>
                                          <p:attrName>ppt_x</p:attrName>
                                          <p:attrName>ppt_y</p:attrName>
                                        </p:attrNameLst>
                                      </p:cBhvr>
                                    </p:animMotion>
                                    <p:animEffect transition="in" filter="fade">
                                      <p:cBhvr>
                                        <p:cTn id="44" dur="2000"/>
                                        <p:tgtEl>
                                          <p:spTgt spid="3">
                                            <p:txEl>
                                              <p:pRg st="7" end="7"/>
                                            </p:txEl>
                                          </p:spTgt>
                                        </p:tgtEl>
                                      </p:cBhvr>
                                    </p:animEffect>
                                  </p:childTnLst>
                                </p:cTn>
                              </p:par>
                              <p:par>
                                <p:cTn id="45" presetID="52" presetClass="entr" presetSubtype="0" fill="hold" nodeType="withEffect">
                                  <p:stCondLst>
                                    <p:cond delay="0"/>
                                  </p:stCondLst>
                                  <p:iterate type="wd">
                                    <p:tmPct val="10000"/>
                                  </p:iterate>
                                  <p:childTnLst>
                                    <p:set>
                                      <p:cBhvr>
                                        <p:cTn id="46" dur="1" fill="hold">
                                          <p:stCondLst>
                                            <p:cond delay="0"/>
                                          </p:stCondLst>
                                        </p:cTn>
                                        <p:tgtEl>
                                          <p:spTgt spid="3">
                                            <p:txEl>
                                              <p:pRg st="8" end="8"/>
                                            </p:txEl>
                                          </p:spTgt>
                                        </p:tgtEl>
                                        <p:attrNameLst>
                                          <p:attrName>style.visibility</p:attrName>
                                        </p:attrNameLst>
                                      </p:cBhvr>
                                      <p:to>
                                        <p:strVal val="visible"/>
                                      </p:to>
                                    </p:set>
                                    <p:animScale>
                                      <p:cBhvr>
                                        <p:cTn id="47" dur="2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2000" decel="50000" fill="hold">
                                          <p:stCondLst>
                                            <p:cond delay="0"/>
                                          </p:stCondLst>
                                        </p:cTn>
                                        <p:tgtEl>
                                          <p:spTgt spid="3">
                                            <p:txEl>
                                              <p:pRg st="8" end="8"/>
                                            </p:txEl>
                                          </p:spTgt>
                                        </p:tgtEl>
                                        <p:attrNameLst>
                                          <p:attrName>ppt_x</p:attrName>
                                          <p:attrName>ppt_y</p:attrName>
                                        </p:attrNameLst>
                                      </p:cBhvr>
                                    </p:animMotion>
                                    <p:animEffect transition="in" filter="fade">
                                      <p:cBhvr>
                                        <p:cTn id="49" dur="2000"/>
                                        <p:tgtEl>
                                          <p:spTgt spid="3">
                                            <p:txEl>
                                              <p:pRg st="8" end="8"/>
                                            </p:txEl>
                                          </p:spTgt>
                                        </p:tgtEl>
                                      </p:cBhvr>
                                    </p:animEffect>
                                  </p:childTnLst>
                                </p:cTn>
                              </p:par>
                              <p:par>
                                <p:cTn id="50" presetID="52" presetClass="entr" presetSubtype="0" fill="hold" nodeType="withEffect">
                                  <p:stCondLst>
                                    <p:cond delay="0"/>
                                  </p:stCondLst>
                                  <p:iterate type="wd">
                                    <p:tmPct val="10000"/>
                                  </p:iterate>
                                  <p:childTnLst>
                                    <p:set>
                                      <p:cBhvr>
                                        <p:cTn id="51" dur="1" fill="hold">
                                          <p:stCondLst>
                                            <p:cond delay="0"/>
                                          </p:stCondLst>
                                        </p:cTn>
                                        <p:tgtEl>
                                          <p:spTgt spid="3">
                                            <p:txEl>
                                              <p:pRg st="9" end="9"/>
                                            </p:txEl>
                                          </p:spTgt>
                                        </p:tgtEl>
                                        <p:attrNameLst>
                                          <p:attrName>style.visibility</p:attrName>
                                        </p:attrNameLst>
                                      </p:cBhvr>
                                      <p:to>
                                        <p:strVal val="visible"/>
                                      </p:to>
                                    </p:set>
                                    <p:animScale>
                                      <p:cBhvr>
                                        <p:cTn id="52" dur="2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2000" decel="50000" fill="hold">
                                          <p:stCondLst>
                                            <p:cond delay="0"/>
                                          </p:stCondLst>
                                        </p:cTn>
                                        <p:tgtEl>
                                          <p:spTgt spid="3">
                                            <p:txEl>
                                              <p:pRg st="9" end="9"/>
                                            </p:txEl>
                                          </p:spTgt>
                                        </p:tgtEl>
                                        <p:attrNameLst>
                                          <p:attrName>ppt_x</p:attrName>
                                          <p:attrName>ppt_y</p:attrName>
                                        </p:attrNameLst>
                                      </p:cBhvr>
                                    </p:animMotion>
                                    <p:animEffect transition="in" filter="fade">
                                      <p:cBhvr>
                                        <p:cTn id="5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7350" y="1"/>
            <a:ext cx="8834650" cy="6858000"/>
          </a:xfrm>
        </p:spPr>
        <p:txBody>
          <a:bodyPr>
            <a:normAutofit/>
          </a:bodyPr>
          <a:lstStyle/>
          <a:p>
            <a:r>
              <a:rPr lang="as-IN" sz="2800" dirty="0">
                <a:solidFill>
                  <a:schemeClr val="bg1"/>
                </a:solidFill>
                <a:latin typeface="NikoshBAN" panose="02000000000000000000" pitchFamily="2" charset="0"/>
                <a:cs typeface="NikoshBAN" panose="02000000000000000000" pitchFamily="2" charset="0"/>
              </a:rPr>
              <a:t>জীবন দক্ষতাভিত্তিক শিক্ষা এমন একটি শিখন – শেখানো অভিজ্ঞতা যার মাধ্যমে শিক্ষার্থীরা জীবন দক্ষতা সমূহ অর্জন করবে। </a:t>
            </a:r>
          </a:p>
          <a:p>
            <a:endParaRPr lang="as-IN" sz="2800" dirty="0">
              <a:solidFill>
                <a:schemeClr val="bg1"/>
              </a:solidFill>
              <a:latin typeface="NikoshBAN" panose="02000000000000000000" pitchFamily="2" charset="0"/>
              <a:cs typeface="NikoshBAN" panose="02000000000000000000" pitchFamily="2" charset="0"/>
            </a:endParaRPr>
          </a:p>
          <a:p>
            <a:r>
              <a:rPr lang="as-IN" sz="6000" dirty="0">
                <a:solidFill>
                  <a:srgbClr val="FF0000"/>
                </a:solidFill>
                <a:latin typeface="NikoshBAN" panose="02000000000000000000" pitchFamily="2" charset="0"/>
                <a:cs typeface="NikoshBAN" panose="02000000000000000000" pitchFamily="2" charset="0"/>
              </a:rPr>
              <a:t>এ</a:t>
            </a:r>
            <a:r>
              <a:rPr lang="as-IN" sz="4000" dirty="0">
                <a:solidFill>
                  <a:srgbClr val="FFFF00"/>
                </a:solidFill>
                <a:latin typeface="NikoshBAN" panose="02000000000000000000" pitchFamily="2" charset="0"/>
                <a:cs typeface="NikoshBAN" panose="02000000000000000000" pitchFamily="2" charset="0"/>
              </a:rPr>
              <a:t>ই শিক্ষা শিক্ষার্থীকে-</a:t>
            </a:r>
          </a:p>
          <a:p>
            <a:endParaRPr lang="as-IN" sz="2800" dirty="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১। আত্ম- সচেতন ও আত্মবিশ্বাসী করে।</a:t>
            </a:r>
          </a:p>
          <a:p>
            <a:r>
              <a:rPr lang="as-IN" sz="2800" dirty="0">
                <a:solidFill>
                  <a:schemeClr val="bg1"/>
                </a:solidFill>
                <a:latin typeface="NikoshBAN" panose="02000000000000000000" pitchFamily="2" charset="0"/>
                <a:cs typeface="NikoshBAN" panose="02000000000000000000" pitchFamily="2" charset="0"/>
              </a:rPr>
              <a:t>২। তথ্যভিত্তিক সিদ্ধান্ত গ্রহনে।</a:t>
            </a:r>
          </a:p>
          <a:p>
            <a:r>
              <a:rPr lang="as-IN" sz="2800" dirty="0">
                <a:solidFill>
                  <a:schemeClr val="bg1"/>
                </a:solidFill>
                <a:latin typeface="NikoshBAN" panose="02000000000000000000" pitchFamily="2" charset="0"/>
                <a:cs typeface="NikoshBAN" panose="02000000000000000000" pitchFamily="2" charset="0"/>
              </a:rPr>
              <a:t>৩। সূক্ষ্ম ও সৃজনশীল চিন্তনে।</a:t>
            </a:r>
          </a:p>
          <a:p>
            <a:r>
              <a:rPr lang="as-IN" sz="2800" dirty="0">
                <a:solidFill>
                  <a:schemeClr val="bg1"/>
                </a:solidFill>
                <a:latin typeface="NikoshBAN" panose="02000000000000000000" pitchFamily="2" charset="0"/>
                <a:cs typeface="NikoshBAN" panose="02000000000000000000" pitchFamily="2" charset="0"/>
              </a:rPr>
              <a:t>৪। কার্যকর যোগাযোগ সৃষ্টিতে।</a:t>
            </a:r>
          </a:p>
          <a:p>
            <a:r>
              <a:rPr lang="as-IN" sz="2800" dirty="0">
                <a:solidFill>
                  <a:schemeClr val="bg1"/>
                </a:solidFill>
                <a:latin typeface="NikoshBAN" panose="02000000000000000000" pitchFamily="2" charset="0"/>
                <a:cs typeface="NikoshBAN" panose="02000000000000000000" pitchFamily="2" charset="0"/>
              </a:rPr>
              <a:t>৫। সুস্থ সম্পর্ক গড়তে।</a:t>
            </a:r>
          </a:p>
          <a:p>
            <a:r>
              <a:rPr lang="as-IN" sz="2800" dirty="0">
                <a:solidFill>
                  <a:schemeClr val="bg1"/>
                </a:solidFill>
                <a:latin typeface="NikoshBAN" panose="02000000000000000000" pitchFamily="2" charset="0"/>
                <a:cs typeface="NikoshBAN" panose="02000000000000000000" pitchFamily="2" charset="0"/>
              </a:rPr>
              <a:t>৬। অন্যের প্রতি সহমর্মী হতে।</a:t>
            </a:r>
          </a:p>
          <a:p>
            <a:r>
              <a:rPr lang="as-IN" sz="2800" dirty="0">
                <a:solidFill>
                  <a:schemeClr val="bg1"/>
                </a:solidFill>
                <a:latin typeface="NikoshBAN" panose="02000000000000000000" pitchFamily="2" charset="0"/>
                <a:cs typeface="NikoshBAN" panose="02000000000000000000" pitchFamily="2" charset="0"/>
              </a:rPr>
              <a:t>৭। চাপ ও আবেগ মোকাবেলার সামর্থ্য করে গড়ে তুলতে।</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33" y="675563"/>
            <a:ext cx="3252717" cy="5656997"/>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819238220"/>
      </p:ext>
    </p:extLst>
  </p:cSld>
  <p:clrMapOvr>
    <a:masterClrMapping/>
  </p:clrMapOvr>
  <mc:AlternateContent xmlns:mc="http://schemas.openxmlformats.org/markup-compatibility/2006" xmlns:p14="http://schemas.microsoft.com/office/powerpoint/2010/main">
    <mc:Choice Requires="p14">
      <p:transition spd="slow" p14:dur="3900">
        <p14:glitter dir="r"/>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iterate type="lt">
                                    <p:tmPct val="10000"/>
                                  </p:iterate>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80">
                                          <p:stCondLst>
                                            <p:cond delay="0"/>
                                          </p:stCondLst>
                                        </p:cTn>
                                        <p:tgtEl>
                                          <p:spTgt spid="3">
                                            <p:txEl>
                                              <p:pRg st="2" end="2"/>
                                            </p:txEl>
                                          </p:spTgt>
                                        </p:tgtEl>
                                      </p:cBhvr>
                                    </p:animEffect>
                                    <p:anim calcmode="lin" valueType="num">
                                      <p:cBhvr>
                                        <p:cTn id="2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2" end="2"/>
                                            </p:txEl>
                                          </p:spTgt>
                                        </p:tgtEl>
                                      </p:cBhvr>
                                      <p:to x="100000" y="60000"/>
                                    </p:animScale>
                                    <p:animScale>
                                      <p:cBhvr>
                                        <p:cTn id="35" dur="166" decel="50000">
                                          <p:stCondLst>
                                            <p:cond delay="676"/>
                                          </p:stCondLst>
                                        </p:cTn>
                                        <p:tgtEl>
                                          <p:spTgt spid="3">
                                            <p:txEl>
                                              <p:pRg st="2" end="2"/>
                                            </p:txEl>
                                          </p:spTgt>
                                        </p:tgtEl>
                                      </p:cBhvr>
                                      <p:to x="100000" y="100000"/>
                                    </p:animScale>
                                    <p:animScale>
                                      <p:cBhvr>
                                        <p:cTn id="36" dur="26">
                                          <p:stCondLst>
                                            <p:cond delay="1312"/>
                                          </p:stCondLst>
                                        </p:cTn>
                                        <p:tgtEl>
                                          <p:spTgt spid="3">
                                            <p:txEl>
                                              <p:pRg st="2" end="2"/>
                                            </p:txEl>
                                          </p:spTgt>
                                        </p:tgtEl>
                                      </p:cBhvr>
                                      <p:to x="100000" y="80000"/>
                                    </p:animScale>
                                    <p:animScale>
                                      <p:cBhvr>
                                        <p:cTn id="37" dur="166" decel="50000">
                                          <p:stCondLst>
                                            <p:cond delay="1338"/>
                                          </p:stCondLst>
                                        </p:cTn>
                                        <p:tgtEl>
                                          <p:spTgt spid="3">
                                            <p:txEl>
                                              <p:pRg st="2" end="2"/>
                                            </p:txEl>
                                          </p:spTgt>
                                        </p:tgtEl>
                                      </p:cBhvr>
                                      <p:to x="100000" y="100000"/>
                                    </p:animScale>
                                    <p:animScale>
                                      <p:cBhvr>
                                        <p:cTn id="38" dur="26">
                                          <p:stCondLst>
                                            <p:cond delay="1642"/>
                                          </p:stCondLst>
                                        </p:cTn>
                                        <p:tgtEl>
                                          <p:spTgt spid="3">
                                            <p:txEl>
                                              <p:pRg st="2" end="2"/>
                                            </p:txEl>
                                          </p:spTgt>
                                        </p:tgtEl>
                                      </p:cBhvr>
                                      <p:to x="100000" y="90000"/>
                                    </p:animScale>
                                    <p:animScale>
                                      <p:cBhvr>
                                        <p:cTn id="39" dur="166" decel="50000">
                                          <p:stCondLst>
                                            <p:cond delay="1668"/>
                                          </p:stCondLst>
                                        </p:cTn>
                                        <p:tgtEl>
                                          <p:spTgt spid="3">
                                            <p:txEl>
                                              <p:pRg st="2" end="2"/>
                                            </p:txEl>
                                          </p:spTgt>
                                        </p:tgtEl>
                                      </p:cBhvr>
                                      <p:to x="100000" y="100000"/>
                                    </p:animScale>
                                    <p:animScale>
                                      <p:cBhvr>
                                        <p:cTn id="40" dur="26">
                                          <p:stCondLst>
                                            <p:cond delay="1808"/>
                                          </p:stCondLst>
                                        </p:cTn>
                                        <p:tgtEl>
                                          <p:spTgt spid="3">
                                            <p:txEl>
                                              <p:pRg st="2" end="2"/>
                                            </p:txEl>
                                          </p:spTgt>
                                        </p:tgtEl>
                                      </p:cBhvr>
                                      <p:to x="100000" y="95000"/>
                                    </p:animScale>
                                    <p:animScale>
                                      <p:cBhvr>
                                        <p:cTn id="41" dur="166" decel="50000">
                                          <p:stCondLst>
                                            <p:cond delay="1834"/>
                                          </p:stCondLst>
                                        </p:cTn>
                                        <p:tgtEl>
                                          <p:spTgt spid="3">
                                            <p:txEl>
                                              <p:pRg st="2" end="2"/>
                                            </p:txEl>
                                          </p:spTgt>
                                        </p:tgtEl>
                                      </p:cBhvr>
                                      <p:to x="100000" y="100000"/>
                                    </p:animScale>
                                  </p:childTnLst>
                                </p:cTn>
                              </p:par>
                              <p:par>
                                <p:cTn id="42" presetID="26" presetClass="entr" presetSubtype="0" fill="hold" nodeType="withEffect">
                                  <p:stCondLst>
                                    <p:cond delay="0"/>
                                  </p:stCondLst>
                                  <p:iterate type="lt">
                                    <p:tmPct val="10000"/>
                                  </p:iterate>
                                  <p:childTnLst>
                                    <p:set>
                                      <p:cBhvr>
                                        <p:cTn id="43" dur="1" fill="hold">
                                          <p:stCondLst>
                                            <p:cond delay="0"/>
                                          </p:stCondLst>
                                        </p:cTn>
                                        <p:tgtEl>
                                          <p:spTgt spid="3">
                                            <p:txEl>
                                              <p:pRg st="4" end="4"/>
                                            </p:txEl>
                                          </p:spTgt>
                                        </p:tgtEl>
                                        <p:attrNameLst>
                                          <p:attrName>style.visibility</p:attrName>
                                        </p:attrNameLst>
                                      </p:cBhvr>
                                      <p:to>
                                        <p:strVal val="visible"/>
                                      </p:to>
                                    </p:set>
                                    <p:animEffect transition="in" filter="wipe(down)">
                                      <p:cBhvr>
                                        <p:cTn id="44" dur="580">
                                          <p:stCondLst>
                                            <p:cond delay="0"/>
                                          </p:stCondLst>
                                        </p:cTn>
                                        <p:tgtEl>
                                          <p:spTgt spid="3">
                                            <p:txEl>
                                              <p:pRg st="4" end="4"/>
                                            </p:txEl>
                                          </p:spTgt>
                                        </p:tgtEl>
                                      </p:cBhvr>
                                    </p:animEffect>
                                    <p:anim calcmode="lin" valueType="num">
                                      <p:cBhvr>
                                        <p:cTn id="4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4" end="4"/>
                                            </p:txEl>
                                          </p:spTgt>
                                        </p:tgtEl>
                                      </p:cBhvr>
                                      <p:to x="100000" y="60000"/>
                                    </p:animScale>
                                    <p:animScale>
                                      <p:cBhvr>
                                        <p:cTn id="51" dur="166" decel="50000">
                                          <p:stCondLst>
                                            <p:cond delay="676"/>
                                          </p:stCondLst>
                                        </p:cTn>
                                        <p:tgtEl>
                                          <p:spTgt spid="3">
                                            <p:txEl>
                                              <p:pRg st="4" end="4"/>
                                            </p:txEl>
                                          </p:spTgt>
                                        </p:tgtEl>
                                      </p:cBhvr>
                                      <p:to x="100000" y="100000"/>
                                    </p:animScale>
                                    <p:animScale>
                                      <p:cBhvr>
                                        <p:cTn id="52" dur="26">
                                          <p:stCondLst>
                                            <p:cond delay="1312"/>
                                          </p:stCondLst>
                                        </p:cTn>
                                        <p:tgtEl>
                                          <p:spTgt spid="3">
                                            <p:txEl>
                                              <p:pRg st="4" end="4"/>
                                            </p:txEl>
                                          </p:spTgt>
                                        </p:tgtEl>
                                      </p:cBhvr>
                                      <p:to x="100000" y="80000"/>
                                    </p:animScale>
                                    <p:animScale>
                                      <p:cBhvr>
                                        <p:cTn id="53" dur="166" decel="50000">
                                          <p:stCondLst>
                                            <p:cond delay="1338"/>
                                          </p:stCondLst>
                                        </p:cTn>
                                        <p:tgtEl>
                                          <p:spTgt spid="3">
                                            <p:txEl>
                                              <p:pRg st="4" end="4"/>
                                            </p:txEl>
                                          </p:spTgt>
                                        </p:tgtEl>
                                      </p:cBhvr>
                                      <p:to x="100000" y="100000"/>
                                    </p:animScale>
                                    <p:animScale>
                                      <p:cBhvr>
                                        <p:cTn id="54" dur="26">
                                          <p:stCondLst>
                                            <p:cond delay="1642"/>
                                          </p:stCondLst>
                                        </p:cTn>
                                        <p:tgtEl>
                                          <p:spTgt spid="3">
                                            <p:txEl>
                                              <p:pRg st="4" end="4"/>
                                            </p:txEl>
                                          </p:spTgt>
                                        </p:tgtEl>
                                      </p:cBhvr>
                                      <p:to x="100000" y="90000"/>
                                    </p:animScale>
                                    <p:animScale>
                                      <p:cBhvr>
                                        <p:cTn id="55" dur="166" decel="50000">
                                          <p:stCondLst>
                                            <p:cond delay="1668"/>
                                          </p:stCondLst>
                                        </p:cTn>
                                        <p:tgtEl>
                                          <p:spTgt spid="3">
                                            <p:txEl>
                                              <p:pRg st="4" end="4"/>
                                            </p:txEl>
                                          </p:spTgt>
                                        </p:tgtEl>
                                      </p:cBhvr>
                                      <p:to x="100000" y="100000"/>
                                    </p:animScale>
                                    <p:animScale>
                                      <p:cBhvr>
                                        <p:cTn id="56" dur="26">
                                          <p:stCondLst>
                                            <p:cond delay="1808"/>
                                          </p:stCondLst>
                                        </p:cTn>
                                        <p:tgtEl>
                                          <p:spTgt spid="3">
                                            <p:txEl>
                                              <p:pRg st="4" end="4"/>
                                            </p:txEl>
                                          </p:spTgt>
                                        </p:tgtEl>
                                      </p:cBhvr>
                                      <p:to x="100000" y="95000"/>
                                    </p:animScale>
                                    <p:animScale>
                                      <p:cBhvr>
                                        <p:cTn id="57" dur="166" decel="50000">
                                          <p:stCondLst>
                                            <p:cond delay="1834"/>
                                          </p:stCondLst>
                                        </p:cTn>
                                        <p:tgtEl>
                                          <p:spTgt spid="3">
                                            <p:txEl>
                                              <p:pRg st="4" end="4"/>
                                            </p:txEl>
                                          </p:spTgt>
                                        </p:tgtEl>
                                      </p:cBhvr>
                                      <p:to x="100000" y="100000"/>
                                    </p:animScale>
                                  </p:childTnLst>
                                </p:cTn>
                              </p:par>
                              <p:par>
                                <p:cTn id="58" presetID="26" presetClass="entr" presetSubtype="0" fill="hold" nodeType="withEffect">
                                  <p:stCondLst>
                                    <p:cond delay="0"/>
                                  </p:stCondLst>
                                  <p:iterate type="lt">
                                    <p:tmPct val="10000"/>
                                  </p:iterate>
                                  <p:childTnLst>
                                    <p:set>
                                      <p:cBhvr>
                                        <p:cTn id="59" dur="1" fill="hold">
                                          <p:stCondLst>
                                            <p:cond delay="0"/>
                                          </p:stCondLst>
                                        </p:cTn>
                                        <p:tgtEl>
                                          <p:spTgt spid="3">
                                            <p:txEl>
                                              <p:pRg st="5" end="5"/>
                                            </p:txEl>
                                          </p:spTgt>
                                        </p:tgtEl>
                                        <p:attrNameLst>
                                          <p:attrName>style.visibility</p:attrName>
                                        </p:attrNameLst>
                                      </p:cBhvr>
                                      <p:to>
                                        <p:strVal val="visible"/>
                                      </p:to>
                                    </p:set>
                                    <p:animEffect transition="in" filter="wipe(down)">
                                      <p:cBhvr>
                                        <p:cTn id="60" dur="580">
                                          <p:stCondLst>
                                            <p:cond delay="0"/>
                                          </p:stCondLst>
                                        </p:cTn>
                                        <p:tgtEl>
                                          <p:spTgt spid="3">
                                            <p:txEl>
                                              <p:pRg st="5" end="5"/>
                                            </p:txEl>
                                          </p:spTgt>
                                        </p:tgtEl>
                                      </p:cBhvr>
                                    </p:animEffect>
                                    <p:anim calcmode="lin" valueType="num">
                                      <p:cBhvr>
                                        <p:cTn id="6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5" end="5"/>
                                            </p:txEl>
                                          </p:spTgt>
                                        </p:tgtEl>
                                      </p:cBhvr>
                                      <p:to x="100000" y="60000"/>
                                    </p:animScale>
                                    <p:animScale>
                                      <p:cBhvr>
                                        <p:cTn id="67" dur="166" decel="50000">
                                          <p:stCondLst>
                                            <p:cond delay="676"/>
                                          </p:stCondLst>
                                        </p:cTn>
                                        <p:tgtEl>
                                          <p:spTgt spid="3">
                                            <p:txEl>
                                              <p:pRg st="5" end="5"/>
                                            </p:txEl>
                                          </p:spTgt>
                                        </p:tgtEl>
                                      </p:cBhvr>
                                      <p:to x="100000" y="100000"/>
                                    </p:animScale>
                                    <p:animScale>
                                      <p:cBhvr>
                                        <p:cTn id="68" dur="26">
                                          <p:stCondLst>
                                            <p:cond delay="1312"/>
                                          </p:stCondLst>
                                        </p:cTn>
                                        <p:tgtEl>
                                          <p:spTgt spid="3">
                                            <p:txEl>
                                              <p:pRg st="5" end="5"/>
                                            </p:txEl>
                                          </p:spTgt>
                                        </p:tgtEl>
                                      </p:cBhvr>
                                      <p:to x="100000" y="80000"/>
                                    </p:animScale>
                                    <p:animScale>
                                      <p:cBhvr>
                                        <p:cTn id="69" dur="166" decel="50000">
                                          <p:stCondLst>
                                            <p:cond delay="1338"/>
                                          </p:stCondLst>
                                        </p:cTn>
                                        <p:tgtEl>
                                          <p:spTgt spid="3">
                                            <p:txEl>
                                              <p:pRg st="5" end="5"/>
                                            </p:txEl>
                                          </p:spTgt>
                                        </p:tgtEl>
                                      </p:cBhvr>
                                      <p:to x="100000" y="100000"/>
                                    </p:animScale>
                                    <p:animScale>
                                      <p:cBhvr>
                                        <p:cTn id="70" dur="26">
                                          <p:stCondLst>
                                            <p:cond delay="1642"/>
                                          </p:stCondLst>
                                        </p:cTn>
                                        <p:tgtEl>
                                          <p:spTgt spid="3">
                                            <p:txEl>
                                              <p:pRg st="5" end="5"/>
                                            </p:txEl>
                                          </p:spTgt>
                                        </p:tgtEl>
                                      </p:cBhvr>
                                      <p:to x="100000" y="90000"/>
                                    </p:animScale>
                                    <p:animScale>
                                      <p:cBhvr>
                                        <p:cTn id="71" dur="166" decel="50000">
                                          <p:stCondLst>
                                            <p:cond delay="1668"/>
                                          </p:stCondLst>
                                        </p:cTn>
                                        <p:tgtEl>
                                          <p:spTgt spid="3">
                                            <p:txEl>
                                              <p:pRg st="5" end="5"/>
                                            </p:txEl>
                                          </p:spTgt>
                                        </p:tgtEl>
                                      </p:cBhvr>
                                      <p:to x="100000" y="100000"/>
                                    </p:animScale>
                                    <p:animScale>
                                      <p:cBhvr>
                                        <p:cTn id="72" dur="26">
                                          <p:stCondLst>
                                            <p:cond delay="1808"/>
                                          </p:stCondLst>
                                        </p:cTn>
                                        <p:tgtEl>
                                          <p:spTgt spid="3">
                                            <p:txEl>
                                              <p:pRg st="5" end="5"/>
                                            </p:txEl>
                                          </p:spTgt>
                                        </p:tgtEl>
                                      </p:cBhvr>
                                      <p:to x="100000" y="95000"/>
                                    </p:animScale>
                                    <p:animScale>
                                      <p:cBhvr>
                                        <p:cTn id="73" dur="166" decel="50000">
                                          <p:stCondLst>
                                            <p:cond delay="1834"/>
                                          </p:stCondLst>
                                        </p:cTn>
                                        <p:tgtEl>
                                          <p:spTgt spid="3">
                                            <p:txEl>
                                              <p:pRg st="5" end="5"/>
                                            </p:txEl>
                                          </p:spTgt>
                                        </p:tgtEl>
                                      </p:cBhvr>
                                      <p:to x="100000" y="100000"/>
                                    </p:animScale>
                                  </p:childTnLst>
                                </p:cTn>
                              </p:par>
                              <p:par>
                                <p:cTn id="74" presetID="26" presetClass="entr" presetSubtype="0" fill="hold" nodeType="withEffect">
                                  <p:stCondLst>
                                    <p:cond delay="0"/>
                                  </p:stCondLst>
                                  <p:iterate type="lt">
                                    <p:tmPct val="10000"/>
                                  </p:iterate>
                                  <p:childTnLst>
                                    <p:set>
                                      <p:cBhvr>
                                        <p:cTn id="75" dur="1" fill="hold">
                                          <p:stCondLst>
                                            <p:cond delay="0"/>
                                          </p:stCondLst>
                                        </p:cTn>
                                        <p:tgtEl>
                                          <p:spTgt spid="3">
                                            <p:txEl>
                                              <p:pRg st="6" end="6"/>
                                            </p:txEl>
                                          </p:spTgt>
                                        </p:tgtEl>
                                        <p:attrNameLst>
                                          <p:attrName>style.visibility</p:attrName>
                                        </p:attrNameLst>
                                      </p:cBhvr>
                                      <p:to>
                                        <p:strVal val="visible"/>
                                      </p:to>
                                    </p:set>
                                    <p:animEffect transition="in" filter="wipe(down)">
                                      <p:cBhvr>
                                        <p:cTn id="76" dur="580">
                                          <p:stCondLst>
                                            <p:cond delay="0"/>
                                          </p:stCondLst>
                                        </p:cTn>
                                        <p:tgtEl>
                                          <p:spTgt spid="3">
                                            <p:txEl>
                                              <p:pRg st="6" end="6"/>
                                            </p:txEl>
                                          </p:spTgt>
                                        </p:tgtEl>
                                      </p:cBhvr>
                                    </p:animEffect>
                                    <p:anim calcmode="lin" valueType="num">
                                      <p:cBhvr>
                                        <p:cTn id="77"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6" end="6"/>
                                            </p:txEl>
                                          </p:spTgt>
                                        </p:tgtEl>
                                      </p:cBhvr>
                                      <p:to x="100000" y="60000"/>
                                    </p:animScale>
                                    <p:animScale>
                                      <p:cBhvr>
                                        <p:cTn id="83" dur="166" decel="50000">
                                          <p:stCondLst>
                                            <p:cond delay="676"/>
                                          </p:stCondLst>
                                        </p:cTn>
                                        <p:tgtEl>
                                          <p:spTgt spid="3">
                                            <p:txEl>
                                              <p:pRg st="6" end="6"/>
                                            </p:txEl>
                                          </p:spTgt>
                                        </p:tgtEl>
                                      </p:cBhvr>
                                      <p:to x="100000" y="100000"/>
                                    </p:animScale>
                                    <p:animScale>
                                      <p:cBhvr>
                                        <p:cTn id="84" dur="26">
                                          <p:stCondLst>
                                            <p:cond delay="1312"/>
                                          </p:stCondLst>
                                        </p:cTn>
                                        <p:tgtEl>
                                          <p:spTgt spid="3">
                                            <p:txEl>
                                              <p:pRg st="6" end="6"/>
                                            </p:txEl>
                                          </p:spTgt>
                                        </p:tgtEl>
                                      </p:cBhvr>
                                      <p:to x="100000" y="80000"/>
                                    </p:animScale>
                                    <p:animScale>
                                      <p:cBhvr>
                                        <p:cTn id="85" dur="166" decel="50000">
                                          <p:stCondLst>
                                            <p:cond delay="1338"/>
                                          </p:stCondLst>
                                        </p:cTn>
                                        <p:tgtEl>
                                          <p:spTgt spid="3">
                                            <p:txEl>
                                              <p:pRg st="6" end="6"/>
                                            </p:txEl>
                                          </p:spTgt>
                                        </p:tgtEl>
                                      </p:cBhvr>
                                      <p:to x="100000" y="100000"/>
                                    </p:animScale>
                                    <p:animScale>
                                      <p:cBhvr>
                                        <p:cTn id="86" dur="26">
                                          <p:stCondLst>
                                            <p:cond delay="1642"/>
                                          </p:stCondLst>
                                        </p:cTn>
                                        <p:tgtEl>
                                          <p:spTgt spid="3">
                                            <p:txEl>
                                              <p:pRg st="6" end="6"/>
                                            </p:txEl>
                                          </p:spTgt>
                                        </p:tgtEl>
                                      </p:cBhvr>
                                      <p:to x="100000" y="90000"/>
                                    </p:animScale>
                                    <p:animScale>
                                      <p:cBhvr>
                                        <p:cTn id="87" dur="166" decel="50000">
                                          <p:stCondLst>
                                            <p:cond delay="1668"/>
                                          </p:stCondLst>
                                        </p:cTn>
                                        <p:tgtEl>
                                          <p:spTgt spid="3">
                                            <p:txEl>
                                              <p:pRg st="6" end="6"/>
                                            </p:txEl>
                                          </p:spTgt>
                                        </p:tgtEl>
                                      </p:cBhvr>
                                      <p:to x="100000" y="100000"/>
                                    </p:animScale>
                                    <p:animScale>
                                      <p:cBhvr>
                                        <p:cTn id="88" dur="26">
                                          <p:stCondLst>
                                            <p:cond delay="1808"/>
                                          </p:stCondLst>
                                        </p:cTn>
                                        <p:tgtEl>
                                          <p:spTgt spid="3">
                                            <p:txEl>
                                              <p:pRg st="6" end="6"/>
                                            </p:txEl>
                                          </p:spTgt>
                                        </p:tgtEl>
                                      </p:cBhvr>
                                      <p:to x="100000" y="95000"/>
                                    </p:animScale>
                                    <p:animScale>
                                      <p:cBhvr>
                                        <p:cTn id="89" dur="166" decel="50000">
                                          <p:stCondLst>
                                            <p:cond delay="1834"/>
                                          </p:stCondLst>
                                        </p:cTn>
                                        <p:tgtEl>
                                          <p:spTgt spid="3">
                                            <p:txEl>
                                              <p:pRg st="6" end="6"/>
                                            </p:txEl>
                                          </p:spTgt>
                                        </p:tgtEl>
                                      </p:cBhvr>
                                      <p:to x="100000" y="100000"/>
                                    </p:animScale>
                                  </p:childTnLst>
                                </p:cTn>
                              </p:par>
                              <p:par>
                                <p:cTn id="90" presetID="26" presetClass="entr" presetSubtype="0" fill="hold" nodeType="withEffect">
                                  <p:stCondLst>
                                    <p:cond delay="0"/>
                                  </p:stCondLst>
                                  <p:iterate type="lt">
                                    <p:tmPct val="10000"/>
                                  </p:iterate>
                                  <p:childTnLst>
                                    <p:set>
                                      <p:cBhvr>
                                        <p:cTn id="91" dur="1" fill="hold">
                                          <p:stCondLst>
                                            <p:cond delay="0"/>
                                          </p:stCondLst>
                                        </p:cTn>
                                        <p:tgtEl>
                                          <p:spTgt spid="3">
                                            <p:txEl>
                                              <p:pRg st="7" end="7"/>
                                            </p:txEl>
                                          </p:spTgt>
                                        </p:tgtEl>
                                        <p:attrNameLst>
                                          <p:attrName>style.visibility</p:attrName>
                                        </p:attrNameLst>
                                      </p:cBhvr>
                                      <p:to>
                                        <p:strVal val="visible"/>
                                      </p:to>
                                    </p:set>
                                    <p:animEffect transition="in" filter="wipe(down)">
                                      <p:cBhvr>
                                        <p:cTn id="92" dur="580">
                                          <p:stCondLst>
                                            <p:cond delay="0"/>
                                          </p:stCondLst>
                                        </p:cTn>
                                        <p:tgtEl>
                                          <p:spTgt spid="3">
                                            <p:txEl>
                                              <p:pRg st="7" end="7"/>
                                            </p:txEl>
                                          </p:spTgt>
                                        </p:tgtEl>
                                      </p:cBhvr>
                                    </p:animEffect>
                                    <p:anim calcmode="lin" valueType="num">
                                      <p:cBhvr>
                                        <p:cTn id="93"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3">
                                            <p:txEl>
                                              <p:pRg st="7" end="7"/>
                                            </p:txEl>
                                          </p:spTgt>
                                        </p:tgtEl>
                                      </p:cBhvr>
                                      <p:to x="100000" y="60000"/>
                                    </p:animScale>
                                    <p:animScale>
                                      <p:cBhvr>
                                        <p:cTn id="99" dur="166" decel="50000">
                                          <p:stCondLst>
                                            <p:cond delay="676"/>
                                          </p:stCondLst>
                                        </p:cTn>
                                        <p:tgtEl>
                                          <p:spTgt spid="3">
                                            <p:txEl>
                                              <p:pRg st="7" end="7"/>
                                            </p:txEl>
                                          </p:spTgt>
                                        </p:tgtEl>
                                      </p:cBhvr>
                                      <p:to x="100000" y="100000"/>
                                    </p:animScale>
                                    <p:animScale>
                                      <p:cBhvr>
                                        <p:cTn id="100" dur="26">
                                          <p:stCondLst>
                                            <p:cond delay="1312"/>
                                          </p:stCondLst>
                                        </p:cTn>
                                        <p:tgtEl>
                                          <p:spTgt spid="3">
                                            <p:txEl>
                                              <p:pRg st="7" end="7"/>
                                            </p:txEl>
                                          </p:spTgt>
                                        </p:tgtEl>
                                      </p:cBhvr>
                                      <p:to x="100000" y="80000"/>
                                    </p:animScale>
                                    <p:animScale>
                                      <p:cBhvr>
                                        <p:cTn id="101" dur="166" decel="50000">
                                          <p:stCondLst>
                                            <p:cond delay="1338"/>
                                          </p:stCondLst>
                                        </p:cTn>
                                        <p:tgtEl>
                                          <p:spTgt spid="3">
                                            <p:txEl>
                                              <p:pRg st="7" end="7"/>
                                            </p:txEl>
                                          </p:spTgt>
                                        </p:tgtEl>
                                      </p:cBhvr>
                                      <p:to x="100000" y="100000"/>
                                    </p:animScale>
                                    <p:animScale>
                                      <p:cBhvr>
                                        <p:cTn id="102" dur="26">
                                          <p:stCondLst>
                                            <p:cond delay="1642"/>
                                          </p:stCondLst>
                                        </p:cTn>
                                        <p:tgtEl>
                                          <p:spTgt spid="3">
                                            <p:txEl>
                                              <p:pRg st="7" end="7"/>
                                            </p:txEl>
                                          </p:spTgt>
                                        </p:tgtEl>
                                      </p:cBhvr>
                                      <p:to x="100000" y="90000"/>
                                    </p:animScale>
                                    <p:animScale>
                                      <p:cBhvr>
                                        <p:cTn id="103" dur="166" decel="50000">
                                          <p:stCondLst>
                                            <p:cond delay="1668"/>
                                          </p:stCondLst>
                                        </p:cTn>
                                        <p:tgtEl>
                                          <p:spTgt spid="3">
                                            <p:txEl>
                                              <p:pRg st="7" end="7"/>
                                            </p:txEl>
                                          </p:spTgt>
                                        </p:tgtEl>
                                      </p:cBhvr>
                                      <p:to x="100000" y="100000"/>
                                    </p:animScale>
                                    <p:animScale>
                                      <p:cBhvr>
                                        <p:cTn id="104" dur="26">
                                          <p:stCondLst>
                                            <p:cond delay="1808"/>
                                          </p:stCondLst>
                                        </p:cTn>
                                        <p:tgtEl>
                                          <p:spTgt spid="3">
                                            <p:txEl>
                                              <p:pRg st="7" end="7"/>
                                            </p:txEl>
                                          </p:spTgt>
                                        </p:tgtEl>
                                      </p:cBhvr>
                                      <p:to x="100000" y="95000"/>
                                    </p:animScale>
                                    <p:animScale>
                                      <p:cBhvr>
                                        <p:cTn id="105" dur="166" decel="50000">
                                          <p:stCondLst>
                                            <p:cond delay="1834"/>
                                          </p:stCondLst>
                                        </p:cTn>
                                        <p:tgtEl>
                                          <p:spTgt spid="3">
                                            <p:txEl>
                                              <p:pRg st="7" end="7"/>
                                            </p:txEl>
                                          </p:spTgt>
                                        </p:tgtEl>
                                      </p:cBhvr>
                                      <p:to x="100000" y="100000"/>
                                    </p:animScale>
                                  </p:childTnLst>
                                </p:cTn>
                              </p:par>
                              <p:par>
                                <p:cTn id="106" presetID="26" presetClass="entr" presetSubtype="0" fill="hold" nodeType="withEffect">
                                  <p:stCondLst>
                                    <p:cond delay="0"/>
                                  </p:stCondLst>
                                  <p:iterate type="lt">
                                    <p:tmPct val="10000"/>
                                  </p:iterate>
                                  <p:childTnLst>
                                    <p:set>
                                      <p:cBhvr>
                                        <p:cTn id="107" dur="1" fill="hold">
                                          <p:stCondLst>
                                            <p:cond delay="0"/>
                                          </p:stCondLst>
                                        </p:cTn>
                                        <p:tgtEl>
                                          <p:spTgt spid="3">
                                            <p:txEl>
                                              <p:pRg st="8" end="8"/>
                                            </p:txEl>
                                          </p:spTgt>
                                        </p:tgtEl>
                                        <p:attrNameLst>
                                          <p:attrName>style.visibility</p:attrName>
                                        </p:attrNameLst>
                                      </p:cBhvr>
                                      <p:to>
                                        <p:strVal val="visible"/>
                                      </p:to>
                                    </p:set>
                                    <p:animEffect transition="in" filter="wipe(down)">
                                      <p:cBhvr>
                                        <p:cTn id="108" dur="580">
                                          <p:stCondLst>
                                            <p:cond delay="0"/>
                                          </p:stCondLst>
                                        </p:cTn>
                                        <p:tgtEl>
                                          <p:spTgt spid="3">
                                            <p:txEl>
                                              <p:pRg st="8" end="8"/>
                                            </p:txEl>
                                          </p:spTgt>
                                        </p:tgtEl>
                                      </p:cBhvr>
                                    </p:animEffect>
                                    <p:anim calcmode="lin" valueType="num">
                                      <p:cBhvr>
                                        <p:cTn id="109"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3">
                                            <p:txEl>
                                              <p:pRg st="8" end="8"/>
                                            </p:txEl>
                                          </p:spTgt>
                                        </p:tgtEl>
                                      </p:cBhvr>
                                      <p:to x="100000" y="60000"/>
                                    </p:animScale>
                                    <p:animScale>
                                      <p:cBhvr>
                                        <p:cTn id="115" dur="166" decel="50000">
                                          <p:stCondLst>
                                            <p:cond delay="676"/>
                                          </p:stCondLst>
                                        </p:cTn>
                                        <p:tgtEl>
                                          <p:spTgt spid="3">
                                            <p:txEl>
                                              <p:pRg st="8" end="8"/>
                                            </p:txEl>
                                          </p:spTgt>
                                        </p:tgtEl>
                                      </p:cBhvr>
                                      <p:to x="100000" y="100000"/>
                                    </p:animScale>
                                    <p:animScale>
                                      <p:cBhvr>
                                        <p:cTn id="116" dur="26">
                                          <p:stCondLst>
                                            <p:cond delay="1312"/>
                                          </p:stCondLst>
                                        </p:cTn>
                                        <p:tgtEl>
                                          <p:spTgt spid="3">
                                            <p:txEl>
                                              <p:pRg st="8" end="8"/>
                                            </p:txEl>
                                          </p:spTgt>
                                        </p:tgtEl>
                                      </p:cBhvr>
                                      <p:to x="100000" y="80000"/>
                                    </p:animScale>
                                    <p:animScale>
                                      <p:cBhvr>
                                        <p:cTn id="117" dur="166" decel="50000">
                                          <p:stCondLst>
                                            <p:cond delay="1338"/>
                                          </p:stCondLst>
                                        </p:cTn>
                                        <p:tgtEl>
                                          <p:spTgt spid="3">
                                            <p:txEl>
                                              <p:pRg st="8" end="8"/>
                                            </p:txEl>
                                          </p:spTgt>
                                        </p:tgtEl>
                                      </p:cBhvr>
                                      <p:to x="100000" y="100000"/>
                                    </p:animScale>
                                    <p:animScale>
                                      <p:cBhvr>
                                        <p:cTn id="118" dur="26">
                                          <p:stCondLst>
                                            <p:cond delay="1642"/>
                                          </p:stCondLst>
                                        </p:cTn>
                                        <p:tgtEl>
                                          <p:spTgt spid="3">
                                            <p:txEl>
                                              <p:pRg st="8" end="8"/>
                                            </p:txEl>
                                          </p:spTgt>
                                        </p:tgtEl>
                                      </p:cBhvr>
                                      <p:to x="100000" y="90000"/>
                                    </p:animScale>
                                    <p:animScale>
                                      <p:cBhvr>
                                        <p:cTn id="119" dur="166" decel="50000">
                                          <p:stCondLst>
                                            <p:cond delay="1668"/>
                                          </p:stCondLst>
                                        </p:cTn>
                                        <p:tgtEl>
                                          <p:spTgt spid="3">
                                            <p:txEl>
                                              <p:pRg st="8" end="8"/>
                                            </p:txEl>
                                          </p:spTgt>
                                        </p:tgtEl>
                                      </p:cBhvr>
                                      <p:to x="100000" y="100000"/>
                                    </p:animScale>
                                    <p:animScale>
                                      <p:cBhvr>
                                        <p:cTn id="120" dur="26">
                                          <p:stCondLst>
                                            <p:cond delay="1808"/>
                                          </p:stCondLst>
                                        </p:cTn>
                                        <p:tgtEl>
                                          <p:spTgt spid="3">
                                            <p:txEl>
                                              <p:pRg st="8" end="8"/>
                                            </p:txEl>
                                          </p:spTgt>
                                        </p:tgtEl>
                                      </p:cBhvr>
                                      <p:to x="100000" y="95000"/>
                                    </p:animScale>
                                    <p:animScale>
                                      <p:cBhvr>
                                        <p:cTn id="121" dur="166" decel="50000">
                                          <p:stCondLst>
                                            <p:cond delay="1834"/>
                                          </p:stCondLst>
                                        </p:cTn>
                                        <p:tgtEl>
                                          <p:spTgt spid="3">
                                            <p:txEl>
                                              <p:pRg st="8" end="8"/>
                                            </p:txEl>
                                          </p:spTgt>
                                        </p:tgtEl>
                                      </p:cBhvr>
                                      <p:to x="100000" y="100000"/>
                                    </p:animScale>
                                  </p:childTnLst>
                                </p:cTn>
                              </p:par>
                              <p:par>
                                <p:cTn id="122" presetID="26" presetClass="entr" presetSubtype="0" fill="hold" nodeType="withEffect">
                                  <p:stCondLst>
                                    <p:cond delay="0"/>
                                  </p:stCondLst>
                                  <p:iterate type="lt">
                                    <p:tmPct val="10000"/>
                                  </p:iterate>
                                  <p:childTnLst>
                                    <p:set>
                                      <p:cBhvr>
                                        <p:cTn id="123" dur="1" fill="hold">
                                          <p:stCondLst>
                                            <p:cond delay="0"/>
                                          </p:stCondLst>
                                        </p:cTn>
                                        <p:tgtEl>
                                          <p:spTgt spid="3">
                                            <p:txEl>
                                              <p:pRg st="9" end="9"/>
                                            </p:txEl>
                                          </p:spTgt>
                                        </p:tgtEl>
                                        <p:attrNameLst>
                                          <p:attrName>style.visibility</p:attrName>
                                        </p:attrNameLst>
                                      </p:cBhvr>
                                      <p:to>
                                        <p:strVal val="visible"/>
                                      </p:to>
                                    </p:set>
                                    <p:animEffect transition="in" filter="wipe(down)">
                                      <p:cBhvr>
                                        <p:cTn id="124" dur="580">
                                          <p:stCondLst>
                                            <p:cond delay="0"/>
                                          </p:stCondLst>
                                        </p:cTn>
                                        <p:tgtEl>
                                          <p:spTgt spid="3">
                                            <p:txEl>
                                              <p:pRg st="9" end="9"/>
                                            </p:txEl>
                                          </p:spTgt>
                                        </p:tgtEl>
                                      </p:cBhvr>
                                    </p:animEffect>
                                    <p:anim calcmode="lin" valueType="num">
                                      <p:cBhvr>
                                        <p:cTn id="125"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30" dur="26">
                                          <p:stCondLst>
                                            <p:cond delay="650"/>
                                          </p:stCondLst>
                                        </p:cTn>
                                        <p:tgtEl>
                                          <p:spTgt spid="3">
                                            <p:txEl>
                                              <p:pRg st="9" end="9"/>
                                            </p:txEl>
                                          </p:spTgt>
                                        </p:tgtEl>
                                      </p:cBhvr>
                                      <p:to x="100000" y="60000"/>
                                    </p:animScale>
                                    <p:animScale>
                                      <p:cBhvr>
                                        <p:cTn id="131" dur="166" decel="50000">
                                          <p:stCondLst>
                                            <p:cond delay="676"/>
                                          </p:stCondLst>
                                        </p:cTn>
                                        <p:tgtEl>
                                          <p:spTgt spid="3">
                                            <p:txEl>
                                              <p:pRg st="9" end="9"/>
                                            </p:txEl>
                                          </p:spTgt>
                                        </p:tgtEl>
                                      </p:cBhvr>
                                      <p:to x="100000" y="100000"/>
                                    </p:animScale>
                                    <p:animScale>
                                      <p:cBhvr>
                                        <p:cTn id="132" dur="26">
                                          <p:stCondLst>
                                            <p:cond delay="1312"/>
                                          </p:stCondLst>
                                        </p:cTn>
                                        <p:tgtEl>
                                          <p:spTgt spid="3">
                                            <p:txEl>
                                              <p:pRg st="9" end="9"/>
                                            </p:txEl>
                                          </p:spTgt>
                                        </p:tgtEl>
                                      </p:cBhvr>
                                      <p:to x="100000" y="80000"/>
                                    </p:animScale>
                                    <p:animScale>
                                      <p:cBhvr>
                                        <p:cTn id="133" dur="166" decel="50000">
                                          <p:stCondLst>
                                            <p:cond delay="1338"/>
                                          </p:stCondLst>
                                        </p:cTn>
                                        <p:tgtEl>
                                          <p:spTgt spid="3">
                                            <p:txEl>
                                              <p:pRg st="9" end="9"/>
                                            </p:txEl>
                                          </p:spTgt>
                                        </p:tgtEl>
                                      </p:cBhvr>
                                      <p:to x="100000" y="100000"/>
                                    </p:animScale>
                                    <p:animScale>
                                      <p:cBhvr>
                                        <p:cTn id="134" dur="26">
                                          <p:stCondLst>
                                            <p:cond delay="1642"/>
                                          </p:stCondLst>
                                        </p:cTn>
                                        <p:tgtEl>
                                          <p:spTgt spid="3">
                                            <p:txEl>
                                              <p:pRg st="9" end="9"/>
                                            </p:txEl>
                                          </p:spTgt>
                                        </p:tgtEl>
                                      </p:cBhvr>
                                      <p:to x="100000" y="90000"/>
                                    </p:animScale>
                                    <p:animScale>
                                      <p:cBhvr>
                                        <p:cTn id="135" dur="166" decel="50000">
                                          <p:stCondLst>
                                            <p:cond delay="1668"/>
                                          </p:stCondLst>
                                        </p:cTn>
                                        <p:tgtEl>
                                          <p:spTgt spid="3">
                                            <p:txEl>
                                              <p:pRg st="9" end="9"/>
                                            </p:txEl>
                                          </p:spTgt>
                                        </p:tgtEl>
                                      </p:cBhvr>
                                      <p:to x="100000" y="100000"/>
                                    </p:animScale>
                                    <p:animScale>
                                      <p:cBhvr>
                                        <p:cTn id="136" dur="26">
                                          <p:stCondLst>
                                            <p:cond delay="1808"/>
                                          </p:stCondLst>
                                        </p:cTn>
                                        <p:tgtEl>
                                          <p:spTgt spid="3">
                                            <p:txEl>
                                              <p:pRg st="9" end="9"/>
                                            </p:txEl>
                                          </p:spTgt>
                                        </p:tgtEl>
                                      </p:cBhvr>
                                      <p:to x="100000" y="95000"/>
                                    </p:animScale>
                                    <p:animScale>
                                      <p:cBhvr>
                                        <p:cTn id="137" dur="166" decel="50000">
                                          <p:stCondLst>
                                            <p:cond delay="1834"/>
                                          </p:stCondLst>
                                        </p:cTn>
                                        <p:tgtEl>
                                          <p:spTgt spid="3">
                                            <p:txEl>
                                              <p:pRg st="9" end="9"/>
                                            </p:txEl>
                                          </p:spTgt>
                                        </p:tgtEl>
                                      </p:cBhvr>
                                      <p:to x="100000" y="100000"/>
                                    </p:animScale>
                                  </p:childTnLst>
                                </p:cTn>
                              </p:par>
                              <p:par>
                                <p:cTn id="138" presetID="26" presetClass="entr" presetSubtype="0" fill="hold" nodeType="withEffect">
                                  <p:stCondLst>
                                    <p:cond delay="0"/>
                                  </p:stCondLst>
                                  <p:iterate type="lt">
                                    <p:tmPct val="10000"/>
                                  </p:iterate>
                                  <p:childTnLst>
                                    <p:set>
                                      <p:cBhvr>
                                        <p:cTn id="139" dur="1" fill="hold">
                                          <p:stCondLst>
                                            <p:cond delay="0"/>
                                          </p:stCondLst>
                                        </p:cTn>
                                        <p:tgtEl>
                                          <p:spTgt spid="3">
                                            <p:txEl>
                                              <p:pRg st="10" end="10"/>
                                            </p:txEl>
                                          </p:spTgt>
                                        </p:tgtEl>
                                        <p:attrNameLst>
                                          <p:attrName>style.visibility</p:attrName>
                                        </p:attrNameLst>
                                      </p:cBhvr>
                                      <p:to>
                                        <p:strVal val="visible"/>
                                      </p:to>
                                    </p:set>
                                    <p:animEffect transition="in" filter="wipe(down)">
                                      <p:cBhvr>
                                        <p:cTn id="140" dur="580">
                                          <p:stCondLst>
                                            <p:cond delay="0"/>
                                          </p:stCondLst>
                                        </p:cTn>
                                        <p:tgtEl>
                                          <p:spTgt spid="3">
                                            <p:txEl>
                                              <p:pRg st="10" end="10"/>
                                            </p:txEl>
                                          </p:spTgt>
                                        </p:tgtEl>
                                      </p:cBhvr>
                                    </p:animEffect>
                                    <p:anim calcmode="lin" valueType="num">
                                      <p:cBhvr>
                                        <p:cTn id="141"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46" dur="26">
                                          <p:stCondLst>
                                            <p:cond delay="650"/>
                                          </p:stCondLst>
                                        </p:cTn>
                                        <p:tgtEl>
                                          <p:spTgt spid="3">
                                            <p:txEl>
                                              <p:pRg st="10" end="10"/>
                                            </p:txEl>
                                          </p:spTgt>
                                        </p:tgtEl>
                                      </p:cBhvr>
                                      <p:to x="100000" y="60000"/>
                                    </p:animScale>
                                    <p:animScale>
                                      <p:cBhvr>
                                        <p:cTn id="147" dur="166" decel="50000">
                                          <p:stCondLst>
                                            <p:cond delay="676"/>
                                          </p:stCondLst>
                                        </p:cTn>
                                        <p:tgtEl>
                                          <p:spTgt spid="3">
                                            <p:txEl>
                                              <p:pRg st="10" end="10"/>
                                            </p:txEl>
                                          </p:spTgt>
                                        </p:tgtEl>
                                      </p:cBhvr>
                                      <p:to x="100000" y="100000"/>
                                    </p:animScale>
                                    <p:animScale>
                                      <p:cBhvr>
                                        <p:cTn id="148" dur="26">
                                          <p:stCondLst>
                                            <p:cond delay="1312"/>
                                          </p:stCondLst>
                                        </p:cTn>
                                        <p:tgtEl>
                                          <p:spTgt spid="3">
                                            <p:txEl>
                                              <p:pRg st="10" end="10"/>
                                            </p:txEl>
                                          </p:spTgt>
                                        </p:tgtEl>
                                      </p:cBhvr>
                                      <p:to x="100000" y="80000"/>
                                    </p:animScale>
                                    <p:animScale>
                                      <p:cBhvr>
                                        <p:cTn id="149" dur="166" decel="50000">
                                          <p:stCondLst>
                                            <p:cond delay="1338"/>
                                          </p:stCondLst>
                                        </p:cTn>
                                        <p:tgtEl>
                                          <p:spTgt spid="3">
                                            <p:txEl>
                                              <p:pRg st="10" end="10"/>
                                            </p:txEl>
                                          </p:spTgt>
                                        </p:tgtEl>
                                      </p:cBhvr>
                                      <p:to x="100000" y="100000"/>
                                    </p:animScale>
                                    <p:animScale>
                                      <p:cBhvr>
                                        <p:cTn id="150" dur="26">
                                          <p:stCondLst>
                                            <p:cond delay="1642"/>
                                          </p:stCondLst>
                                        </p:cTn>
                                        <p:tgtEl>
                                          <p:spTgt spid="3">
                                            <p:txEl>
                                              <p:pRg st="10" end="10"/>
                                            </p:txEl>
                                          </p:spTgt>
                                        </p:tgtEl>
                                      </p:cBhvr>
                                      <p:to x="100000" y="90000"/>
                                    </p:animScale>
                                    <p:animScale>
                                      <p:cBhvr>
                                        <p:cTn id="151" dur="166" decel="50000">
                                          <p:stCondLst>
                                            <p:cond delay="1668"/>
                                          </p:stCondLst>
                                        </p:cTn>
                                        <p:tgtEl>
                                          <p:spTgt spid="3">
                                            <p:txEl>
                                              <p:pRg st="10" end="10"/>
                                            </p:txEl>
                                          </p:spTgt>
                                        </p:tgtEl>
                                      </p:cBhvr>
                                      <p:to x="100000" y="100000"/>
                                    </p:animScale>
                                    <p:animScale>
                                      <p:cBhvr>
                                        <p:cTn id="152" dur="26">
                                          <p:stCondLst>
                                            <p:cond delay="1808"/>
                                          </p:stCondLst>
                                        </p:cTn>
                                        <p:tgtEl>
                                          <p:spTgt spid="3">
                                            <p:txEl>
                                              <p:pRg st="10" end="10"/>
                                            </p:txEl>
                                          </p:spTgt>
                                        </p:tgtEl>
                                      </p:cBhvr>
                                      <p:to x="100000" y="95000"/>
                                    </p:animScale>
                                    <p:animScale>
                                      <p:cBhvr>
                                        <p:cTn id="153"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170" y="624109"/>
            <a:ext cx="7055442" cy="5626565"/>
          </a:xfrm>
        </p:spPr>
        <p:txBody>
          <a:bodyPr>
            <a:normAutofit/>
          </a:bodyPr>
          <a:lstStyle/>
          <a:p>
            <a:pPr algn="ctr"/>
            <a:r>
              <a:rPr lang="bn-IN" sz="6600" dirty="0">
                <a:solidFill>
                  <a:srgbClr val="00B0F0"/>
                </a:solidFill>
                <a:latin typeface="NikoshBAN" panose="02000000000000000000" pitchFamily="2" charset="0"/>
                <a:cs typeface="NikoshBAN" panose="02000000000000000000" pitchFamily="2" charset="0"/>
              </a:rPr>
              <a:t>প</a:t>
            </a:r>
            <a:r>
              <a:rPr lang="bn-IN" dirty="0">
                <a:solidFill>
                  <a:srgbClr val="FFFF00"/>
                </a:solidFill>
                <a:latin typeface="NikoshBAN" panose="02000000000000000000" pitchFamily="2" charset="0"/>
                <a:cs typeface="NikoshBAN" panose="02000000000000000000" pitchFamily="2" charset="0"/>
              </a:rPr>
              <a:t>রিবীক্ষন(</a:t>
            </a:r>
            <a:r>
              <a:rPr lang="en-US" dirty="0">
                <a:solidFill>
                  <a:srgbClr val="FFFF00"/>
                </a:solidFill>
                <a:latin typeface="NikoshBAN" panose="02000000000000000000" pitchFamily="2" charset="0"/>
                <a:cs typeface="NikoshBAN" panose="02000000000000000000" pitchFamily="2" charset="0"/>
              </a:rPr>
              <a:t>Monitoring)-</a:t>
            </a:r>
            <a:r>
              <a:rPr lang="bn-IN" dirty="0" smtClean="0">
                <a:solidFill>
                  <a:schemeClr val="bg1"/>
                </a:solidFill>
                <a:latin typeface="NikoshBAN" panose="02000000000000000000" pitchFamily="2" charset="0"/>
                <a:cs typeface="NikoshBAN" panose="02000000000000000000" pitchFamily="2" charset="0"/>
              </a:rPr>
              <a:t/>
            </a:r>
            <a:br>
              <a:rPr lang="bn-IN" dirty="0" smtClean="0">
                <a:solidFill>
                  <a:schemeClr val="bg1"/>
                </a:solidFill>
                <a:latin typeface="NikoshBAN" panose="02000000000000000000" pitchFamily="2" charset="0"/>
                <a:cs typeface="NikoshBAN" panose="02000000000000000000" pitchFamily="2" charset="0"/>
              </a:rPr>
            </a:br>
            <a:r>
              <a:rPr lang="bn-IN" dirty="0">
                <a:solidFill>
                  <a:schemeClr val="bg1"/>
                </a:solidFill>
                <a:latin typeface="NikoshBAN" panose="02000000000000000000" pitchFamily="2" charset="0"/>
                <a:cs typeface="NikoshBAN" panose="02000000000000000000" pitchFamily="2" charset="0"/>
              </a:rPr>
              <a:t/>
            </a:r>
            <a:br>
              <a:rPr lang="bn-IN" dirty="0">
                <a:solidFill>
                  <a:schemeClr val="bg1"/>
                </a:solidFill>
                <a:latin typeface="NikoshBAN" panose="02000000000000000000" pitchFamily="2" charset="0"/>
                <a:cs typeface="NikoshBAN" panose="02000000000000000000" pitchFamily="2" charset="0"/>
              </a:rPr>
            </a:br>
            <a:r>
              <a:rPr lang="as-IN" dirty="0" smtClean="0">
                <a:solidFill>
                  <a:schemeClr val="bg1"/>
                </a:solidFill>
                <a:latin typeface="NikoshBAN" panose="02000000000000000000" pitchFamily="2" charset="0"/>
                <a:cs typeface="NikoshBAN" panose="02000000000000000000" pitchFamily="2" charset="0"/>
              </a:rPr>
              <a:t>পরিকল্পনা </a:t>
            </a:r>
            <a:r>
              <a:rPr lang="as-IN" dirty="0">
                <a:solidFill>
                  <a:schemeClr val="bg1"/>
                </a:solidFill>
                <a:latin typeface="NikoshBAN" panose="02000000000000000000" pitchFamily="2" charset="0"/>
                <a:cs typeface="NikoshBAN" panose="02000000000000000000" pitchFamily="2" charset="0"/>
              </a:rPr>
              <a:t>গৃহীত হবার পর থেকে বাস্তবায়নের সমাপ্তি পর্যন্ত সময় কালে এর বাস্তবায়ন অগ্রগতির সার্বক্ষণিক তদারকি ও সাময়িক মূল্যায়ন প্রক্রিয়াকে পরিবীক্ষন বলে।</a:t>
            </a:r>
            <a:endParaRPr lang="en-US" dirty="0">
              <a:solidFill>
                <a:schemeClr val="bg1"/>
              </a:solidFill>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186" y="1520971"/>
            <a:ext cx="3778250" cy="3778250"/>
          </a:xfr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236007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2" name="whoosh.wav"/>
          </p:stSnd>
        </p:sndAc>
      </p:transition>
    </mc:Choice>
    <mc:Fallback xmlns="">
      <p:transition spd="slow">
        <p:fade/>
        <p:sndAc>
          <p:stSnd>
            <p:snd r:embed="rId4" name="whoo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wd">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 calcmode="lin" valueType="num">
                                      <p:cBhvr>
                                        <p:cTn id="15" dur="2000" fill="hold"/>
                                        <p:tgtEl>
                                          <p:spTgt spid="2"/>
                                        </p:tgtEl>
                                        <p:attrNameLst>
                                          <p:attrName>style.rotation</p:attrName>
                                        </p:attrNameLst>
                                      </p:cBhvr>
                                      <p:tavLst>
                                        <p:tav tm="0">
                                          <p:val>
                                            <p:fltVal val="90"/>
                                          </p:val>
                                        </p:tav>
                                        <p:tav tm="100000">
                                          <p:val>
                                            <p:fltVal val="0"/>
                                          </p:val>
                                        </p:tav>
                                      </p:tavLst>
                                    </p:anim>
                                    <p:animEffect transition="in" filter="fade">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0054" y="1"/>
            <a:ext cx="8748215" cy="6858000"/>
          </a:xfrm>
        </p:spPr>
        <p:txBody>
          <a:bodyPr>
            <a:normAutofit lnSpcReduction="10000"/>
          </a:bodyPr>
          <a:lstStyle/>
          <a:p>
            <a:pPr algn="ctr"/>
            <a:r>
              <a:rPr lang="as-IN" sz="4000" b="1" dirty="0">
                <a:solidFill>
                  <a:srgbClr val="FF0000"/>
                </a:solidFill>
                <a:latin typeface="NikoshBAN" panose="02000000000000000000" pitchFamily="2" charset="0"/>
                <a:cs typeface="NikoshBAN" panose="02000000000000000000" pitchFamily="2" charset="0"/>
              </a:rPr>
              <a:t>স্ব</a:t>
            </a:r>
            <a:r>
              <a:rPr lang="as-IN" sz="4000" b="1" dirty="0">
                <a:solidFill>
                  <a:srgbClr val="FFFF00"/>
                </a:solidFill>
                <a:latin typeface="NikoshBAN" panose="02000000000000000000" pitchFamily="2" charset="0"/>
                <a:cs typeface="NikoshBAN" panose="02000000000000000000" pitchFamily="2" charset="0"/>
              </a:rPr>
              <a:t> </a:t>
            </a:r>
            <a:r>
              <a:rPr lang="as-IN" sz="4000" b="1" dirty="0" smtClean="0">
                <a:solidFill>
                  <a:srgbClr val="FFFF00"/>
                </a:solidFill>
                <a:latin typeface="NikoshBAN" panose="02000000000000000000" pitchFamily="2" charset="0"/>
                <a:cs typeface="NikoshBAN" panose="02000000000000000000" pitchFamily="2" charset="0"/>
              </a:rPr>
              <a:t>মূল্যায়ন/আত্মমূল্যায়ন</a:t>
            </a:r>
            <a:endParaRPr lang="as-IN" sz="4000" b="1" dirty="0">
              <a:solidFill>
                <a:srgbClr val="FFFF00"/>
              </a:solidFill>
              <a:latin typeface="NikoshBAN" panose="02000000000000000000" pitchFamily="2" charset="0"/>
              <a:cs typeface="NikoshBAN" panose="02000000000000000000" pitchFamily="2" charset="0"/>
            </a:endParaRPr>
          </a:p>
          <a:p>
            <a:r>
              <a:rPr lang="as-IN" sz="2600" dirty="0">
                <a:solidFill>
                  <a:schemeClr val="bg1"/>
                </a:solidFill>
                <a:latin typeface="NikoshBAN" panose="02000000000000000000" pitchFamily="2" charset="0"/>
                <a:cs typeface="NikoshBAN" panose="02000000000000000000" pitchFamily="2" charset="0"/>
              </a:rPr>
              <a:t>ব্যক্তি দ্বারা কোন ক্রিয়া কর্মে তার ভূমিকা, দক্ষতা, কৌশল প্রয়োগ, কাজ করার তৃপ্তি ইত্যাদি নির্ধারণ ও তার অর্জনের মাত্রা নির্ধারণ এবং কর্ম সম্পাদনের পর এর উন্নয়নে কি করণীয় তা ঠিক করাই স্ব মূল্যায়ন। </a:t>
            </a:r>
          </a:p>
          <a:p>
            <a:r>
              <a:rPr lang="as-IN" sz="3200" b="1" dirty="0">
                <a:solidFill>
                  <a:srgbClr val="FFFF00"/>
                </a:solidFill>
                <a:latin typeface="NikoshBAN" panose="02000000000000000000" pitchFamily="2" charset="0"/>
                <a:cs typeface="NikoshBAN" panose="02000000000000000000" pitchFamily="2" charset="0"/>
              </a:rPr>
              <a:t>স্ব মূল্যায়নের মাধ্যমে দক্ষ শিক্ষক হওয়ার উপায়- ক্ষেত্র সমূহ- </a:t>
            </a:r>
            <a:endParaRPr lang="bn-IN" sz="3200" b="1" dirty="0" smtClean="0">
              <a:solidFill>
                <a:srgbClr val="FFFF00"/>
              </a:solidFill>
              <a:latin typeface="NikoshBAN" panose="02000000000000000000" pitchFamily="2" charset="0"/>
              <a:cs typeface="NikoshBAN" panose="02000000000000000000" pitchFamily="2" charset="0"/>
            </a:endParaRPr>
          </a:p>
          <a:p>
            <a:pPr marL="0" indent="0">
              <a:buNone/>
            </a:pPr>
            <a:r>
              <a:rPr lang="as-IN" sz="2600" dirty="0" smtClean="0">
                <a:solidFill>
                  <a:schemeClr val="bg1"/>
                </a:solidFill>
                <a:latin typeface="NikoshBAN" panose="02000000000000000000" pitchFamily="2" charset="0"/>
                <a:cs typeface="NikoshBAN" panose="02000000000000000000" pitchFamily="2" charset="0"/>
              </a:rPr>
              <a:t>১</a:t>
            </a:r>
            <a:r>
              <a:rPr lang="as-IN" sz="2600" dirty="0">
                <a:solidFill>
                  <a:schemeClr val="bg1"/>
                </a:solidFill>
                <a:latin typeface="NikoshBAN" panose="02000000000000000000" pitchFamily="2" charset="0"/>
                <a:cs typeface="NikoshBAN" panose="02000000000000000000" pitchFamily="2" charset="0"/>
              </a:rPr>
              <a:t>। কাজে আগ্রহ</a:t>
            </a:r>
            <a:r>
              <a:rPr lang="as-IN" sz="2600" dirty="0" smtClean="0">
                <a:solidFill>
                  <a:schemeClr val="bg1"/>
                </a:solidFill>
                <a:latin typeface="NikoshBAN" panose="02000000000000000000" pitchFamily="2" charset="0"/>
                <a:cs typeface="NikoshBAN" panose="02000000000000000000" pitchFamily="2" charset="0"/>
              </a:rPr>
              <a:t>।</a:t>
            </a:r>
            <a:r>
              <a:rPr lang="bn-IN" sz="2600" dirty="0" smtClean="0">
                <a:solidFill>
                  <a:schemeClr val="bg1"/>
                </a:solidFill>
                <a:latin typeface="NikoshBAN" panose="02000000000000000000" pitchFamily="2" charset="0"/>
                <a:cs typeface="NikoshBAN" panose="02000000000000000000" pitchFamily="2" charset="0"/>
              </a:rPr>
              <a:t>						</a:t>
            </a:r>
            <a:r>
              <a:rPr lang="as-IN" sz="2600" dirty="0" smtClean="0">
                <a:solidFill>
                  <a:schemeClr val="bg1"/>
                </a:solidFill>
                <a:latin typeface="NikoshBAN" panose="02000000000000000000" pitchFamily="2" charset="0"/>
                <a:cs typeface="NikoshBAN" panose="02000000000000000000" pitchFamily="2" charset="0"/>
              </a:rPr>
              <a:t>২</a:t>
            </a:r>
            <a:r>
              <a:rPr lang="as-IN" sz="2600" dirty="0">
                <a:solidFill>
                  <a:schemeClr val="bg1"/>
                </a:solidFill>
                <a:latin typeface="NikoshBAN" panose="02000000000000000000" pitchFamily="2" charset="0"/>
                <a:cs typeface="NikoshBAN" panose="02000000000000000000" pitchFamily="2" charset="0"/>
              </a:rPr>
              <a:t>। জ্ঞান বুদ্ধিমত্তা</a:t>
            </a:r>
            <a:r>
              <a:rPr lang="as-IN" sz="2600" dirty="0" smtClean="0">
                <a:solidFill>
                  <a:schemeClr val="bg1"/>
                </a:solidFill>
                <a:latin typeface="NikoshBAN" panose="02000000000000000000" pitchFamily="2" charset="0"/>
                <a:cs typeface="NikoshBAN" panose="02000000000000000000" pitchFamily="2" charset="0"/>
              </a:rPr>
              <a:t>।</a:t>
            </a:r>
            <a:endParaRPr lang="bn-IN" sz="2600" dirty="0" smtClean="0">
              <a:solidFill>
                <a:schemeClr val="bg1"/>
              </a:solidFill>
              <a:latin typeface="NikoshBAN" panose="02000000000000000000" pitchFamily="2" charset="0"/>
              <a:cs typeface="NikoshBAN" panose="02000000000000000000" pitchFamily="2" charset="0"/>
            </a:endParaRPr>
          </a:p>
          <a:p>
            <a:pPr marL="0" indent="0">
              <a:buNone/>
            </a:pPr>
            <a:r>
              <a:rPr lang="as-IN" sz="2600" dirty="0" smtClean="0">
                <a:solidFill>
                  <a:schemeClr val="bg1"/>
                </a:solidFill>
                <a:latin typeface="NikoshBAN" panose="02000000000000000000" pitchFamily="2" charset="0"/>
                <a:cs typeface="NikoshBAN" panose="02000000000000000000" pitchFamily="2" charset="0"/>
              </a:rPr>
              <a:t>৩</a:t>
            </a:r>
            <a:r>
              <a:rPr lang="as-IN" sz="2600" dirty="0">
                <a:solidFill>
                  <a:schemeClr val="bg1"/>
                </a:solidFill>
                <a:latin typeface="NikoshBAN" panose="02000000000000000000" pitchFamily="2" charset="0"/>
                <a:cs typeface="NikoshBAN" panose="02000000000000000000" pitchFamily="2" charset="0"/>
              </a:rPr>
              <a:t>। সততা</a:t>
            </a:r>
            <a:r>
              <a:rPr lang="as-IN" sz="2600" dirty="0" smtClean="0">
                <a:solidFill>
                  <a:schemeClr val="bg1"/>
                </a:solidFill>
                <a:latin typeface="NikoshBAN" panose="02000000000000000000" pitchFamily="2" charset="0"/>
                <a:cs typeface="NikoshBAN" panose="02000000000000000000" pitchFamily="2" charset="0"/>
              </a:rPr>
              <a:t>।</a:t>
            </a:r>
            <a:r>
              <a:rPr lang="bn-IN" sz="2600" dirty="0" smtClean="0">
                <a:solidFill>
                  <a:schemeClr val="bg1"/>
                </a:solidFill>
                <a:latin typeface="NikoshBAN" panose="02000000000000000000" pitchFamily="2" charset="0"/>
                <a:cs typeface="NikoshBAN" panose="02000000000000000000" pitchFamily="2" charset="0"/>
              </a:rPr>
              <a:t>							</a:t>
            </a:r>
            <a:r>
              <a:rPr lang="as-IN" sz="2600" dirty="0" smtClean="0">
                <a:solidFill>
                  <a:schemeClr val="bg1"/>
                </a:solidFill>
                <a:latin typeface="NikoshBAN" panose="02000000000000000000" pitchFamily="2" charset="0"/>
                <a:cs typeface="NikoshBAN" panose="02000000000000000000" pitchFamily="2" charset="0"/>
              </a:rPr>
              <a:t>৪</a:t>
            </a:r>
            <a:r>
              <a:rPr lang="as-IN" sz="2600" dirty="0">
                <a:solidFill>
                  <a:schemeClr val="bg1"/>
                </a:solidFill>
                <a:latin typeface="NikoshBAN" panose="02000000000000000000" pitchFamily="2" charset="0"/>
                <a:cs typeface="NikoshBAN" panose="02000000000000000000" pitchFamily="2" charset="0"/>
              </a:rPr>
              <a:t>। চাপের মধ্যে কাজ করার ক্ষমতা। </a:t>
            </a:r>
          </a:p>
          <a:p>
            <a:pPr marL="0" indent="0">
              <a:buNone/>
            </a:pPr>
            <a:r>
              <a:rPr lang="as-IN" sz="2600" dirty="0">
                <a:solidFill>
                  <a:schemeClr val="bg1"/>
                </a:solidFill>
                <a:latin typeface="NikoshBAN" panose="02000000000000000000" pitchFamily="2" charset="0"/>
                <a:cs typeface="NikoshBAN" panose="02000000000000000000" pitchFamily="2" charset="0"/>
              </a:rPr>
              <a:t>৫। ব্যক্তিত্ব</a:t>
            </a:r>
            <a:r>
              <a:rPr lang="as-IN" sz="2600" dirty="0" smtClean="0">
                <a:solidFill>
                  <a:schemeClr val="bg1"/>
                </a:solidFill>
                <a:latin typeface="NikoshBAN" panose="02000000000000000000" pitchFamily="2" charset="0"/>
                <a:cs typeface="NikoshBAN" panose="02000000000000000000" pitchFamily="2" charset="0"/>
              </a:rPr>
              <a:t>।</a:t>
            </a:r>
            <a:r>
              <a:rPr lang="bn-IN" sz="2600" dirty="0" smtClean="0">
                <a:solidFill>
                  <a:schemeClr val="bg1"/>
                </a:solidFill>
                <a:latin typeface="NikoshBAN" panose="02000000000000000000" pitchFamily="2" charset="0"/>
                <a:cs typeface="NikoshBAN" panose="02000000000000000000" pitchFamily="2" charset="0"/>
              </a:rPr>
              <a:t>							</a:t>
            </a:r>
            <a:r>
              <a:rPr lang="as-IN" sz="2600" dirty="0" smtClean="0">
                <a:solidFill>
                  <a:schemeClr val="bg1"/>
                </a:solidFill>
                <a:latin typeface="NikoshBAN" panose="02000000000000000000" pitchFamily="2" charset="0"/>
                <a:cs typeface="NikoshBAN" panose="02000000000000000000" pitchFamily="2" charset="0"/>
              </a:rPr>
              <a:t>৬</a:t>
            </a:r>
            <a:r>
              <a:rPr lang="as-IN" sz="2600" dirty="0">
                <a:solidFill>
                  <a:schemeClr val="bg1"/>
                </a:solidFill>
                <a:latin typeface="NikoshBAN" panose="02000000000000000000" pitchFamily="2" charset="0"/>
                <a:cs typeface="NikoshBAN" panose="02000000000000000000" pitchFamily="2" charset="0"/>
              </a:rPr>
              <a:t>। নির্ভরযোগ্যতা।</a:t>
            </a:r>
          </a:p>
          <a:p>
            <a:pPr marL="0" indent="0">
              <a:buNone/>
            </a:pPr>
            <a:r>
              <a:rPr lang="as-IN" sz="2600" dirty="0">
                <a:solidFill>
                  <a:schemeClr val="bg1"/>
                </a:solidFill>
                <a:latin typeface="NikoshBAN" panose="02000000000000000000" pitchFamily="2" charset="0"/>
                <a:cs typeface="NikoshBAN" panose="02000000000000000000" pitchFamily="2" charset="0"/>
              </a:rPr>
              <a:t>৭। সমন্বয় সাধন করার ক্ষমতা</a:t>
            </a:r>
            <a:r>
              <a:rPr lang="as-IN" sz="2600" dirty="0" smtClean="0">
                <a:solidFill>
                  <a:schemeClr val="bg1"/>
                </a:solidFill>
                <a:latin typeface="NikoshBAN" panose="02000000000000000000" pitchFamily="2" charset="0"/>
                <a:cs typeface="NikoshBAN" panose="02000000000000000000" pitchFamily="2" charset="0"/>
              </a:rPr>
              <a:t>।</a:t>
            </a:r>
            <a:r>
              <a:rPr lang="bn-IN" sz="2600" dirty="0" smtClean="0">
                <a:solidFill>
                  <a:schemeClr val="bg1"/>
                </a:solidFill>
                <a:latin typeface="NikoshBAN" panose="02000000000000000000" pitchFamily="2" charset="0"/>
                <a:cs typeface="NikoshBAN" panose="02000000000000000000" pitchFamily="2" charset="0"/>
              </a:rPr>
              <a:t>			</a:t>
            </a:r>
            <a:r>
              <a:rPr lang="as-IN" sz="2600" dirty="0" smtClean="0">
                <a:solidFill>
                  <a:schemeClr val="bg1"/>
                </a:solidFill>
                <a:latin typeface="NikoshBAN" panose="02000000000000000000" pitchFamily="2" charset="0"/>
                <a:cs typeface="NikoshBAN" panose="02000000000000000000" pitchFamily="2" charset="0"/>
              </a:rPr>
              <a:t>৮</a:t>
            </a:r>
            <a:r>
              <a:rPr lang="as-IN" sz="2600" dirty="0">
                <a:solidFill>
                  <a:schemeClr val="bg1"/>
                </a:solidFill>
                <a:latin typeface="NikoshBAN" panose="02000000000000000000" pitchFamily="2" charset="0"/>
                <a:cs typeface="NikoshBAN" panose="02000000000000000000" pitchFamily="2" charset="0"/>
              </a:rPr>
              <a:t>। পরিস্থিতি বিশ্লেষণ করার ক্ষমতা। </a:t>
            </a:r>
          </a:p>
          <a:p>
            <a:r>
              <a:rPr lang="as-IN" sz="3200" dirty="0">
                <a:solidFill>
                  <a:srgbClr val="FFFF00"/>
                </a:solidFill>
                <a:latin typeface="NikoshBAN" panose="02000000000000000000" pitchFamily="2" charset="0"/>
                <a:cs typeface="NikoshBAN" panose="02000000000000000000" pitchFamily="2" charset="0"/>
              </a:rPr>
              <a:t>স্ব মূল্যায়ন থেকে আমরা </a:t>
            </a:r>
            <a:r>
              <a:rPr lang="as-IN" sz="3200" dirty="0" smtClean="0">
                <a:solidFill>
                  <a:srgbClr val="FFFF00"/>
                </a:solidFill>
                <a:latin typeface="NikoshBAN" panose="02000000000000000000" pitchFamily="2" charset="0"/>
                <a:cs typeface="NikoshBAN" panose="02000000000000000000" pitchFamily="2" charset="0"/>
              </a:rPr>
              <a:t>শিখি-</a:t>
            </a:r>
            <a:endParaRPr lang="as-IN" sz="3200" dirty="0">
              <a:solidFill>
                <a:srgbClr val="FFFF00"/>
              </a:solidFill>
              <a:latin typeface="NikoshBAN" panose="02000000000000000000" pitchFamily="2" charset="0"/>
              <a:cs typeface="NikoshBAN" panose="02000000000000000000" pitchFamily="2" charset="0"/>
            </a:endParaRPr>
          </a:p>
          <a:p>
            <a:pPr marL="0" indent="0">
              <a:buNone/>
            </a:pPr>
            <a:r>
              <a:rPr lang="as-IN" sz="2600" dirty="0">
                <a:solidFill>
                  <a:schemeClr val="bg1"/>
                </a:solidFill>
                <a:latin typeface="NikoshBAN" panose="02000000000000000000" pitchFamily="2" charset="0"/>
                <a:cs typeface="NikoshBAN" panose="02000000000000000000" pitchFamily="2" charset="0"/>
              </a:rPr>
              <a:t>১। নিজের উন্মুক্ত ক্ষেত্রসমূহ</a:t>
            </a:r>
            <a:r>
              <a:rPr lang="as-IN" sz="2600" dirty="0" smtClean="0">
                <a:solidFill>
                  <a:schemeClr val="bg1"/>
                </a:solidFill>
                <a:latin typeface="NikoshBAN" panose="02000000000000000000" pitchFamily="2" charset="0"/>
                <a:cs typeface="NikoshBAN" panose="02000000000000000000" pitchFamily="2" charset="0"/>
              </a:rPr>
              <a:t>।</a:t>
            </a:r>
            <a:r>
              <a:rPr lang="bn-IN" sz="2600" dirty="0" smtClean="0">
                <a:solidFill>
                  <a:schemeClr val="bg1"/>
                </a:solidFill>
                <a:latin typeface="NikoshBAN" panose="02000000000000000000" pitchFamily="2" charset="0"/>
                <a:cs typeface="NikoshBAN" panose="02000000000000000000" pitchFamily="2" charset="0"/>
              </a:rPr>
              <a:t>			</a:t>
            </a:r>
            <a:r>
              <a:rPr lang="as-IN" sz="2600" dirty="0" smtClean="0">
                <a:solidFill>
                  <a:schemeClr val="bg1"/>
                </a:solidFill>
                <a:latin typeface="NikoshBAN" panose="02000000000000000000" pitchFamily="2" charset="0"/>
                <a:cs typeface="NikoshBAN" panose="02000000000000000000" pitchFamily="2" charset="0"/>
              </a:rPr>
              <a:t>২</a:t>
            </a:r>
            <a:r>
              <a:rPr lang="as-IN" sz="2600" dirty="0">
                <a:solidFill>
                  <a:schemeClr val="bg1"/>
                </a:solidFill>
                <a:latin typeface="NikoshBAN" panose="02000000000000000000" pitchFamily="2" charset="0"/>
                <a:cs typeface="NikoshBAN" panose="02000000000000000000" pitchFamily="2" charset="0"/>
              </a:rPr>
              <a:t>। লুকায়িত নিজের ক্ষেত্রসমূহ।</a:t>
            </a:r>
          </a:p>
          <a:p>
            <a:pPr marL="0" indent="0">
              <a:buNone/>
            </a:pPr>
            <a:r>
              <a:rPr lang="as-IN" sz="2600" dirty="0">
                <a:solidFill>
                  <a:schemeClr val="bg1"/>
                </a:solidFill>
                <a:latin typeface="NikoshBAN" panose="02000000000000000000" pitchFamily="2" charset="0"/>
                <a:cs typeface="NikoshBAN" panose="02000000000000000000" pitchFamily="2" charset="0"/>
              </a:rPr>
              <a:t>৩। অন্ধকারাচ্ছন্ন ক্ষেত্রসমূহ</a:t>
            </a:r>
            <a:r>
              <a:rPr lang="as-IN" sz="2600" dirty="0" smtClean="0">
                <a:solidFill>
                  <a:schemeClr val="bg1"/>
                </a:solidFill>
                <a:latin typeface="NikoshBAN" panose="02000000000000000000" pitchFamily="2" charset="0"/>
                <a:cs typeface="NikoshBAN" panose="02000000000000000000" pitchFamily="2" charset="0"/>
              </a:rPr>
              <a:t>।</a:t>
            </a:r>
            <a:r>
              <a:rPr lang="bn-IN" sz="2600" dirty="0" smtClean="0">
                <a:solidFill>
                  <a:schemeClr val="bg1"/>
                </a:solidFill>
                <a:latin typeface="NikoshBAN" panose="02000000000000000000" pitchFamily="2" charset="0"/>
                <a:cs typeface="NikoshBAN" panose="02000000000000000000" pitchFamily="2" charset="0"/>
              </a:rPr>
              <a:t>				</a:t>
            </a:r>
            <a:r>
              <a:rPr lang="as-IN" sz="2600" dirty="0" smtClean="0">
                <a:solidFill>
                  <a:schemeClr val="bg1"/>
                </a:solidFill>
                <a:latin typeface="NikoshBAN" panose="02000000000000000000" pitchFamily="2" charset="0"/>
                <a:cs typeface="NikoshBAN" panose="02000000000000000000" pitchFamily="2" charset="0"/>
              </a:rPr>
              <a:t>৪</a:t>
            </a:r>
            <a:r>
              <a:rPr lang="as-IN" sz="2600" dirty="0">
                <a:solidFill>
                  <a:schemeClr val="bg1"/>
                </a:solidFill>
                <a:latin typeface="NikoshBAN" panose="02000000000000000000" pitchFamily="2" charset="0"/>
                <a:cs typeface="NikoshBAN" panose="02000000000000000000" pitchFamily="2" charset="0"/>
              </a:rPr>
              <a:t>। অজানা ক্ষেত্রসমূহ।</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3330053" cy="6858000"/>
          </a:xfrm>
          <a:prstGeom prst="rect">
            <a:avLst/>
          </a:prstGeom>
        </p:spPr>
      </p:pic>
      <p:sp>
        <p:nvSpPr>
          <p:cNvPr id="5" name="Footer Placeholder 4"/>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80996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sndAc>
          <p:stSnd>
            <p:snd r:embed="rId2" name="click.wav"/>
          </p:stSnd>
        </p:sndAc>
      </p:transition>
    </mc:Choice>
    <mc:Fallback xmlns="">
      <p:transition spd="slow">
        <p:fade/>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ppt_x</p:attrName>
                                        </p:attrNameLst>
                                      </p:cBhvr>
                                      <p:tavLst>
                                        <p:tav tm="0">
                                          <p:val>
                                            <p:strVal val="#ppt_x"/>
                                          </p:val>
                                        </p:tav>
                                        <p:tav tm="100000">
                                          <p:val>
                                            <p:strVal val="#ppt_x"/>
                                          </p:val>
                                        </p:tav>
                                      </p:tavLst>
                                    </p:anim>
                                    <p:anim calcmode="lin" valueType="num">
                                      <p:cBhvr>
                                        <p:cTn id="8" dur="3000" fill="hold"/>
                                        <p:tgtEl>
                                          <p:spTgt spid="4"/>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iterate type="wd">
                                    <p:tmPct val="1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par>
                                <p:cTn id="21" presetID="25" presetClass="entr" presetSubtype="0" fill="hold" nodeType="withEffect">
                                  <p:stCondLst>
                                    <p:cond delay="0"/>
                                  </p:stCondLst>
                                  <p:iterate type="wd">
                                    <p:tmPct val="1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6"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3">
                                            <p:txEl>
                                              <p:pRg st="1" end="1"/>
                                            </p:txEl>
                                          </p:spTgt>
                                        </p:tgtEl>
                                      </p:cBhvr>
                                    </p:animEffect>
                                  </p:childTnLst>
                                </p:cTn>
                              </p:par>
                              <p:par>
                                <p:cTn id="31" presetID="25" presetClass="entr" presetSubtype="0" fill="hold" nodeType="withEffect">
                                  <p:stCondLst>
                                    <p:cond delay="0"/>
                                  </p:stCondLst>
                                  <p:iterate type="wd">
                                    <p:tmPct val="10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3">
                                            <p:txEl>
                                              <p:pRg st="2" end="2"/>
                                            </p:txEl>
                                          </p:spTgt>
                                        </p:tgtEl>
                                      </p:cBhvr>
                                    </p:animEffect>
                                  </p:childTnLst>
                                </p:cTn>
                              </p:par>
                              <p:par>
                                <p:cTn id="41" presetID="25" presetClass="entr" presetSubtype="0" fill="hold" nodeType="withEffect">
                                  <p:stCondLst>
                                    <p:cond delay="0"/>
                                  </p:stCondLst>
                                  <p:iterate type="wd">
                                    <p:tmPct val="10000"/>
                                  </p:iterate>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par>
                                <p:cTn id="51" presetID="25" presetClass="entr" presetSubtype="0" fill="hold" nodeType="withEffect">
                                  <p:stCondLst>
                                    <p:cond delay="0"/>
                                  </p:stCondLst>
                                  <p:iterate type="wd">
                                    <p:tmPct val="10000"/>
                                  </p:iterate>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3">
                                            <p:txEl>
                                              <p:pRg st="4" end="4"/>
                                            </p:txEl>
                                          </p:spTgt>
                                        </p:tgtEl>
                                      </p:cBhvr>
                                    </p:animEffect>
                                  </p:childTnLst>
                                </p:cTn>
                              </p:par>
                              <p:par>
                                <p:cTn id="61" presetID="25" presetClass="entr" presetSubtype="0" fill="hold" nodeType="withEffect">
                                  <p:stCondLst>
                                    <p:cond delay="0"/>
                                  </p:stCondLst>
                                  <p:iterate type="wd">
                                    <p:tmPct val="10000"/>
                                  </p:iterate>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p:cTn id="63"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64"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65"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66"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67"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8"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9"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70" dur="1000" decel="50000">
                                          <p:stCondLst>
                                            <p:cond delay="0"/>
                                          </p:stCondLst>
                                        </p:cTn>
                                        <p:tgtEl>
                                          <p:spTgt spid="3">
                                            <p:txEl>
                                              <p:pRg st="5" end="5"/>
                                            </p:txEl>
                                          </p:spTgt>
                                        </p:tgtEl>
                                      </p:cBhvr>
                                    </p:animEffect>
                                  </p:childTnLst>
                                </p:cTn>
                              </p:par>
                              <p:par>
                                <p:cTn id="71" presetID="25" presetClass="entr" presetSubtype="0" fill="hold" nodeType="withEffect">
                                  <p:stCondLst>
                                    <p:cond delay="0"/>
                                  </p:stCondLst>
                                  <p:iterate type="wd">
                                    <p:tmPct val="10000"/>
                                  </p:iterate>
                                  <p:childTnLst>
                                    <p:set>
                                      <p:cBhvr>
                                        <p:cTn id="72" dur="1" fill="hold">
                                          <p:stCondLst>
                                            <p:cond delay="0"/>
                                          </p:stCondLst>
                                        </p:cTn>
                                        <p:tgtEl>
                                          <p:spTgt spid="3">
                                            <p:txEl>
                                              <p:pRg st="6" end="6"/>
                                            </p:txEl>
                                          </p:spTgt>
                                        </p:tgtEl>
                                        <p:attrNameLst>
                                          <p:attrName>style.visibility</p:attrName>
                                        </p:attrNameLst>
                                      </p:cBhvr>
                                      <p:to>
                                        <p:strVal val="visible"/>
                                      </p:to>
                                    </p:set>
                                    <p:anim calcmode="lin" valueType="num">
                                      <p:cBhvr>
                                        <p:cTn id="73"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6"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3">
                                            <p:txEl>
                                              <p:pRg st="6" end="6"/>
                                            </p:txEl>
                                          </p:spTgt>
                                        </p:tgtEl>
                                      </p:cBhvr>
                                    </p:animEffect>
                                  </p:childTnLst>
                                </p:cTn>
                              </p:par>
                              <p:par>
                                <p:cTn id="81" presetID="25" presetClass="entr" presetSubtype="0" fill="hold" nodeType="withEffect">
                                  <p:stCondLst>
                                    <p:cond delay="0"/>
                                  </p:stCondLst>
                                  <p:iterate type="wd">
                                    <p:tmPct val="10000"/>
                                  </p:iterate>
                                  <p:childTnLst>
                                    <p:set>
                                      <p:cBhvr>
                                        <p:cTn id="82" dur="1" fill="hold">
                                          <p:stCondLst>
                                            <p:cond delay="0"/>
                                          </p:stCondLst>
                                        </p:cTn>
                                        <p:tgtEl>
                                          <p:spTgt spid="3">
                                            <p:txEl>
                                              <p:pRg st="7" end="7"/>
                                            </p:txEl>
                                          </p:spTgt>
                                        </p:tgtEl>
                                        <p:attrNameLst>
                                          <p:attrName>style.visibility</p:attrName>
                                        </p:attrNameLst>
                                      </p:cBhvr>
                                      <p:to>
                                        <p:strVal val="visible"/>
                                      </p:to>
                                    </p:set>
                                    <p:anim calcmode="lin" valueType="num">
                                      <p:cBhvr>
                                        <p:cTn id="83"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6"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3">
                                            <p:txEl>
                                              <p:pRg st="7" end="7"/>
                                            </p:txEl>
                                          </p:spTgt>
                                        </p:tgtEl>
                                      </p:cBhvr>
                                    </p:animEffect>
                                  </p:childTnLst>
                                </p:cTn>
                              </p:par>
                              <p:par>
                                <p:cTn id="91" presetID="25" presetClass="entr" presetSubtype="0" fill="hold" nodeType="withEffect">
                                  <p:stCondLst>
                                    <p:cond delay="0"/>
                                  </p:stCondLst>
                                  <p:iterate type="wd">
                                    <p:tmPct val="10000"/>
                                  </p:iterate>
                                  <p:childTnLst>
                                    <p:set>
                                      <p:cBhvr>
                                        <p:cTn id="92" dur="1" fill="hold">
                                          <p:stCondLst>
                                            <p:cond delay="0"/>
                                          </p:stCondLst>
                                        </p:cTn>
                                        <p:tgtEl>
                                          <p:spTgt spid="3">
                                            <p:txEl>
                                              <p:pRg st="8" end="8"/>
                                            </p:txEl>
                                          </p:spTgt>
                                        </p:tgtEl>
                                        <p:attrNameLst>
                                          <p:attrName>style.visibility</p:attrName>
                                        </p:attrNameLst>
                                      </p:cBhvr>
                                      <p:to>
                                        <p:strVal val="visible"/>
                                      </p:to>
                                    </p:set>
                                    <p:anim calcmode="lin" valueType="num">
                                      <p:cBhvr>
                                        <p:cTn id="93"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96"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3">
                                            <p:txEl>
                                              <p:pRg st="8" end="8"/>
                                            </p:txEl>
                                          </p:spTgt>
                                        </p:tgtEl>
                                      </p:cBhvr>
                                    </p:animEffect>
                                  </p:childTnLst>
                                </p:cTn>
                              </p:par>
                              <p:par>
                                <p:cTn id="101" presetID="25" presetClass="entr" presetSubtype="0" fill="hold" nodeType="withEffect">
                                  <p:stCondLst>
                                    <p:cond delay="0"/>
                                  </p:stCondLst>
                                  <p:iterate type="wd">
                                    <p:tmPct val="10000"/>
                                  </p:iterate>
                                  <p:childTnLst>
                                    <p:set>
                                      <p:cBhvr>
                                        <p:cTn id="102" dur="1" fill="hold">
                                          <p:stCondLst>
                                            <p:cond delay="0"/>
                                          </p:stCondLst>
                                        </p:cTn>
                                        <p:tgtEl>
                                          <p:spTgt spid="3">
                                            <p:txEl>
                                              <p:pRg st="9" end="9"/>
                                            </p:txEl>
                                          </p:spTgt>
                                        </p:tgtEl>
                                        <p:attrNameLst>
                                          <p:attrName>style.visibility</p:attrName>
                                        </p:attrNameLst>
                                      </p:cBhvr>
                                      <p:to>
                                        <p:strVal val="visible"/>
                                      </p:to>
                                    </p:set>
                                    <p:anim calcmode="lin" valueType="num">
                                      <p:cBhvr>
                                        <p:cTn id="103"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106"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2880" y="126609"/>
            <a:ext cx="11676185" cy="146247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smtClean="0">
                <a:latin typeface="NikoshBAN" panose="02000000000000000000" pitchFamily="2" charset="0"/>
                <a:cs typeface="NikoshBAN" panose="02000000000000000000" pitchFamily="2" charset="0"/>
              </a:rPr>
              <a:t> </a:t>
            </a:r>
            <a:r>
              <a:rPr lang="bn-IN" sz="9600" b="1" dirty="0" smtClean="0">
                <a:solidFill>
                  <a:schemeClr val="tx1"/>
                </a:solidFill>
                <a:latin typeface="NikoshBAN" panose="02000000000000000000" pitchFamily="2" charset="0"/>
                <a:cs typeface="NikoshBAN" panose="02000000000000000000" pitchFamily="2" charset="0"/>
              </a:rPr>
              <a:t>এ</a:t>
            </a:r>
            <a:r>
              <a:rPr lang="bn-IN" sz="7200" b="1" dirty="0" smtClean="0">
                <a:solidFill>
                  <a:srgbClr val="FF0000"/>
                </a:solidFill>
                <a:latin typeface="NikoshBAN" panose="02000000000000000000" pitchFamily="2" charset="0"/>
                <a:cs typeface="NikoshBAN" panose="02000000000000000000" pitchFamily="2" charset="0"/>
              </a:rPr>
              <a:t>কজন আদর্শ শিক্ষকের শিক্ষা দর্শন</a:t>
            </a:r>
            <a:endParaRPr lang="en-US" b="1" dirty="0">
              <a:solidFill>
                <a:srgbClr val="FF0000"/>
              </a:solidFill>
              <a:latin typeface="NikoshBAN" panose="02000000000000000000" pitchFamily="2" charset="0"/>
              <a:cs typeface="NikoshBAN" panose="02000000000000000000" pitchFamily="2" charset="0"/>
            </a:endParaRPr>
          </a:p>
        </p:txBody>
      </p:sp>
      <p:sp>
        <p:nvSpPr>
          <p:cNvPr id="4" name="Rounded Rectangle 3"/>
          <p:cNvSpPr/>
          <p:nvPr/>
        </p:nvSpPr>
        <p:spPr>
          <a:xfrm>
            <a:off x="182880" y="1589088"/>
            <a:ext cx="11577711" cy="5268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dirty="0" smtClean="0">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১। সুনির্দেশনা।</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২</a:t>
            </a:r>
            <a:r>
              <a:rPr lang="bn-IN" sz="2800" dirty="0">
                <a:solidFill>
                  <a:schemeClr val="tx1"/>
                </a:solidFill>
                <a:latin typeface="NikoshBAN" panose="02000000000000000000" pitchFamily="2" charset="0"/>
                <a:cs typeface="NikoshBAN" panose="02000000000000000000" pitchFamily="2" charset="0"/>
              </a:rPr>
              <a:t>। সৌহার্দপূর্ণ পরিবেশ।</a:t>
            </a:r>
            <a:r>
              <a:rPr lang="en-US" sz="2800" dirty="0">
                <a:solidFill>
                  <a:schemeClr val="tx1"/>
                </a:solidFill>
                <a:latin typeface="NikoshBAN" panose="02000000000000000000" pitchFamily="2" charset="0"/>
                <a:cs typeface="NikoshBAN" panose="02000000000000000000" pitchFamily="2" charset="0"/>
              </a:rPr>
              <a:t/>
            </a:r>
            <a:br>
              <a:rPr lang="en-US" sz="2800" dirty="0">
                <a:solidFill>
                  <a:schemeClr val="tx1"/>
                </a:solidFill>
                <a:latin typeface="NikoshBAN" panose="02000000000000000000" pitchFamily="2" charset="0"/>
                <a:cs typeface="NikoshBAN" panose="02000000000000000000" pitchFamily="2" charset="0"/>
              </a:rPr>
            </a:br>
            <a:r>
              <a:rPr lang="bn-IN" sz="2800" dirty="0">
                <a:solidFill>
                  <a:schemeClr val="tx1"/>
                </a:solidFill>
                <a:latin typeface="NikoshBAN" panose="02000000000000000000" pitchFamily="2" charset="0"/>
                <a:cs typeface="NikoshBAN" panose="02000000000000000000" pitchFamily="2" charset="0"/>
              </a:rPr>
              <a:t>৩। গতিশীলতা দান।</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৪</a:t>
            </a:r>
            <a:r>
              <a:rPr lang="bn-IN" sz="2800" dirty="0">
                <a:solidFill>
                  <a:schemeClr val="tx1"/>
                </a:solidFill>
                <a:latin typeface="NikoshBAN" panose="02000000000000000000" pitchFamily="2" charset="0"/>
                <a:cs typeface="NikoshBAN" panose="02000000000000000000" pitchFamily="2" charset="0"/>
              </a:rPr>
              <a:t>। পাঠ পরিকল্পনা অনুসরণ।</a:t>
            </a:r>
            <a:r>
              <a:rPr lang="en-US" sz="2800" dirty="0">
                <a:solidFill>
                  <a:schemeClr val="tx1"/>
                </a:solidFill>
                <a:latin typeface="NikoshBAN" panose="02000000000000000000" pitchFamily="2" charset="0"/>
                <a:cs typeface="NikoshBAN" panose="02000000000000000000" pitchFamily="2" charset="0"/>
              </a:rPr>
              <a:t/>
            </a:r>
            <a:br>
              <a:rPr lang="en-US" sz="2800" dirty="0">
                <a:solidFill>
                  <a:schemeClr val="tx1"/>
                </a:solidFill>
                <a:latin typeface="NikoshBAN" panose="02000000000000000000" pitchFamily="2" charset="0"/>
                <a:cs typeface="NikoshBAN" panose="02000000000000000000" pitchFamily="2" charset="0"/>
              </a:rPr>
            </a:br>
            <a:r>
              <a:rPr lang="bn-IN" sz="2800" dirty="0">
                <a:solidFill>
                  <a:schemeClr val="tx1"/>
                </a:solidFill>
                <a:latin typeface="NikoshBAN" panose="02000000000000000000" pitchFamily="2" charset="0"/>
                <a:cs typeface="NikoshBAN" panose="02000000000000000000" pitchFamily="2" charset="0"/>
              </a:rPr>
              <a:t>৫। শিক্ষার্থীর আত্মনির্ভরশীলতা সৃষ্টি।</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৬</a:t>
            </a:r>
            <a:r>
              <a:rPr lang="bn-IN" sz="2800" dirty="0">
                <a:solidFill>
                  <a:schemeClr val="tx1"/>
                </a:solidFill>
                <a:latin typeface="NikoshBAN" panose="02000000000000000000" pitchFamily="2" charset="0"/>
                <a:cs typeface="NikoshBAN" panose="02000000000000000000" pitchFamily="2" charset="0"/>
              </a:rPr>
              <a:t>। হাতে কলমে শিক্ষাদান।</a:t>
            </a:r>
            <a:r>
              <a:rPr lang="en-US" sz="2800" dirty="0">
                <a:solidFill>
                  <a:schemeClr val="tx1"/>
                </a:solidFill>
                <a:latin typeface="NikoshBAN" panose="02000000000000000000" pitchFamily="2" charset="0"/>
                <a:cs typeface="NikoshBAN" panose="02000000000000000000" pitchFamily="2" charset="0"/>
              </a:rPr>
              <a:t/>
            </a:r>
            <a:br>
              <a:rPr lang="en-US" sz="2800" dirty="0">
                <a:solidFill>
                  <a:schemeClr val="tx1"/>
                </a:solidFill>
                <a:latin typeface="NikoshBAN" panose="02000000000000000000" pitchFamily="2" charset="0"/>
                <a:cs typeface="NikoshBAN" panose="02000000000000000000" pitchFamily="2" charset="0"/>
              </a:rPr>
            </a:br>
            <a:r>
              <a:rPr lang="bn-IN" sz="2800" dirty="0">
                <a:solidFill>
                  <a:schemeClr val="tx1"/>
                </a:solidFill>
                <a:latin typeface="NikoshBAN" panose="02000000000000000000" pitchFamily="2" charset="0"/>
                <a:cs typeface="NikoshBAN" panose="02000000000000000000" pitchFamily="2" charset="0"/>
              </a:rPr>
              <a:t>৭। ফলপ্রসূ পাঠ দানে উপকরণ প্রয়োগ।</a:t>
            </a:r>
            <a:r>
              <a:rPr lang="en-US" sz="2800" dirty="0">
                <a:solidFill>
                  <a:schemeClr val="tx1"/>
                </a:solidFill>
                <a:latin typeface="NikoshBAN" panose="02000000000000000000" pitchFamily="2" charset="0"/>
                <a:cs typeface="NikoshBAN" panose="02000000000000000000" pitchFamily="2" charset="0"/>
              </a:rPr>
              <a:t> 		</a:t>
            </a:r>
            <a:r>
              <a:rPr lang="bn-IN" sz="2800" dirty="0">
                <a:solidFill>
                  <a:schemeClr val="tx1"/>
                </a:solidFill>
                <a:latin typeface="NikoshBAN" panose="02000000000000000000" pitchFamily="2" charset="0"/>
                <a:cs typeface="NikoshBAN" panose="02000000000000000000" pitchFamily="2" charset="0"/>
              </a:rPr>
              <a:t>৮। পারস্পরিক সহযোগিতা মূলক মনোভাব।</a:t>
            </a:r>
            <a:r>
              <a:rPr lang="en-US" sz="2800" dirty="0">
                <a:solidFill>
                  <a:schemeClr val="tx1"/>
                </a:solidFill>
                <a:latin typeface="NikoshBAN" panose="02000000000000000000" pitchFamily="2" charset="0"/>
                <a:cs typeface="NikoshBAN" panose="02000000000000000000" pitchFamily="2" charset="0"/>
              </a:rPr>
              <a:t/>
            </a:r>
            <a:br>
              <a:rPr lang="en-US" sz="2800" dirty="0">
                <a:solidFill>
                  <a:schemeClr val="tx1"/>
                </a:solidFill>
                <a:latin typeface="NikoshBAN" panose="02000000000000000000" pitchFamily="2" charset="0"/>
                <a:cs typeface="NikoshBAN" panose="02000000000000000000" pitchFamily="2" charset="0"/>
              </a:rPr>
            </a:br>
            <a:r>
              <a:rPr lang="bn-IN" sz="2800" dirty="0">
                <a:solidFill>
                  <a:schemeClr val="tx1"/>
                </a:solidFill>
                <a:latin typeface="NikoshBAN" panose="02000000000000000000" pitchFamily="2" charset="0"/>
                <a:cs typeface="NikoshBAN" panose="02000000000000000000" pitchFamily="2" charset="0"/>
              </a:rPr>
              <a:t>৯। উন্নত বাচন ভঙ্গি প্রয়োগ।</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১০</a:t>
            </a:r>
            <a:r>
              <a:rPr lang="bn-IN" sz="2800" dirty="0">
                <a:solidFill>
                  <a:schemeClr val="tx1"/>
                </a:solidFill>
                <a:latin typeface="NikoshBAN" panose="02000000000000000000" pitchFamily="2" charset="0"/>
                <a:cs typeface="NikoshBAN" panose="02000000000000000000" pitchFamily="2" charset="0"/>
              </a:rPr>
              <a:t>। গণতান্ত্রিক পরিবেশ সৃষ্টি করা।</a:t>
            </a:r>
            <a:r>
              <a:rPr lang="en-US" sz="2800" dirty="0">
                <a:solidFill>
                  <a:schemeClr val="tx1"/>
                </a:solidFill>
                <a:latin typeface="NikoshBAN" panose="02000000000000000000" pitchFamily="2" charset="0"/>
                <a:cs typeface="NikoshBAN" panose="02000000000000000000" pitchFamily="2" charset="0"/>
              </a:rPr>
              <a:t/>
            </a:r>
            <a:br>
              <a:rPr lang="en-US" sz="2800" dirty="0">
                <a:solidFill>
                  <a:schemeClr val="tx1"/>
                </a:solidFill>
                <a:latin typeface="NikoshBAN" panose="02000000000000000000" pitchFamily="2" charset="0"/>
                <a:cs typeface="NikoshBAN" panose="02000000000000000000" pitchFamily="2" charset="0"/>
              </a:rPr>
            </a:br>
            <a:r>
              <a:rPr lang="bn-IN" sz="2800" dirty="0">
                <a:solidFill>
                  <a:schemeClr val="tx1"/>
                </a:solidFill>
                <a:latin typeface="NikoshBAN" panose="02000000000000000000" pitchFamily="2" charset="0"/>
                <a:cs typeface="NikoshBAN" panose="02000000000000000000" pitchFamily="2" charset="0"/>
              </a:rPr>
              <a:t>১১। নাটকীয় ভঙ্গিমার প্রয়োগ।</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১২</a:t>
            </a:r>
            <a:r>
              <a:rPr lang="bn-IN" sz="2800" dirty="0">
                <a:solidFill>
                  <a:schemeClr val="tx1"/>
                </a:solidFill>
                <a:latin typeface="NikoshBAN" panose="02000000000000000000" pitchFamily="2" charset="0"/>
                <a:cs typeface="NikoshBAN" panose="02000000000000000000" pitchFamily="2" charset="0"/>
              </a:rPr>
              <a:t>। বিষয়গত জ্ঞান গভীরতা অর্জন।</a:t>
            </a:r>
            <a:r>
              <a:rPr lang="en-US" sz="2800" dirty="0">
                <a:solidFill>
                  <a:schemeClr val="tx1"/>
                </a:solidFill>
                <a:latin typeface="NikoshBAN" panose="02000000000000000000" pitchFamily="2" charset="0"/>
                <a:cs typeface="NikoshBAN" panose="02000000000000000000" pitchFamily="2" charset="0"/>
              </a:rPr>
              <a:t/>
            </a:r>
            <a:br>
              <a:rPr lang="en-US" sz="2800" dirty="0">
                <a:solidFill>
                  <a:schemeClr val="tx1"/>
                </a:solidFill>
                <a:latin typeface="NikoshBAN" panose="02000000000000000000" pitchFamily="2" charset="0"/>
                <a:cs typeface="NikoshBAN" panose="02000000000000000000" pitchFamily="2" charset="0"/>
              </a:rPr>
            </a:br>
            <a:r>
              <a:rPr lang="bn-IN" sz="2800" dirty="0">
                <a:solidFill>
                  <a:schemeClr val="tx1"/>
                </a:solidFill>
                <a:latin typeface="NikoshBAN" panose="02000000000000000000" pitchFamily="2" charset="0"/>
                <a:cs typeface="NikoshBAN" panose="02000000000000000000" pitchFamily="2" charset="0"/>
              </a:rPr>
              <a:t>১৩। শিক্ষকসুলভ ভাবগাম্ভীর্য অর্জন।</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১৪</a:t>
            </a:r>
            <a:r>
              <a:rPr lang="bn-IN" sz="2800" dirty="0">
                <a:solidFill>
                  <a:schemeClr val="tx1"/>
                </a:solidFill>
                <a:latin typeface="NikoshBAN" panose="02000000000000000000" pitchFamily="2" charset="0"/>
                <a:cs typeface="NikoshBAN" panose="02000000000000000000" pitchFamily="2" charset="0"/>
              </a:rPr>
              <a:t>। নিয়ন্ত্রণ কৌশল।</a:t>
            </a:r>
            <a:r>
              <a:rPr lang="en-US" sz="2800" dirty="0">
                <a:solidFill>
                  <a:schemeClr val="tx1"/>
                </a:solidFill>
                <a:latin typeface="NikoshBAN" panose="02000000000000000000" pitchFamily="2" charset="0"/>
                <a:cs typeface="NikoshBAN" panose="02000000000000000000" pitchFamily="2" charset="0"/>
              </a:rPr>
              <a:t>			</a:t>
            </a:r>
            <a:endParaRPr lang="bn-IN" sz="2800" dirty="0" smtClean="0">
              <a:solidFill>
                <a:schemeClr val="tx1"/>
              </a:solidFill>
              <a:latin typeface="NikoshBAN" panose="02000000000000000000" pitchFamily="2" charset="0"/>
              <a:cs typeface="NikoshBAN" panose="02000000000000000000" pitchFamily="2" charset="0"/>
            </a:endParaRPr>
          </a:p>
          <a:p>
            <a:r>
              <a:rPr lang="bn-IN" sz="2800" dirty="0" smtClean="0">
                <a:solidFill>
                  <a:schemeClr val="tx1"/>
                </a:solidFill>
                <a:latin typeface="NikoshBAN" panose="02000000000000000000" pitchFamily="2" charset="0"/>
                <a:cs typeface="NikoshBAN" panose="02000000000000000000" pitchFamily="2" charset="0"/>
              </a:rPr>
              <a:t>১৫</a:t>
            </a:r>
            <a:r>
              <a:rPr lang="bn-IN" sz="2800" dirty="0">
                <a:solidFill>
                  <a:schemeClr val="tx1"/>
                </a:solidFill>
                <a:latin typeface="NikoshBAN" panose="02000000000000000000" pitchFamily="2" charset="0"/>
                <a:cs typeface="NikoshBAN" panose="02000000000000000000" pitchFamily="2" charset="0"/>
              </a:rPr>
              <a:t>। উন্নত মূল্যায়ন কৌশল।</a:t>
            </a:r>
            <a:endParaRPr lang="en-US" sz="2800" dirty="0">
              <a:solidFill>
                <a:schemeClr val="tx1"/>
              </a:solidFill>
              <a:latin typeface="NikoshBAN" panose="02000000000000000000" pitchFamily="2" charset="0"/>
              <a:cs typeface="NikoshBAN" panose="02000000000000000000" pitchFamily="2" charset="0"/>
            </a:endParaRPr>
          </a:p>
          <a:p>
            <a:endParaRPr lang="en-US" b="1" dirty="0">
              <a:solidFill>
                <a:schemeClr val="tx1"/>
              </a:solidFill>
              <a:latin typeface="NikoshBAN" panose="02000000000000000000" pitchFamily="2" charset="0"/>
              <a:cs typeface="NikoshBAN" panose="02000000000000000000" pitchFamily="2" charset="0"/>
            </a:endParaRPr>
          </a:p>
          <a:p>
            <a:pPr algn="ctr"/>
            <a:endParaRPr lang="en-US" dirty="0"/>
          </a:p>
        </p:txBody>
      </p:sp>
      <p:sp>
        <p:nvSpPr>
          <p:cNvPr id="5" name="Footer Placeholder 4"/>
          <p:cNvSpPr>
            <a:spLocks noGrp="1"/>
          </p:cNvSpPr>
          <p:nvPr>
            <p:ph type="ftr" sz="quarter" idx="11"/>
          </p:nvPr>
        </p:nvSpPr>
        <p:spPr/>
        <p:txBody>
          <a:bodyPr/>
          <a:lstStyle/>
          <a:p>
            <a:r>
              <a:rPr lang="en-US" dirty="0" smtClean="0"/>
              <a:t>ABDULLAH AT TARIQ</a:t>
            </a:r>
            <a:endParaRPr lang="en-US" dirty="0"/>
          </a:p>
        </p:txBody>
      </p:sp>
    </p:spTree>
    <p:extLst>
      <p:ext uri="{BB962C8B-B14F-4D97-AF65-F5344CB8AC3E}">
        <p14:creationId xmlns:p14="http://schemas.microsoft.com/office/powerpoint/2010/main" val="3960971050"/>
      </p:ext>
    </p:extLst>
  </p:cSld>
  <p:clrMapOvr>
    <a:masterClrMapping/>
  </p:clrMapOvr>
  <mc:AlternateContent xmlns:mc="http://schemas.openxmlformats.org/markup-compatibility/2006" xmlns:p14="http://schemas.microsoft.com/office/powerpoint/2010/main">
    <mc:Choice Requires="p14">
      <p:transition spd="slow" p14:dur="3900">
        <p14:glitter dir="r"/>
        <p:sndAc>
          <p:stSnd>
            <p:snd r:embed="rId3" name="bomb.wav"/>
          </p:stSnd>
        </p:sndAc>
      </p:transition>
    </mc:Choice>
    <mc:Fallback xmlns="">
      <p:transition spd="slow">
        <p:fade/>
        <p:sndAc>
          <p:stSnd>
            <p:snd r:embed="rId4"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iterate type="lt">
                                    <p:tmPct val="10000"/>
                                  </p:iterate>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1" dur="5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iterate type="lt">
                                    <p:tmPct val="10000"/>
                                  </p:iterate>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p:cTn id="2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7" dur="5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5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182" y="136478"/>
            <a:ext cx="11923457" cy="1775262"/>
          </a:xfrm>
          <a:prstGeom prst="rect">
            <a:avLst/>
          </a:prstGeom>
          <a:noFill/>
        </p:spPr>
        <p:txBody>
          <a:bodyPr wrap="none" lIns="91440" tIns="45720" rIns="91440" bIns="45720">
            <a:prstTxWarp prst="textDoubleWave1">
              <a:avLst/>
            </a:prstTxWarp>
            <a:spAutoFit/>
          </a:bodyPr>
          <a:lstStyle/>
          <a:p>
            <a:pPr algn="ctr"/>
            <a:r>
              <a:rPr lang="bn-IN" sz="5400" b="1" dirty="0" smtClean="0">
                <a:ln w="12700">
                  <a:solidFill>
                    <a:schemeClr val="accent5"/>
                  </a:solidFill>
                  <a:prstDash val="solid"/>
                </a:ln>
                <a:solidFill>
                  <a:srgbClr val="FFFF00"/>
                </a:solidFill>
              </a:rPr>
              <a:t>স</a:t>
            </a:r>
            <a:r>
              <a:rPr lang="bn-IN" sz="5400" b="1" dirty="0" smtClean="0">
                <a:ln w="12700">
                  <a:solidFill>
                    <a:schemeClr val="accent5"/>
                  </a:solidFill>
                  <a:prstDash val="solid"/>
                </a:ln>
                <a:pattFill prst="ltDnDiag">
                  <a:fgClr>
                    <a:schemeClr val="accent5">
                      <a:lumMod val="60000"/>
                      <a:lumOff val="40000"/>
                    </a:schemeClr>
                  </a:fgClr>
                  <a:bgClr>
                    <a:schemeClr val="bg1"/>
                  </a:bgClr>
                </a:pattFill>
              </a:rPr>
              <a:t>বাইকে </a:t>
            </a:r>
            <a:r>
              <a:rPr lang="bn-IN" sz="5400" b="1" dirty="0" smtClean="0">
                <a:ln w="12700">
                  <a:solidFill>
                    <a:schemeClr val="accent5"/>
                  </a:solidFill>
                  <a:prstDash val="solid"/>
                </a:ln>
                <a:solidFill>
                  <a:srgbClr val="FFFF00"/>
                </a:solidFill>
              </a:rPr>
              <a:t>জা</a:t>
            </a:r>
            <a:r>
              <a:rPr lang="bn-IN" sz="5400" b="1" dirty="0" smtClean="0">
                <a:ln w="12700">
                  <a:solidFill>
                    <a:schemeClr val="accent5"/>
                  </a:solidFill>
                  <a:prstDash val="solid"/>
                </a:ln>
                <a:pattFill prst="ltDnDiag">
                  <a:fgClr>
                    <a:schemeClr val="accent5">
                      <a:lumMod val="60000"/>
                      <a:lumOff val="40000"/>
                    </a:schemeClr>
                  </a:fgClr>
                  <a:bgClr>
                    <a:schemeClr val="bg1"/>
                  </a:bgClr>
                </a:pattFill>
              </a:rPr>
              <a:t>নাই </a:t>
            </a:r>
            <a:r>
              <a:rPr lang="bn-IN" sz="5400" b="1" dirty="0" smtClean="0">
                <a:ln w="12700">
                  <a:solidFill>
                    <a:schemeClr val="accent5"/>
                  </a:solidFill>
                  <a:prstDash val="solid"/>
                </a:ln>
                <a:solidFill>
                  <a:srgbClr val="FFFF00"/>
                </a:solidFill>
              </a:rPr>
              <a:t>আ</a:t>
            </a:r>
            <a:r>
              <a:rPr lang="bn-IN" sz="5400" b="1" dirty="0" smtClean="0">
                <a:ln w="12700">
                  <a:solidFill>
                    <a:schemeClr val="accent5"/>
                  </a:solidFill>
                  <a:prstDash val="solid"/>
                </a:ln>
                <a:pattFill prst="ltDnDiag">
                  <a:fgClr>
                    <a:schemeClr val="accent5">
                      <a:lumMod val="60000"/>
                      <a:lumOff val="40000"/>
                    </a:schemeClr>
                  </a:fgClr>
                  <a:bgClr>
                    <a:schemeClr val="bg1"/>
                  </a:bgClr>
                </a:pattFill>
              </a:rPr>
              <a:t>ন্তরিক </a:t>
            </a:r>
            <a:r>
              <a:rPr lang="bn-IN" sz="5400" b="1" dirty="0" smtClean="0">
                <a:ln w="12700">
                  <a:solidFill>
                    <a:schemeClr val="accent5"/>
                  </a:solidFill>
                  <a:prstDash val="solid"/>
                </a:ln>
                <a:solidFill>
                  <a:srgbClr val="FFFF00"/>
                </a:solidFill>
              </a:rPr>
              <a:t>শু</a:t>
            </a:r>
            <a:r>
              <a:rPr lang="bn-IN" sz="5400" b="1" dirty="0" smtClean="0">
                <a:ln w="12700">
                  <a:solidFill>
                    <a:schemeClr val="accent5"/>
                  </a:solidFill>
                  <a:prstDash val="solid"/>
                </a:ln>
                <a:pattFill prst="ltDnDiag">
                  <a:fgClr>
                    <a:schemeClr val="accent5">
                      <a:lumMod val="60000"/>
                      <a:lumOff val="40000"/>
                    </a:schemeClr>
                  </a:fgClr>
                  <a:bgClr>
                    <a:schemeClr val="bg1"/>
                  </a:bgClr>
                </a:pattFill>
              </a:rPr>
              <a:t>ভকামনা</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82" y="1811296"/>
            <a:ext cx="5813945" cy="493069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3127" y="1811296"/>
            <a:ext cx="6268873" cy="4930698"/>
          </a:xfrm>
          <a:prstGeom prst="rect">
            <a:avLst/>
          </a:prstGeom>
        </p:spPr>
      </p:pic>
      <p:sp>
        <p:nvSpPr>
          <p:cNvPr id="3" name="Footer Placeholder 2"/>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371794584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bomb.wav"/>
          </p:stSnd>
        </p:sndAc>
      </p:transition>
    </mc:Choice>
    <mc:Fallback xmlns="">
      <p:transition spd="slow">
        <p:sndAc>
          <p:stSnd>
            <p:snd r:embed="rId5"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2000" fill="hold"/>
                                        <p:tgtEl>
                                          <p:spTgt spid="8"/>
                                        </p:tgtEl>
                                        <p:attrNameLst>
                                          <p:attrName>ppt_w</p:attrName>
                                        </p:attrNameLst>
                                      </p:cBhvr>
                                      <p:tavLst>
                                        <p:tav tm="0">
                                          <p:val>
                                            <p:fltVal val="0"/>
                                          </p:val>
                                        </p:tav>
                                        <p:tav tm="100000">
                                          <p:val>
                                            <p:strVal val="#ppt_w"/>
                                          </p:val>
                                        </p:tav>
                                      </p:tavLst>
                                    </p:anim>
                                    <p:anim calcmode="lin" valueType="num">
                                      <p:cBhvr>
                                        <p:cTn id="28" dur="2000" fill="hold"/>
                                        <p:tgtEl>
                                          <p:spTgt spid="8"/>
                                        </p:tgtEl>
                                        <p:attrNameLst>
                                          <p:attrName>ppt_h</p:attrName>
                                        </p:attrNameLst>
                                      </p:cBhvr>
                                      <p:tavLst>
                                        <p:tav tm="0">
                                          <p:val>
                                            <p:fltVal val="0"/>
                                          </p:val>
                                        </p:tav>
                                        <p:tav tm="100000">
                                          <p:val>
                                            <p:strVal val="#ppt_h"/>
                                          </p:val>
                                        </p:tav>
                                      </p:tavLst>
                                    </p:anim>
                                    <p:anim calcmode="lin" valueType="num">
                                      <p:cBhvr>
                                        <p:cTn id="29" dur="2000" fill="hold"/>
                                        <p:tgtEl>
                                          <p:spTgt spid="8"/>
                                        </p:tgtEl>
                                        <p:attrNameLst>
                                          <p:attrName>style.rotation</p:attrName>
                                        </p:attrNameLst>
                                      </p:cBhvr>
                                      <p:tavLst>
                                        <p:tav tm="0">
                                          <p:val>
                                            <p:fltVal val="90"/>
                                          </p:val>
                                        </p:tav>
                                        <p:tav tm="100000">
                                          <p:val>
                                            <p:fltVal val="0"/>
                                          </p:val>
                                        </p:tav>
                                      </p:tavLst>
                                    </p:anim>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3952" y="1866314"/>
            <a:ext cx="8412060" cy="4991687"/>
          </a:xfrm>
          <a:blipFill>
            <a:blip r:embed="rId4"/>
            <a:tile tx="0" ty="0" sx="100000" sy="100000" flip="none" algn="tl"/>
          </a:blipFill>
        </p:spPr>
        <p:txBody>
          <a:bodyPr>
            <a:normAutofit fontScale="85000" lnSpcReduction="20000"/>
          </a:bodyPr>
          <a:lstStyle/>
          <a:p>
            <a:pPr algn="just"/>
            <a:endParaRPr lang="en-US" sz="3500" dirty="0" smtClean="0">
              <a:solidFill>
                <a:srgbClr val="FF0000"/>
              </a:solidFill>
              <a:latin typeface="NikoshBAN" panose="02000000000000000000" pitchFamily="2" charset="0"/>
              <a:cs typeface="NikoshBAN" panose="02000000000000000000" pitchFamily="2" charset="0"/>
            </a:endParaRPr>
          </a:p>
          <a:p>
            <a:pPr marL="0" indent="0" algn="just">
              <a:buNone/>
            </a:pPr>
            <a:r>
              <a:rPr lang="as-IN" sz="3500" dirty="0" smtClean="0">
                <a:solidFill>
                  <a:srgbClr val="FF0000"/>
                </a:solidFill>
                <a:latin typeface="NikoshBAN" panose="02000000000000000000" pitchFamily="2" charset="0"/>
                <a:cs typeface="NikoshBAN" panose="02000000000000000000" pitchFamily="2" charset="0"/>
              </a:rPr>
              <a:t>১</a:t>
            </a:r>
            <a:r>
              <a:rPr lang="as-IN" sz="3500" dirty="0">
                <a:solidFill>
                  <a:srgbClr val="FF0000"/>
                </a:solidFill>
                <a:latin typeface="NikoshBAN" panose="02000000000000000000" pitchFamily="2" charset="0"/>
                <a:cs typeface="NikoshBAN" panose="02000000000000000000" pitchFamily="2" charset="0"/>
              </a:rPr>
              <a:t>। দৃঢ়চেতা, উত্তম নৈতিক চরিত্রের অধিকারী</a:t>
            </a:r>
            <a:r>
              <a:rPr lang="as-IN" sz="3500" dirty="0" smtClean="0">
                <a:solidFill>
                  <a:srgbClr val="FF0000"/>
                </a:solidFill>
                <a:latin typeface="NikoshBAN" panose="02000000000000000000" pitchFamily="2" charset="0"/>
                <a:cs typeface="NikoshBAN" panose="02000000000000000000" pitchFamily="2" charset="0"/>
              </a:rPr>
              <a:t>।</a:t>
            </a:r>
            <a:endParaRPr lang="as-IN" sz="3500" dirty="0">
              <a:solidFill>
                <a:srgbClr val="FF0000"/>
              </a:solidFill>
              <a:latin typeface="NikoshBAN" panose="02000000000000000000" pitchFamily="2" charset="0"/>
              <a:cs typeface="NikoshBAN" panose="02000000000000000000" pitchFamily="2" charset="0"/>
            </a:endParaRPr>
          </a:p>
          <a:p>
            <a:pPr marL="0" indent="0" algn="just">
              <a:buNone/>
            </a:pPr>
            <a:r>
              <a:rPr lang="as-IN" sz="3500" dirty="0">
                <a:solidFill>
                  <a:srgbClr val="FF0000"/>
                </a:solidFill>
                <a:latin typeface="NikoshBAN" panose="02000000000000000000" pitchFamily="2" charset="0"/>
                <a:cs typeface="NikoshBAN" panose="02000000000000000000" pitchFamily="2" charset="0"/>
              </a:rPr>
              <a:t>২। নিরপেক্ষ</a:t>
            </a:r>
            <a:r>
              <a:rPr lang="as-IN" sz="3500" dirty="0" smtClean="0">
                <a:solidFill>
                  <a:srgbClr val="FF0000"/>
                </a:solidFill>
                <a:latin typeface="NikoshBAN" panose="02000000000000000000" pitchFamily="2" charset="0"/>
                <a:cs typeface="NikoshBAN" panose="02000000000000000000" pitchFamily="2" charset="0"/>
              </a:rPr>
              <a:t>,</a:t>
            </a:r>
            <a:r>
              <a:rPr lang="en-US" sz="3500" dirty="0" smtClean="0">
                <a:solidFill>
                  <a:srgbClr val="FF0000"/>
                </a:solidFill>
                <a:latin typeface="NikoshBAN" panose="02000000000000000000" pitchFamily="2" charset="0"/>
                <a:cs typeface="NikoshBAN" panose="02000000000000000000" pitchFamily="2" charset="0"/>
              </a:rPr>
              <a:t> </a:t>
            </a:r>
            <a:r>
              <a:rPr lang="as-IN" sz="3500" dirty="0" smtClean="0">
                <a:solidFill>
                  <a:srgbClr val="FF0000"/>
                </a:solidFill>
                <a:latin typeface="NikoshBAN" panose="02000000000000000000" pitchFamily="2" charset="0"/>
                <a:cs typeface="NikoshBAN" panose="02000000000000000000" pitchFamily="2" charset="0"/>
              </a:rPr>
              <a:t>অকুতোভয়,</a:t>
            </a:r>
            <a:r>
              <a:rPr lang="en-US" sz="3500" dirty="0" smtClean="0">
                <a:solidFill>
                  <a:srgbClr val="FF0000"/>
                </a:solidFill>
                <a:latin typeface="NikoshBAN" panose="02000000000000000000" pitchFamily="2" charset="0"/>
                <a:cs typeface="NikoshBAN" panose="02000000000000000000" pitchFamily="2" charset="0"/>
              </a:rPr>
              <a:t> </a:t>
            </a:r>
            <a:r>
              <a:rPr lang="as-IN" sz="3500" dirty="0" smtClean="0">
                <a:solidFill>
                  <a:srgbClr val="FF0000"/>
                </a:solidFill>
                <a:latin typeface="NikoshBAN" panose="02000000000000000000" pitchFamily="2" charset="0"/>
                <a:cs typeface="NikoshBAN" panose="02000000000000000000" pitchFamily="2" charset="0"/>
              </a:rPr>
              <a:t>সত্যবাদী </a:t>
            </a:r>
            <a:r>
              <a:rPr lang="as-IN" sz="3500" dirty="0">
                <a:solidFill>
                  <a:srgbClr val="FF0000"/>
                </a:solidFill>
                <a:latin typeface="NikoshBAN" panose="02000000000000000000" pitchFamily="2" charset="0"/>
                <a:cs typeface="NikoshBAN" panose="02000000000000000000" pitchFamily="2" charset="0"/>
              </a:rPr>
              <a:t>। </a:t>
            </a:r>
          </a:p>
          <a:p>
            <a:pPr marL="0" indent="0" algn="just">
              <a:buNone/>
            </a:pPr>
            <a:r>
              <a:rPr lang="as-IN" sz="3500" dirty="0">
                <a:solidFill>
                  <a:srgbClr val="FF0000"/>
                </a:solidFill>
                <a:latin typeface="NikoshBAN" panose="02000000000000000000" pitchFamily="2" charset="0"/>
                <a:cs typeface="NikoshBAN" panose="02000000000000000000" pitchFamily="2" charset="0"/>
              </a:rPr>
              <a:t>৩। অনুপম চারিত্রিক মাধুর্য দিয়ে শিক্ষার্থীর মন জয় করবেন</a:t>
            </a:r>
            <a:r>
              <a:rPr lang="as-IN" sz="3500" dirty="0" smtClean="0">
                <a:solidFill>
                  <a:srgbClr val="FF0000"/>
                </a:solidFill>
                <a:latin typeface="NikoshBAN" panose="02000000000000000000" pitchFamily="2" charset="0"/>
                <a:cs typeface="NikoshBAN" panose="02000000000000000000" pitchFamily="2" charset="0"/>
              </a:rPr>
              <a:t>।</a:t>
            </a:r>
            <a:endParaRPr lang="as-IN" sz="3500" dirty="0">
              <a:solidFill>
                <a:srgbClr val="FF0000"/>
              </a:solidFill>
              <a:latin typeface="NikoshBAN" panose="02000000000000000000" pitchFamily="2" charset="0"/>
              <a:cs typeface="NikoshBAN" panose="02000000000000000000" pitchFamily="2" charset="0"/>
            </a:endParaRPr>
          </a:p>
          <a:p>
            <a:pPr marL="0" indent="0" algn="just">
              <a:buNone/>
            </a:pPr>
            <a:r>
              <a:rPr lang="as-IN" sz="3500" dirty="0">
                <a:solidFill>
                  <a:srgbClr val="FF0000"/>
                </a:solidFill>
                <a:latin typeface="NikoshBAN" panose="02000000000000000000" pitchFamily="2" charset="0"/>
                <a:cs typeface="NikoshBAN" panose="02000000000000000000" pitchFamily="2" charset="0"/>
              </a:rPr>
              <a:t>৪। নিজস্ব চিন্তা-চেতনা,ব্যক্তিত্ব,মেধা যোগ্যতা, মননশীলতা </a:t>
            </a:r>
            <a:r>
              <a:rPr lang="as-IN" sz="3500" dirty="0" smtClean="0">
                <a:solidFill>
                  <a:srgbClr val="FF0000"/>
                </a:solidFill>
                <a:latin typeface="NikoshBAN" panose="02000000000000000000" pitchFamily="2" charset="0"/>
                <a:cs typeface="NikoshBAN" panose="02000000000000000000" pitchFamily="2" charset="0"/>
              </a:rPr>
              <a:t>আর</a:t>
            </a:r>
            <a:endParaRPr lang="en-US" sz="3500" dirty="0" smtClean="0">
              <a:solidFill>
                <a:srgbClr val="FF0000"/>
              </a:solidFill>
              <a:latin typeface="NikoshBAN" panose="02000000000000000000" pitchFamily="2" charset="0"/>
              <a:cs typeface="NikoshBAN" panose="02000000000000000000" pitchFamily="2" charset="0"/>
            </a:endParaRPr>
          </a:p>
          <a:p>
            <a:pPr marL="0" indent="0" algn="just">
              <a:buNone/>
            </a:pPr>
            <a:r>
              <a:rPr lang="en-US" sz="3500" dirty="0">
                <a:solidFill>
                  <a:srgbClr val="FF0000"/>
                </a:solidFill>
                <a:latin typeface="NikoshBAN" panose="02000000000000000000" pitchFamily="2" charset="0"/>
                <a:cs typeface="NikoshBAN" panose="02000000000000000000" pitchFamily="2" charset="0"/>
              </a:rPr>
              <a:t> </a:t>
            </a:r>
            <a:r>
              <a:rPr lang="en-US" sz="3500" dirty="0" smtClean="0">
                <a:solidFill>
                  <a:srgbClr val="FF0000"/>
                </a:solidFill>
                <a:latin typeface="NikoshBAN" panose="02000000000000000000" pitchFamily="2" charset="0"/>
                <a:cs typeface="NikoshBAN" panose="02000000000000000000" pitchFamily="2" charset="0"/>
              </a:rPr>
              <a:t>   </a:t>
            </a:r>
            <a:r>
              <a:rPr lang="as-IN" sz="3500" dirty="0" smtClean="0">
                <a:solidFill>
                  <a:srgbClr val="FF0000"/>
                </a:solidFill>
                <a:latin typeface="NikoshBAN" panose="02000000000000000000" pitchFamily="2" charset="0"/>
                <a:cs typeface="NikoshBAN" panose="02000000000000000000" pitchFamily="2" charset="0"/>
              </a:rPr>
              <a:t>আধুনিক </a:t>
            </a:r>
            <a:r>
              <a:rPr lang="as-IN" sz="3500" dirty="0">
                <a:solidFill>
                  <a:srgbClr val="FF0000"/>
                </a:solidFill>
                <a:latin typeface="NikoshBAN" panose="02000000000000000000" pitchFamily="2" charset="0"/>
                <a:cs typeface="NikoshBAN" panose="02000000000000000000" pitchFamily="2" charset="0"/>
              </a:rPr>
              <a:t>প্রযুক্তির প্রয়োগে শ্রেণির কার্যক্রম পরিচালনা করবেন</a:t>
            </a:r>
            <a:r>
              <a:rPr lang="as-IN" sz="3500" dirty="0" smtClean="0">
                <a:solidFill>
                  <a:srgbClr val="FF0000"/>
                </a:solidFill>
                <a:latin typeface="NikoshBAN" panose="02000000000000000000" pitchFamily="2" charset="0"/>
                <a:cs typeface="NikoshBAN" panose="02000000000000000000" pitchFamily="2" charset="0"/>
              </a:rPr>
              <a:t>।</a:t>
            </a:r>
            <a:endParaRPr lang="as-IN" sz="3500" dirty="0">
              <a:solidFill>
                <a:srgbClr val="FF0000"/>
              </a:solidFill>
              <a:latin typeface="NikoshBAN" panose="02000000000000000000" pitchFamily="2" charset="0"/>
              <a:cs typeface="NikoshBAN" panose="02000000000000000000" pitchFamily="2" charset="0"/>
            </a:endParaRPr>
          </a:p>
          <a:p>
            <a:pPr marL="0" indent="0" algn="just">
              <a:buNone/>
            </a:pPr>
            <a:r>
              <a:rPr lang="as-IN" sz="3500" dirty="0">
                <a:solidFill>
                  <a:srgbClr val="FF0000"/>
                </a:solidFill>
                <a:latin typeface="NikoshBAN" panose="02000000000000000000" pitchFamily="2" charset="0"/>
                <a:cs typeface="NikoshBAN" panose="02000000000000000000" pitchFamily="2" charset="0"/>
              </a:rPr>
              <a:t>৫। শ্রেণি শিক্ষকের মধ্যে থাকতে হবে উদ্ভাবনী ক্ষমতা, নতুন </a:t>
            </a:r>
            <a:r>
              <a:rPr lang="as-IN" sz="3500" dirty="0" smtClean="0">
                <a:solidFill>
                  <a:srgbClr val="FF0000"/>
                </a:solidFill>
                <a:latin typeface="NikoshBAN" panose="02000000000000000000" pitchFamily="2" charset="0"/>
                <a:cs typeface="NikoshBAN" panose="02000000000000000000" pitchFamily="2" charset="0"/>
              </a:rPr>
              <a:t>কিছু </a:t>
            </a:r>
            <a:r>
              <a:rPr lang="en-US" sz="3500" dirty="0" smtClean="0">
                <a:solidFill>
                  <a:srgbClr val="FF0000"/>
                </a:solidFill>
                <a:latin typeface="NikoshBAN" panose="02000000000000000000" pitchFamily="2" charset="0"/>
                <a:cs typeface="NikoshBAN" panose="02000000000000000000" pitchFamily="2" charset="0"/>
              </a:rPr>
              <a:t> </a:t>
            </a:r>
          </a:p>
          <a:p>
            <a:pPr marL="0" indent="0" algn="just">
              <a:buNone/>
            </a:pPr>
            <a:r>
              <a:rPr lang="en-US" sz="3500" dirty="0" smtClean="0">
                <a:solidFill>
                  <a:srgbClr val="FF0000"/>
                </a:solidFill>
                <a:latin typeface="NikoshBAN" panose="02000000000000000000" pitchFamily="2" charset="0"/>
                <a:cs typeface="NikoshBAN" panose="02000000000000000000" pitchFamily="2" charset="0"/>
              </a:rPr>
              <a:t>    </a:t>
            </a:r>
            <a:r>
              <a:rPr lang="as-IN" sz="3500" dirty="0" smtClean="0">
                <a:solidFill>
                  <a:srgbClr val="FF0000"/>
                </a:solidFill>
                <a:latin typeface="NikoshBAN" panose="02000000000000000000" pitchFamily="2" charset="0"/>
                <a:cs typeface="NikoshBAN" panose="02000000000000000000" pitchFamily="2" charset="0"/>
              </a:rPr>
              <a:t>সৃষ্টি করার </a:t>
            </a:r>
            <a:r>
              <a:rPr lang="as-IN" sz="3500" dirty="0">
                <a:solidFill>
                  <a:srgbClr val="FF0000"/>
                </a:solidFill>
                <a:latin typeface="NikoshBAN" panose="02000000000000000000" pitchFamily="2" charset="0"/>
                <a:cs typeface="NikoshBAN" panose="02000000000000000000" pitchFamily="2" charset="0"/>
              </a:rPr>
              <a:t>নিরন্তর প্রচেষ্টা </a:t>
            </a:r>
            <a:r>
              <a:rPr lang="as-IN" sz="3500" dirty="0" smtClean="0">
                <a:solidFill>
                  <a:srgbClr val="FF0000"/>
                </a:solidFill>
                <a:latin typeface="NikoshBAN" panose="02000000000000000000" pitchFamily="2" charset="0"/>
                <a:cs typeface="NikoshBAN" panose="02000000000000000000" pitchFamily="2" charset="0"/>
              </a:rPr>
              <a:t>।</a:t>
            </a:r>
            <a:endParaRPr lang="as-IN" sz="3500" dirty="0">
              <a:solidFill>
                <a:srgbClr val="FF0000"/>
              </a:solidFill>
              <a:latin typeface="NikoshBAN" panose="02000000000000000000" pitchFamily="2" charset="0"/>
              <a:cs typeface="NikoshBAN" panose="02000000000000000000" pitchFamily="2" charset="0"/>
            </a:endParaRPr>
          </a:p>
          <a:p>
            <a:pPr marL="0" indent="0" algn="just">
              <a:buNone/>
            </a:pPr>
            <a:r>
              <a:rPr lang="as-IN" sz="3500" dirty="0">
                <a:solidFill>
                  <a:srgbClr val="FF0000"/>
                </a:solidFill>
                <a:latin typeface="NikoshBAN" panose="02000000000000000000" pitchFamily="2" charset="0"/>
                <a:cs typeface="NikoshBAN" panose="02000000000000000000" pitchFamily="2" charset="0"/>
              </a:rPr>
              <a:t>৬। শিক্ষার্থীর সুপ্ত প্রতিভা বিকাশ ও উন্নয়নের এক অনিবার্য </a:t>
            </a:r>
            <a:r>
              <a:rPr lang="en-US" sz="3500" dirty="0" smtClean="0">
                <a:solidFill>
                  <a:srgbClr val="FF0000"/>
                </a:solidFill>
                <a:latin typeface="NikoshBAN" panose="02000000000000000000" pitchFamily="2" charset="0"/>
                <a:cs typeface="NikoshBAN" panose="02000000000000000000" pitchFamily="2" charset="0"/>
              </a:rPr>
              <a:t>  </a:t>
            </a:r>
          </a:p>
          <a:p>
            <a:pPr marL="0" indent="0" algn="just">
              <a:buNone/>
            </a:pPr>
            <a:r>
              <a:rPr lang="en-US" sz="3500" dirty="0">
                <a:solidFill>
                  <a:srgbClr val="FF0000"/>
                </a:solidFill>
                <a:latin typeface="NikoshBAN" panose="02000000000000000000" pitchFamily="2" charset="0"/>
                <a:cs typeface="NikoshBAN" panose="02000000000000000000" pitchFamily="2" charset="0"/>
              </a:rPr>
              <a:t> </a:t>
            </a:r>
            <a:r>
              <a:rPr lang="en-US" sz="3500" dirty="0" smtClean="0">
                <a:solidFill>
                  <a:srgbClr val="FF0000"/>
                </a:solidFill>
                <a:latin typeface="NikoshBAN" panose="02000000000000000000" pitchFamily="2" charset="0"/>
                <a:cs typeface="NikoshBAN" panose="02000000000000000000" pitchFamily="2" charset="0"/>
              </a:rPr>
              <a:t>    </a:t>
            </a:r>
            <a:r>
              <a:rPr lang="as-IN" sz="3500" dirty="0" smtClean="0">
                <a:solidFill>
                  <a:srgbClr val="FF0000"/>
                </a:solidFill>
                <a:latin typeface="NikoshBAN" panose="02000000000000000000" pitchFamily="2" charset="0"/>
                <a:cs typeface="NikoshBAN" panose="02000000000000000000" pitchFamily="2" charset="0"/>
              </a:rPr>
              <a:t>মাধ্যম।</a:t>
            </a:r>
            <a:endParaRPr lang="as-IN" sz="3500" dirty="0">
              <a:solidFill>
                <a:srgbClr val="FF0000"/>
              </a:solidFill>
              <a:latin typeface="NikoshBAN" panose="02000000000000000000" pitchFamily="2" charset="0"/>
              <a:cs typeface="NikoshBAN" panose="02000000000000000000" pitchFamily="2" charset="0"/>
            </a:endParaRPr>
          </a:p>
          <a:p>
            <a:pPr marL="0" indent="0" algn="just">
              <a:buNone/>
            </a:pPr>
            <a:r>
              <a:rPr lang="as-IN" sz="3500" dirty="0">
                <a:solidFill>
                  <a:srgbClr val="FF0000"/>
                </a:solidFill>
                <a:latin typeface="NikoshBAN" panose="02000000000000000000" pitchFamily="2" charset="0"/>
                <a:cs typeface="NikoshBAN" panose="02000000000000000000" pitchFamily="2" charset="0"/>
              </a:rPr>
              <a:t>৭</a:t>
            </a:r>
            <a:r>
              <a:rPr lang="as-IN" sz="3500" dirty="0" smtClean="0">
                <a:solidFill>
                  <a:srgbClr val="FF0000"/>
                </a:solidFill>
                <a:latin typeface="NikoshBAN" panose="02000000000000000000" pitchFamily="2" charset="0"/>
                <a:cs typeface="NikoshBAN" panose="02000000000000000000" pitchFamily="2" charset="0"/>
              </a:rPr>
              <a:t>।</a:t>
            </a:r>
            <a:r>
              <a:rPr lang="en-US" sz="3500" dirty="0" smtClean="0">
                <a:solidFill>
                  <a:srgbClr val="FF0000"/>
                </a:solidFill>
                <a:latin typeface="NikoshBAN" panose="02000000000000000000" pitchFamily="2" charset="0"/>
                <a:cs typeface="NikoshBAN" panose="02000000000000000000" pitchFamily="2" charset="0"/>
              </a:rPr>
              <a:t> </a:t>
            </a:r>
            <a:r>
              <a:rPr lang="as-IN" sz="3500" dirty="0" smtClean="0">
                <a:solidFill>
                  <a:srgbClr val="FF0000"/>
                </a:solidFill>
                <a:latin typeface="NikoshBAN" panose="02000000000000000000" pitchFamily="2" charset="0"/>
                <a:cs typeface="NikoshBAN" panose="02000000000000000000" pitchFamily="2" charset="0"/>
              </a:rPr>
              <a:t>ধৈর্যশীলতা </a:t>
            </a:r>
            <a:r>
              <a:rPr lang="as-IN" sz="3500" dirty="0">
                <a:solidFill>
                  <a:srgbClr val="FF0000"/>
                </a:solidFill>
                <a:latin typeface="NikoshBAN" panose="02000000000000000000" pitchFamily="2" charset="0"/>
                <a:cs typeface="NikoshBAN" panose="02000000000000000000" pitchFamily="2" charset="0"/>
              </a:rPr>
              <a:t>হবে একজন শ্রেণি শিক্ষকের অন্যতম প্রধান </a:t>
            </a:r>
            <a:r>
              <a:rPr lang="as-IN" sz="3500" dirty="0" smtClean="0">
                <a:solidFill>
                  <a:srgbClr val="FF0000"/>
                </a:solidFill>
                <a:latin typeface="NikoshBAN" panose="02000000000000000000" pitchFamily="2" charset="0"/>
                <a:cs typeface="NikoshBAN" panose="02000000000000000000" pitchFamily="2" charset="0"/>
              </a:rPr>
              <a:t>গুণ। </a:t>
            </a:r>
            <a:endParaRPr lang="as-IN" sz="3500" dirty="0">
              <a:solidFill>
                <a:srgbClr val="FF0000"/>
              </a:solidFill>
              <a:latin typeface="NikoshBAN" panose="02000000000000000000" pitchFamily="2" charset="0"/>
              <a:cs typeface="NikoshBAN" panose="02000000000000000000" pitchFamily="2" charset="0"/>
            </a:endParaRPr>
          </a:p>
          <a:p>
            <a:endParaRPr lang="en-US" dirty="0">
              <a:solidFill>
                <a:srgbClr val="FF0000"/>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3643952" cy="6858000"/>
          </a:xfrm>
          <a:prstGeom prst="rect">
            <a:avLst/>
          </a:prstGeom>
        </p:spPr>
      </p:pic>
      <p:sp>
        <p:nvSpPr>
          <p:cNvPr id="8" name="Horizontal Scroll 7"/>
          <p:cNvSpPr/>
          <p:nvPr/>
        </p:nvSpPr>
        <p:spPr>
          <a:xfrm>
            <a:off x="3643952" y="-168811"/>
            <a:ext cx="8412060" cy="2035125"/>
          </a:xfrm>
          <a:prstGeom prst="horizontalScroll">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ikoshBAN" panose="02000000000000000000" pitchFamily="2" charset="0"/>
                <a:cs typeface="NikoshBAN" panose="02000000000000000000" pitchFamily="2" charset="0"/>
              </a:rPr>
              <a:t> </a:t>
            </a:r>
            <a:r>
              <a:rPr lang="as-IN" sz="6000" b="1" dirty="0">
                <a:solidFill>
                  <a:schemeClr val="tx1"/>
                </a:solidFill>
                <a:latin typeface="NikoshBAN" panose="02000000000000000000" pitchFamily="2" charset="0"/>
                <a:cs typeface="NikoshBAN" panose="02000000000000000000" pitchFamily="2" charset="0"/>
              </a:rPr>
              <a:t>শ্রে</a:t>
            </a:r>
            <a:r>
              <a:rPr lang="as-IN" sz="4400" b="1" dirty="0">
                <a:solidFill>
                  <a:srgbClr val="FF0000"/>
                </a:solidFill>
                <a:latin typeface="NikoshBAN" panose="02000000000000000000" pitchFamily="2" charset="0"/>
                <a:cs typeface="NikoshBAN" panose="02000000000000000000" pitchFamily="2" charset="0"/>
              </a:rPr>
              <a:t>ণি</a:t>
            </a:r>
            <a:r>
              <a:rPr lang="as-IN" sz="4400" b="1" dirty="0">
                <a:solidFill>
                  <a:schemeClr val="tx1"/>
                </a:solidFill>
                <a:latin typeface="NikoshBAN" panose="02000000000000000000" pitchFamily="2" charset="0"/>
                <a:cs typeface="NikoshBAN" panose="02000000000000000000" pitchFamily="2" charset="0"/>
              </a:rPr>
              <a:t> </a:t>
            </a:r>
            <a:r>
              <a:rPr lang="as-IN" sz="4400" b="1" dirty="0">
                <a:solidFill>
                  <a:srgbClr val="FF0000"/>
                </a:solidFill>
                <a:latin typeface="NikoshBAN" panose="02000000000000000000" pitchFamily="2" charset="0"/>
                <a:cs typeface="NikoshBAN" panose="02000000000000000000" pitchFamily="2" charset="0"/>
              </a:rPr>
              <a:t>শিক্ষকের দায়িত্ব ও কর্তব্য-</a:t>
            </a:r>
            <a:br>
              <a:rPr lang="as-IN" sz="4400" b="1" dirty="0">
                <a:solidFill>
                  <a:srgbClr val="FF0000"/>
                </a:solidFill>
                <a:latin typeface="NikoshBAN" panose="02000000000000000000" pitchFamily="2" charset="0"/>
                <a:cs typeface="NikoshBAN" panose="02000000000000000000" pitchFamily="2" charset="0"/>
              </a:rPr>
            </a:br>
            <a:r>
              <a:rPr lang="as-IN" sz="3200" b="1" dirty="0">
                <a:solidFill>
                  <a:srgbClr val="FF0000"/>
                </a:solidFill>
                <a:latin typeface="NikoshBAN" panose="02000000000000000000" pitchFamily="2" charset="0"/>
                <a:cs typeface="NikoshBAN" panose="02000000000000000000" pitchFamily="2" charset="0"/>
              </a:rPr>
              <a:t>শ্রেণি শিক্ষক নিজেকে হতে হবে--</a:t>
            </a:r>
            <a:endParaRPr lang="en-US" sz="4400" b="1" dirty="0">
              <a:latin typeface="NikoshBAN" panose="02000000000000000000" pitchFamily="2" charset="0"/>
              <a:cs typeface="NikoshBAN" panose="02000000000000000000" pitchFamily="2" charset="0"/>
            </a:endParaRPr>
          </a:p>
        </p:txBody>
      </p:sp>
      <p:sp>
        <p:nvSpPr>
          <p:cNvPr id="11" name="Title 1"/>
          <p:cNvSpPr txBox="1">
            <a:spLocks/>
          </p:cNvSpPr>
          <p:nvPr/>
        </p:nvSpPr>
        <p:spPr>
          <a:xfrm>
            <a:off x="3394139" y="712514"/>
            <a:ext cx="8911687" cy="1264555"/>
          </a:xfrm>
          <a:prstGeom prst="rect">
            <a:avLst/>
          </a:prstGeom>
          <a:effectLst/>
        </p:spPr>
        <p:txBody>
          <a:bodyPr vert="horz" lIns="91440" tIns="45720" rIns="91440" bIns="45720" rtlCol="0" anchor="ctr">
            <a:no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as-IN" sz="4000" dirty="0" smtClean="0">
                <a:latin typeface="NikoshBAN" panose="02000000000000000000" pitchFamily="2" charset="0"/>
                <a:cs typeface="NikoshBAN" panose="02000000000000000000" pitchFamily="2" charset="0"/>
              </a:rPr>
              <a:t/>
            </a:r>
            <a:br>
              <a:rPr lang="as-IN" sz="4000" dirty="0" smtClean="0">
                <a:latin typeface="NikoshBAN" panose="02000000000000000000" pitchFamily="2" charset="0"/>
                <a:cs typeface="NikoshBAN" panose="02000000000000000000" pitchFamily="2" charset="0"/>
              </a:rPr>
            </a:br>
            <a:endParaRPr lang="en-US" sz="4000" dirty="0">
              <a:latin typeface="NikoshBAN" panose="02000000000000000000" pitchFamily="2" charset="0"/>
              <a:cs typeface="NikoshBAN" panose="02000000000000000000" pitchFamily="2" charset="0"/>
            </a:endParaRPr>
          </a:p>
        </p:txBody>
      </p:sp>
      <p:sp>
        <p:nvSpPr>
          <p:cNvPr id="5" name="Footer Placeholder 4"/>
          <p:cNvSpPr>
            <a:spLocks noGrp="1"/>
          </p:cNvSpPr>
          <p:nvPr>
            <p:ph type="ftr" sz="quarter" idx="11"/>
          </p:nvPr>
        </p:nvSpPr>
        <p:spPr>
          <a:xfrm>
            <a:off x="9047328" y="1611944"/>
            <a:ext cx="4114800" cy="365125"/>
          </a:xfrm>
        </p:spPr>
        <p:txBody>
          <a:bodyPr/>
          <a:lstStyle/>
          <a:p>
            <a:r>
              <a:rPr lang="en-US" dirty="0" smtClean="0"/>
              <a:t>ABDULLAH AT TARIQ</a:t>
            </a:r>
            <a:endParaRPr lang="en-US" dirty="0"/>
          </a:p>
        </p:txBody>
      </p:sp>
    </p:spTree>
    <p:extLst>
      <p:ext uri="{BB962C8B-B14F-4D97-AF65-F5344CB8AC3E}">
        <p14:creationId xmlns:p14="http://schemas.microsoft.com/office/powerpoint/2010/main" val="374108217"/>
      </p:ext>
    </p:extLst>
  </p:cSld>
  <p:clrMapOvr>
    <a:masterClrMapping/>
  </p:clrMapOvr>
  <mc:AlternateContent xmlns:mc="http://schemas.openxmlformats.org/markup-compatibility/2006" xmlns:p14="http://schemas.microsoft.com/office/powerpoint/2010/main">
    <mc:Choice Requires="p14">
      <p:transition spd="slow" p14:dur="4000">
        <p14:vortex dir="u"/>
        <p:sndAc>
          <p:stSnd>
            <p:snd r:embed="rId3" name="breeze.wav"/>
          </p:stSnd>
        </p:sndAc>
      </p:transition>
    </mc:Choice>
    <mc:Fallback xmlns="">
      <p:transition spd="slow">
        <p:fade/>
        <p:sndAc>
          <p:stSnd>
            <p:snd r:embed="rId6" name="breez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 calcmode="lin" valueType="num">
                                      <p:cBhvr>
                                        <p:cTn id="9" dur="3000" fill="hold"/>
                                        <p:tgtEl>
                                          <p:spTgt spid="8"/>
                                        </p:tgtEl>
                                        <p:attrNameLst>
                                          <p:attrName>style.rotation</p:attrName>
                                        </p:attrNameLst>
                                      </p:cBhvr>
                                      <p:tavLst>
                                        <p:tav tm="0">
                                          <p:val>
                                            <p:fltVal val="360"/>
                                          </p:val>
                                        </p:tav>
                                        <p:tav tm="100000">
                                          <p:val>
                                            <p:fltVal val="0"/>
                                          </p:val>
                                        </p:tav>
                                      </p:tavLst>
                                    </p:anim>
                                    <p:animEffect transition="in" filter="fade">
                                      <p:cBhvr>
                                        <p:cTn id="10" dur="3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wipe(down)">
                                      <p:cBhvr>
                                        <p:cTn id="15" dur="870">
                                          <p:stCondLst>
                                            <p:cond delay="0"/>
                                          </p:stCondLst>
                                        </p:cTn>
                                        <p:tgtEl>
                                          <p:spTgt spid="11"/>
                                        </p:tgtEl>
                                      </p:cBhvr>
                                    </p:animEffect>
                                    <p:anim calcmode="lin" valueType="num">
                                      <p:cBhvr>
                                        <p:cTn id="16" dur="273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7" dur="996"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 dur="996" tmFilter="0, 0; 0.125,0.2665; 0.25,0.4; 0.375,0.465; 0.5,0.5;  0.625,0.535; 0.75,0.6; 0.875,0.7335; 1,1">
                                          <p:stCondLst>
                                            <p:cond delay="996"/>
                                          </p:stCondLst>
                                        </p:cTn>
                                        <p:tgtEl>
                                          <p:spTgt spid="11"/>
                                        </p:tgtEl>
                                        <p:attrNameLst>
                                          <p:attrName>ppt_y</p:attrName>
                                        </p:attrNameLst>
                                      </p:cBhvr>
                                      <p:tavLst>
                                        <p:tav tm="0" fmla="#ppt_y-sin(pi*$)/9">
                                          <p:val>
                                            <p:fltVal val="0"/>
                                          </p:val>
                                        </p:tav>
                                        <p:tav tm="100000">
                                          <p:val>
                                            <p:fltVal val="1"/>
                                          </p:val>
                                        </p:tav>
                                      </p:tavLst>
                                    </p:anim>
                                    <p:anim calcmode="lin" valueType="num">
                                      <p:cBhvr>
                                        <p:cTn id="19" dur="498" tmFilter="0, 0; 0.125,0.2665; 0.25,0.4; 0.375,0.465; 0.5,0.5;  0.625,0.535; 0.75,0.6; 0.875,0.7335; 1,1">
                                          <p:stCondLst>
                                            <p:cond delay="1986"/>
                                          </p:stCondLst>
                                        </p:cTn>
                                        <p:tgtEl>
                                          <p:spTgt spid="11"/>
                                        </p:tgtEl>
                                        <p:attrNameLst>
                                          <p:attrName>ppt_y</p:attrName>
                                        </p:attrNameLst>
                                      </p:cBhvr>
                                      <p:tavLst>
                                        <p:tav tm="0" fmla="#ppt_y-sin(pi*$)/27">
                                          <p:val>
                                            <p:fltVal val="0"/>
                                          </p:val>
                                        </p:tav>
                                        <p:tav tm="100000">
                                          <p:val>
                                            <p:fltVal val="1"/>
                                          </p:val>
                                        </p:tav>
                                      </p:tavLst>
                                    </p:anim>
                                    <p:anim calcmode="lin" valueType="num">
                                      <p:cBhvr>
                                        <p:cTn id="20" dur="246" tmFilter="0, 0; 0.125,0.2665; 0.25,0.4; 0.375,0.465; 0.5,0.5;  0.625,0.535; 0.75,0.6; 0.875,0.7335; 1,1">
                                          <p:stCondLst>
                                            <p:cond delay="2484"/>
                                          </p:stCondLst>
                                        </p:cTn>
                                        <p:tgtEl>
                                          <p:spTgt spid="11"/>
                                        </p:tgtEl>
                                        <p:attrNameLst>
                                          <p:attrName>ppt_y</p:attrName>
                                        </p:attrNameLst>
                                      </p:cBhvr>
                                      <p:tavLst>
                                        <p:tav tm="0" fmla="#ppt_y-sin(pi*$)/81">
                                          <p:val>
                                            <p:fltVal val="0"/>
                                          </p:val>
                                        </p:tav>
                                        <p:tav tm="100000">
                                          <p:val>
                                            <p:fltVal val="1"/>
                                          </p:val>
                                        </p:tav>
                                      </p:tavLst>
                                    </p:anim>
                                    <p:animScale>
                                      <p:cBhvr>
                                        <p:cTn id="21" dur="39">
                                          <p:stCondLst>
                                            <p:cond delay="975"/>
                                          </p:stCondLst>
                                        </p:cTn>
                                        <p:tgtEl>
                                          <p:spTgt spid="11"/>
                                        </p:tgtEl>
                                      </p:cBhvr>
                                      <p:to x="100000" y="60000"/>
                                    </p:animScale>
                                    <p:animScale>
                                      <p:cBhvr>
                                        <p:cTn id="22" dur="249" decel="50000">
                                          <p:stCondLst>
                                            <p:cond delay="1014"/>
                                          </p:stCondLst>
                                        </p:cTn>
                                        <p:tgtEl>
                                          <p:spTgt spid="11"/>
                                        </p:tgtEl>
                                      </p:cBhvr>
                                      <p:to x="100000" y="100000"/>
                                    </p:animScale>
                                    <p:animScale>
                                      <p:cBhvr>
                                        <p:cTn id="23" dur="39">
                                          <p:stCondLst>
                                            <p:cond delay="1968"/>
                                          </p:stCondLst>
                                        </p:cTn>
                                        <p:tgtEl>
                                          <p:spTgt spid="11"/>
                                        </p:tgtEl>
                                      </p:cBhvr>
                                      <p:to x="100000" y="80000"/>
                                    </p:animScale>
                                    <p:animScale>
                                      <p:cBhvr>
                                        <p:cTn id="24" dur="249" decel="50000">
                                          <p:stCondLst>
                                            <p:cond delay="2007"/>
                                          </p:stCondLst>
                                        </p:cTn>
                                        <p:tgtEl>
                                          <p:spTgt spid="11"/>
                                        </p:tgtEl>
                                      </p:cBhvr>
                                      <p:to x="100000" y="100000"/>
                                    </p:animScale>
                                    <p:animScale>
                                      <p:cBhvr>
                                        <p:cTn id="25" dur="39">
                                          <p:stCondLst>
                                            <p:cond delay="2463"/>
                                          </p:stCondLst>
                                        </p:cTn>
                                        <p:tgtEl>
                                          <p:spTgt spid="11"/>
                                        </p:tgtEl>
                                      </p:cBhvr>
                                      <p:to x="100000" y="90000"/>
                                    </p:animScale>
                                    <p:animScale>
                                      <p:cBhvr>
                                        <p:cTn id="26" dur="249" decel="50000">
                                          <p:stCondLst>
                                            <p:cond delay="2502"/>
                                          </p:stCondLst>
                                        </p:cTn>
                                        <p:tgtEl>
                                          <p:spTgt spid="11"/>
                                        </p:tgtEl>
                                      </p:cBhvr>
                                      <p:to x="100000" y="100000"/>
                                    </p:animScale>
                                    <p:animScale>
                                      <p:cBhvr>
                                        <p:cTn id="27" dur="39">
                                          <p:stCondLst>
                                            <p:cond delay="2712"/>
                                          </p:stCondLst>
                                        </p:cTn>
                                        <p:tgtEl>
                                          <p:spTgt spid="11"/>
                                        </p:tgtEl>
                                      </p:cBhvr>
                                      <p:to x="100000" y="95000"/>
                                    </p:animScale>
                                    <p:animScale>
                                      <p:cBhvr>
                                        <p:cTn id="28" dur="249" decel="50000">
                                          <p:stCondLst>
                                            <p:cond delay="2751"/>
                                          </p:stCondLst>
                                        </p:cTn>
                                        <p:tgtEl>
                                          <p:spTgt spid="11"/>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2000"/>
                                        <p:tgtEl>
                                          <p:spTgt spid="4"/>
                                        </p:tgtEl>
                                      </p:cBhvr>
                                    </p:animEffect>
                                    <p:anim calcmode="lin" valueType="num">
                                      <p:cBhvr>
                                        <p:cTn id="34" dur="2000" fill="hold"/>
                                        <p:tgtEl>
                                          <p:spTgt spid="4"/>
                                        </p:tgtEl>
                                        <p:attrNameLst>
                                          <p:attrName>ppt_w</p:attrName>
                                        </p:attrNameLst>
                                      </p:cBhvr>
                                      <p:tavLst>
                                        <p:tav tm="0" fmla="#ppt_w*sin(2.5*pi*$)">
                                          <p:val>
                                            <p:fltVal val="0"/>
                                          </p:val>
                                        </p:tav>
                                        <p:tav tm="100000">
                                          <p:val>
                                            <p:fltVal val="1"/>
                                          </p:val>
                                        </p:tav>
                                      </p:tavLst>
                                    </p:anim>
                                    <p:anim calcmode="lin" valueType="num">
                                      <p:cBhvr>
                                        <p:cTn id="35"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iterate type="wd">
                                    <p:tmPct val="10000"/>
                                  </p:iterate>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3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41" dur="3000" fill="hold"/>
                                        <p:tgtEl>
                                          <p:spTgt spid="3">
                                            <p:txEl>
                                              <p:pRg st="1" end="1"/>
                                            </p:txEl>
                                          </p:spTgt>
                                        </p:tgtEl>
                                        <p:attrNameLst>
                                          <p:attrName>ppt_y</p:attrName>
                                        </p:attrNameLst>
                                      </p:cBhvr>
                                      <p:tavLst>
                                        <p:tav tm="0">
                                          <p:val>
                                            <p:strVal val="1+#ppt_h/2"/>
                                          </p:val>
                                        </p:tav>
                                        <p:tav tm="100000">
                                          <p:val>
                                            <p:strVal val="#ppt_y"/>
                                          </p:val>
                                        </p:tav>
                                      </p:tavLst>
                                    </p:anim>
                                  </p:childTnLst>
                                </p:cTn>
                              </p:par>
                              <p:par>
                                <p:cTn id="42" presetID="2" presetClass="entr" presetSubtype="6" fill="hold" nodeType="withEffect">
                                  <p:stCondLst>
                                    <p:cond delay="0"/>
                                  </p:stCondLst>
                                  <p:iterate type="wd">
                                    <p:tmPct val="10000"/>
                                  </p:iterate>
                                  <p:childTnLst>
                                    <p:set>
                                      <p:cBhvr>
                                        <p:cTn id="43" dur="1" fill="hold">
                                          <p:stCondLst>
                                            <p:cond delay="0"/>
                                          </p:stCondLst>
                                        </p:cTn>
                                        <p:tgtEl>
                                          <p:spTgt spid="3">
                                            <p:txEl>
                                              <p:pRg st="2" end="2"/>
                                            </p:txEl>
                                          </p:spTgt>
                                        </p:tgtEl>
                                        <p:attrNameLst>
                                          <p:attrName>style.visibility</p:attrName>
                                        </p:attrNameLst>
                                      </p:cBhvr>
                                      <p:to>
                                        <p:strVal val="visible"/>
                                      </p:to>
                                    </p:set>
                                    <p:anim calcmode="lin" valueType="num">
                                      <p:cBhvr additive="base">
                                        <p:cTn id="44" dur="3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5" dur="3000" fill="hold"/>
                                        <p:tgtEl>
                                          <p:spTgt spid="3">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6" fill="hold" nodeType="withEffect">
                                  <p:stCondLst>
                                    <p:cond delay="0"/>
                                  </p:stCondLst>
                                  <p:iterate type="wd">
                                    <p:tmPct val="10000"/>
                                  </p:iterate>
                                  <p:childTnLst>
                                    <p:set>
                                      <p:cBhvr>
                                        <p:cTn id="47" dur="1" fill="hold">
                                          <p:stCondLst>
                                            <p:cond delay="0"/>
                                          </p:stCondLst>
                                        </p:cTn>
                                        <p:tgtEl>
                                          <p:spTgt spid="3">
                                            <p:txEl>
                                              <p:pRg st="3" end="3"/>
                                            </p:txEl>
                                          </p:spTgt>
                                        </p:tgtEl>
                                        <p:attrNameLst>
                                          <p:attrName>style.visibility</p:attrName>
                                        </p:attrNameLst>
                                      </p:cBhvr>
                                      <p:to>
                                        <p:strVal val="visible"/>
                                      </p:to>
                                    </p:set>
                                    <p:anim calcmode="lin" valueType="num">
                                      <p:cBhvr additive="base">
                                        <p:cTn id="48" dur="3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9" dur="3000" fill="hold"/>
                                        <p:tgtEl>
                                          <p:spTgt spid="3">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6" fill="hold" nodeType="withEffect">
                                  <p:stCondLst>
                                    <p:cond delay="0"/>
                                  </p:stCondLst>
                                  <p:iterate type="wd">
                                    <p:tmPct val="10000"/>
                                  </p:iterate>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3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53" dur="3000" fill="hold"/>
                                        <p:tgtEl>
                                          <p:spTgt spid="3">
                                            <p:txEl>
                                              <p:pRg st="4" end="4"/>
                                            </p:txEl>
                                          </p:spTgt>
                                        </p:tgtEl>
                                        <p:attrNameLst>
                                          <p:attrName>ppt_y</p:attrName>
                                        </p:attrNameLst>
                                      </p:cBhvr>
                                      <p:tavLst>
                                        <p:tav tm="0">
                                          <p:val>
                                            <p:strVal val="1+#ppt_h/2"/>
                                          </p:val>
                                        </p:tav>
                                        <p:tav tm="100000">
                                          <p:val>
                                            <p:strVal val="#ppt_y"/>
                                          </p:val>
                                        </p:tav>
                                      </p:tavLst>
                                    </p:anim>
                                  </p:childTnLst>
                                </p:cTn>
                              </p:par>
                              <p:par>
                                <p:cTn id="54" presetID="2" presetClass="entr" presetSubtype="6" fill="hold" nodeType="withEffect">
                                  <p:stCondLst>
                                    <p:cond delay="0"/>
                                  </p:stCondLst>
                                  <p:iterate type="wd">
                                    <p:tmPct val="10000"/>
                                  </p:iterate>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additive="base">
                                        <p:cTn id="56" dur="3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7" dur="3000" fill="hold"/>
                                        <p:tgtEl>
                                          <p:spTgt spid="3">
                                            <p:txEl>
                                              <p:pRg st="5" end="5"/>
                                            </p:txEl>
                                          </p:spTgt>
                                        </p:tgtEl>
                                        <p:attrNameLst>
                                          <p:attrName>ppt_y</p:attrName>
                                        </p:attrNameLst>
                                      </p:cBhvr>
                                      <p:tavLst>
                                        <p:tav tm="0">
                                          <p:val>
                                            <p:strVal val="1+#ppt_h/2"/>
                                          </p:val>
                                        </p:tav>
                                        <p:tav tm="100000">
                                          <p:val>
                                            <p:strVal val="#ppt_y"/>
                                          </p:val>
                                        </p:tav>
                                      </p:tavLst>
                                    </p:anim>
                                  </p:childTnLst>
                                </p:cTn>
                              </p:par>
                              <p:par>
                                <p:cTn id="58" presetID="2" presetClass="entr" presetSubtype="6" fill="hold" nodeType="withEffect">
                                  <p:stCondLst>
                                    <p:cond delay="0"/>
                                  </p:stCondLst>
                                  <p:iterate type="wd">
                                    <p:tmPct val="10000"/>
                                  </p:iterate>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additive="base">
                                        <p:cTn id="60" dur="3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61" dur="3000" fill="hold"/>
                                        <p:tgtEl>
                                          <p:spTgt spid="3">
                                            <p:txEl>
                                              <p:pRg st="6" end="6"/>
                                            </p:txEl>
                                          </p:spTgt>
                                        </p:tgtEl>
                                        <p:attrNameLst>
                                          <p:attrName>ppt_y</p:attrName>
                                        </p:attrNameLst>
                                      </p:cBhvr>
                                      <p:tavLst>
                                        <p:tav tm="0">
                                          <p:val>
                                            <p:strVal val="1+#ppt_h/2"/>
                                          </p:val>
                                        </p:tav>
                                        <p:tav tm="100000">
                                          <p:val>
                                            <p:strVal val="#ppt_y"/>
                                          </p:val>
                                        </p:tav>
                                      </p:tavLst>
                                    </p:anim>
                                  </p:childTnLst>
                                </p:cTn>
                              </p:par>
                              <p:par>
                                <p:cTn id="62" presetID="2" presetClass="entr" presetSubtype="6" fill="hold" nodeType="withEffect">
                                  <p:stCondLst>
                                    <p:cond delay="0"/>
                                  </p:stCondLst>
                                  <p:iterate type="wd">
                                    <p:tmPct val="10000"/>
                                  </p:iterate>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additive="base">
                                        <p:cTn id="64" dur="3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5" dur="3000" fill="hold"/>
                                        <p:tgtEl>
                                          <p:spTgt spid="3">
                                            <p:txEl>
                                              <p:pRg st="7" end="7"/>
                                            </p:txEl>
                                          </p:spTgt>
                                        </p:tgtEl>
                                        <p:attrNameLst>
                                          <p:attrName>ppt_y</p:attrName>
                                        </p:attrNameLst>
                                      </p:cBhvr>
                                      <p:tavLst>
                                        <p:tav tm="0">
                                          <p:val>
                                            <p:strVal val="1+#ppt_h/2"/>
                                          </p:val>
                                        </p:tav>
                                        <p:tav tm="100000">
                                          <p:val>
                                            <p:strVal val="#ppt_y"/>
                                          </p:val>
                                        </p:tav>
                                      </p:tavLst>
                                    </p:anim>
                                  </p:childTnLst>
                                </p:cTn>
                              </p:par>
                              <p:par>
                                <p:cTn id="66" presetID="2" presetClass="entr" presetSubtype="6" fill="hold" nodeType="withEffect">
                                  <p:stCondLst>
                                    <p:cond delay="0"/>
                                  </p:stCondLst>
                                  <p:iterate type="wd">
                                    <p:tmPct val="10000"/>
                                  </p:iterate>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additive="base">
                                        <p:cTn id="68" dur="3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9" dur="3000" fill="hold"/>
                                        <p:tgtEl>
                                          <p:spTgt spid="3">
                                            <p:txEl>
                                              <p:pRg st="8" end="8"/>
                                            </p:txEl>
                                          </p:spTgt>
                                        </p:tgtEl>
                                        <p:attrNameLst>
                                          <p:attrName>ppt_y</p:attrName>
                                        </p:attrNameLst>
                                      </p:cBhvr>
                                      <p:tavLst>
                                        <p:tav tm="0">
                                          <p:val>
                                            <p:strVal val="1+#ppt_h/2"/>
                                          </p:val>
                                        </p:tav>
                                        <p:tav tm="100000">
                                          <p:val>
                                            <p:strVal val="#ppt_y"/>
                                          </p:val>
                                        </p:tav>
                                      </p:tavLst>
                                    </p:anim>
                                  </p:childTnLst>
                                </p:cTn>
                              </p:par>
                              <p:par>
                                <p:cTn id="70" presetID="2" presetClass="entr" presetSubtype="6" fill="hold" nodeType="withEffect">
                                  <p:stCondLst>
                                    <p:cond delay="0"/>
                                  </p:stCondLst>
                                  <p:iterate type="wd">
                                    <p:tmPct val="10000"/>
                                  </p:iterate>
                                  <p:childTnLst>
                                    <p:set>
                                      <p:cBhvr>
                                        <p:cTn id="71" dur="1" fill="hold">
                                          <p:stCondLst>
                                            <p:cond delay="0"/>
                                          </p:stCondLst>
                                        </p:cTn>
                                        <p:tgtEl>
                                          <p:spTgt spid="3">
                                            <p:txEl>
                                              <p:pRg st="9" end="9"/>
                                            </p:txEl>
                                          </p:spTgt>
                                        </p:tgtEl>
                                        <p:attrNameLst>
                                          <p:attrName>style.visibility</p:attrName>
                                        </p:attrNameLst>
                                      </p:cBhvr>
                                      <p:to>
                                        <p:strVal val="visible"/>
                                      </p:to>
                                    </p:set>
                                    <p:anim calcmode="lin" valueType="num">
                                      <p:cBhvr additive="base">
                                        <p:cTn id="72" dur="3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73" dur="3000" fill="hold"/>
                                        <p:tgtEl>
                                          <p:spTgt spid="3">
                                            <p:txEl>
                                              <p:pRg st="9" end="9"/>
                                            </p:txEl>
                                          </p:spTgt>
                                        </p:tgtEl>
                                        <p:attrNameLst>
                                          <p:attrName>ppt_y</p:attrName>
                                        </p:attrNameLst>
                                      </p:cBhvr>
                                      <p:tavLst>
                                        <p:tav tm="0">
                                          <p:val>
                                            <p:strVal val="1+#ppt_h/2"/>
                                          </p:val>
                                        </p:tav>
                                        <p:tav tm="100000">
                                          <p:val>
                                            <p:strVal val="#ppt_y"/>
                                          </p:val>
                                        </p:tav>
                                      </p:tavLst>
                                    </p:anim>
                                  </p:childTnLst>
                                </p:cTn>
                              </p:par>
                              <p:par>
                                <p:cTn id="74" presetID="2" presetClass="entr" presetSubtype="6" fill="hold" nodeType="withEffect">
                                  <p:stCondLst>
                                    <p:cond delay="0"/>
                                  </p:stCondLst>
                                  <p:iterate type="wd">
                                    <p:tmPct val="10000"/>
                                  </p:iterate>
                                  <p:childTnLst>
                                    <p:set>
                                      <p:cBhvr>
                                        <p:cTn id="75" dur="1" fill="hold">
                                          <p:stCondLst>
                                            <p:cond delay="0"/>
                                          </p:stCondLst>
                                        </p:cTn>
                                        <p:tgtEl>
                                          <p:spTgt spid="3">
                                            <p:txEl>
                                              <p:pRg st="10" end="10"/>
                                            </p:txEl>
                                          </p:spTgt>
                                        </p:tgtEl>
                                        <p:attrNameLst>
                                          <p:attrName>style.visibility</p:attrName>
                                        </p:attrNameLst>
                                      </p:cBhvr>
                                      <p:to>
                                        <p:strVal val="visible"/>
                                      </p:to>
                                    </p:set>
                                    <p:anim calcmode="lin" valueType="num">
                                      <p:cBhvr additive="base">
                                        <p:cTn id="76" dur="3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7" dur="3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70671"/>
            <a:ext cx="12192000" cy="5887329"/>
          </a:xfrm>
          <a:solidFill>
            <a:srgbClr val="FF0000"/>
          </a:solidFill>
        </p:spPr>
        <p:txBody>
          <a:bodyPr>
            <a:normAutofit fontScale="32500" lnSpcReduction="20000"/>
          </a:bodyPr>
          <a:lstStyle/>
          <a:p>
            <a:pPr marL="0" indent="0" algn="just">
              <a:buNone/>
            </a:pPr>
            <a:r>
              <a:rPr lang="as-IN" sz="11100" dirty="0" smtClean="0">
                <a:solidFill>
                  <a:srgbClr val="FFFF00"/>
                </a:solidFill>
                <a:latin typeface="NikoshBAN" panose="02000000000000000000" pitchFamily="2" charset="0"/>
                <a:cs typeface="NikoshBAN" panose="02000000000000000000" pitchFamily="2" charset="0"/>
              </a:rPr>
              <a:t>১</a:t>
            </a:r>
            <a:r>
              <a:rPr lang="as-IN" sz="11100" dirty="0">
                <a:solidFill>
                  <a:srgbClr val="FFFF00"/>
                </a:solidFill>
                <a:latin typeface="NikoshBAN" panose="02000000000000000000" pitchFamily="2" charset="0"/>
                <a:cs typeface="NikoshBAN" panose="02000000000000000000" pitchFamily="2" charset="0"/>
              </a:rPr>
              <a:t>। হাজিরা খাতায় নাম উঠানো</a:t>
            </a:r>
            <a:r>
              <a:rPr lang="as-IN" sz="11100" dirty="0" smtClean="0">
                <a:solidFill>
                  <a:srgbClr val="FFFF00"/>
                </a:solidFill>
                <a:latin typeface="NikoshBAN" panose="02000000000000000000" pitchFamily="2" charset="0"/>
                <a:cs typeface="NikoshBAN" panose="02000000000000000000" pitchFamily="2" charset="0"/>
              </a:rPr>
              <a:t>।</a:t>
            </a:r>
            <a:endParaRPr lang="as-IN" sz="11100" dirty="0">
              <a:solidFill>
                <a:srgbClr val="FFFF00"/>
              </a:solidFill>
              <a:latin typeface="NikoshBAN" panose="02000000000000000000" pitchFamily="2" charset="0"/>
              <a:cs typeface="NikoshBAN" panose="02000000000000000000" pitchFamily="2" charset="0"/>
            </a:endParaRPr>
          </a:p>
          <a:p>
            <a:pPr marL="0" indent="0" algn="just">
              <a:buNone/>
            </a:pPr>
            <a:r>
              <a:rPr lang="as-IN" sz="11100" dirty="0">
                <a:solidFill>
                  <a:srgbClr val="FFFF00"/>
                </a:solidFill>
                <a:latin typeface="NikoshBAN" panose="02000000000000000000" pitchFamily="2" charset="0"/>
                <a:cs typeface="NikoshBAN" panose="02000000000000000000" pitchFamily="2" charset="0"/>
              </a:rPr>
              <a:t>২। ডায়েরিতে শিক্ষার্থীর পিতা- মাতার নাম বা স্থানীয় অভিভাবকের নাম এবং তাদের মোবাইল নম্বর, </a:t>
            </a:r>
            <a:r>
              <a:rPr lang="as-IN" sz="11100" dirty="0" smtClean="0">
                <a:solidFill>
                  <a:srgbClr val="FFFF00"/>
                </a:solidFill>
                <a:latin typeface="NikoshBAN" panose="02000000000000000000" pitchFamily="2" charset="0"/>
                <a:cs typeface="NikoshBAN" panose="02000000000000000000" pitchFamily="2" charset="0"/>
              </a:rPr>
              <a:t>বাসার </a:t>
            </a:r>
            <a:r>
              <a:rPr lang="as-IN" sz="11100" dirty="0">
                <a:solidFill>
                  <a:srgbClr val="FFFF00"/>
                </a:solidFill>
                <a:latin typeface="NikoshBAN" panose="02000000000000000000" pitchFamily="2" charset="0"/>
                <a:cs typeface="NikoshBAN" panose="02000000000000000000" pitchFamily="2" charset="0"/>
              </a:rPr>
              <a:t>ঠিকানা, অভিভাবকের পেশা সংরক্ষণ করবেন </a:t>
            </a:r>
            <a:r>
              <a:rPr lang="as-IN" sz="11100" dirty="0" smtClean="0">
                <a:solidFill>
                  <a:srgbClr val="FFFF00"/>
                </a:solidFill>
                <a:latin typeface="NikoshBAN" panose="02000000000000000000" pitchFamily="2" charset="0"/>
                <a:cs typeface="NikoshBAN" panose="02000000000000000000" pitchFamily="2" charset="0"/>
              </a:rPr>
              <a:t>।</a:t>
            </a:r>
            <a:endParaRPr lang="as-IN" sz="11100" dirty="0">
              <a:solidFill>
                <a:srgbClr val="FFFF00"/>
              </a:solidFill>
              <a:latin typeface="NikoshBAN" panose="02000000000000000000" pitchFamily="2" charset="0"/>
              <a:cs typeface="NikoshBAN" panose="02000000000000000000" pitchFamily="2" charset="0"/>
            </a:endParaRPr>
          </a:p>
          <a:p>
            <a:pPr marL="0" indent="0" algn="just">
              <a:buNone/>
            </a:pPr>
            <a:r>
              <a:rPr lang="as-IN" sz="11100" dirty="0" smtClean="0">
                <a:solidFill>
                  <a:srgbClr val="FFFF00"/>
                </a:solidFill>
                <a:latin typeface="NikoshBAN" panose="02000000000000000000" pitchFamily="2" charset="0"/>
                <a:cs typeface="NikoshBAN" panose="02000000000000000000" pitchFamily="2" charset="0"/>
              </a:rPr>
              <a:t>৩</a:t>
            </a:r>
            <a:r>
              <a:rPr lang="as-IN" sz="11100" dirty="0">
                <a:solidFill>
                  <a:srgbClr val="FFFF00"/>
                </a:solidFill>
                <a:latin typeface="NikoshBAN" panose="02000000000000000000" pitchFamily="2" charset="0"/>
                <a:cs typeface="NikoshBAN" panose="02000000000000000000" pitchFamily="2" charset="0"/>
              </a:rPr>
              <a:t>। </a:t>
            </a:r>
            <a:r>
              <a:rPr lang="as-IN" sz="11100" dirty="0" smtClean="0">
                <a:solidFill>
                  <a:srgbClr val="FFFF00"/>
                </a:solidFill>
                <a:latin typeface="NikoshBAN" panose="02000000000000000000" pitchFamily="2" charset="0"/>
                <a:cs typeface="NikoshBAN" panose="02000000000000000000" pitchFamily="2" charset="0"/>
              </a:rPr>
              <a:t> </a:t>
            </a:r>
            <a:r>
              <a:rPr lang="as-IN" sz="11100" dirty="0">
                <a:solidFill>
                  <a:srgbClr val="FFFF00"/>
                </a:solidFill>
                <a:latin typeface="NikoshBAN" panose="02000000000000000000" pitchFamily="2" charset="0"/>
                <a:cs typeface="NikoshBAN" panose="02000000000000000000" pitchFamily="2" charset="0"/>
              </a:rPr>
              <a:t>শ্রেণি শিক্ষক সবল, দূর্বল, অধিক দূর্বল, বিদ্যালয়ে অনুপস্থিত শিক্ষার্থীর তথ্য সংরক্ষণ করবেন</a:t>
            </a:r>
            <a:r>
              <a:rPr lang="as-IN" sz="11100" dirty="0" smtClean="0">
                <a:solidFill>
                  <a:srgbClr val="FFFF00"/>
                </a:solidFill>
                <a:latin typeface="NikoshBAN" panose="02000000000000000000" pitchFamily="2" charset="0"/>
                <a:cs typeface="NikoshBAN" panose="02000000000000000000" pitchFamily="2" charset="0"/>
              </a:rPr>
              <a:t>।</a:t>
            </a:r>
            <a:endParaRPr lang="as-IN" sz="11100" dirty="0">
              <a:solidFill>
                <a:srgbClr val="FFFF00"/>
              </a:solidFill>
              <a:latin typeface="NikoshBAN" panose="02000000000000000000" pitchFamily="2" charset="0"/>
              <a:cs typeface="NikoshBAN" panose="02000000000000000000" pitchFamily="2" charset="0"/>
            </a:endParaRPr>
          </a:p>
          <a:p>
            <a:pPr marL="0" indent="0" algn="just">
              <a:buNone/>
            </a:pPr>
            <a:r>
              <a:rPr lang="as-IN" sz="11100" dirty="0">
                <a:solidFill>
                  <a:srgbClr val="FFFF00"/>
                </a:solidFill>
                <a:latin typeface="NikoshBAN" panose="02000000000000000000" pitchFamily="2" charset="0"/>
                <a:cs typeface="NikoshBAN" panose="02000000000000000000" pitchFamily="2" charset="0"/>
              </a:rPr>
              <a:t>৪। শিক্ষক বিধি মোতাবেক সময়মত বিদ্যালয়ে উপস্থিত হবেন এবং শ্রেণি কার্যক্রম শেষে সবকিছু </a:t>
            </a:r>
            <a:r>
              <a:rPr lang="as-IN" sz="11100" dirty="0" smtClean="0">
                <a:solidFill>
                  <a:srgbClr val="FFFF00"/>
                </a:solidFill>
                <a:latin typeface="NikoshBAN" panose="02000000000000000000" pitchFamily="2" charset="0"/>
                <a:cs typeface="NikoshBAN" panose="02000000000000000000" pitchFamily="2" charset="0"/>
              </a:rPr>
              <a:t>সুন্দরভাবে </a:t>
            </a:r>
            <a:r>
              <a:rPr lang="as-IN" sz="11100" dirty="0">
                <a:solidFill>
                  <a:srgbClr val="FFFF00"/>
                </a:solidFill>
                <a:latin typeface="NikoshBAN" panose="02000000000000000000" pitchFamily="2" charset="0"/>
                <a:cs typeface="NikoshBAN" panose="02000000000000000000" pitchFamily="2" charset="0"/>
              </a:rPr>
              <a:t>গুছিয়ে রেখে প্রতিষ্ঠান ত্যাগ করবেন। </a:t>
            </a:r>
          </a:p>
          <a:p>
            <a:pPr marL="0" indent="0" algn="just">
              <a:buNone/>
            </a:pPr>
            <a:r>
              <a:rPr lang="as-IN" sz="11100" dirty="0">
                <a:solidFill>
                  <a:srgbClr val="FFFF00"/>
                </a:solidFill>
                <a:latin typeface="NikoshBAN" panose="02000000000000000000" pitchFamily="2" charset="0"/>
                <a:cs typeface="NikoshBAN" panose="02000000000000000000" pitchFamily="2" charset="0"/>
              </a:rPr>
              <a:t>৫। শিক্ষার্থীর প্রতি একজন শ্রেণি শিক্ষকের আচরণ বা দৃষ্টিভঙ্গি সবসময় হবে </a:t>
            </a:r>
            <a:r>
              <a:rPr lang="as-IN" sz="11100" dirty="0" smtClean="0">
                <a:solidFill>
                  <a:srgbClr val="FFFF00"/>
                </a:solidFill>
                <a:latin typeface="NikoshBAN" panose="02000000000000000000" pitchFamily="2" charset="0"/>
                <a:cs typeface="NikoshBAN" panose="02000000000000000000" pitchFamily="2" charset="0"/>
              </a:rPr>
              <a:t>ইতিবাচক। </a:t>
            </a:r>
            <a:r>
              <a:rPr lang="as-IN" sz="11100" dirty="0">
                <a:solidFill>
                  <a:srgbClr val="FFFF00"/>
                </a:solidFill>
                <a:latin typeface="NikoshBAN" panose="02000000000000000000" pitchFamily="2" charset="0"/>
                <a:cs typeface="NikoshBAN" panose="02000000000000000000" pitchFamily="2" charset="0"/>
              </a:rPr>
              <a:t>তিনি </a:t>
            </a:r>
            <a:r>
              <a:rPr lang="as-IN" sz="11100" dirty="0" smtClean="0">
                <a:solidFill>
                  <a:srgbClr val="FFFF00"/>
                </a:solidFill>
                <a:latin typeface="NikoshBAN" panose="02000000000000000000" pitchFamily="2" charset="0"/>
                <a:cs typeface="NikoshBAN" panose="02000000000000000000" pitchFamily="2" charset="0"/>
              </a:rPr>
              <a:t>নেতিবাচকতা </a:t>
            </a:r>
            <a:r>
              <a:rPr lang="as-IN" sz="11100" dirty="0">
                <a:solidFill>
                  <a:srgbClr val="FFFF00"/>
                </a:solidFill>
                <a:latin typeface="NikoshBAN" panose="02000000000000000000" pitchFamily="2" charset="0"/>
                <a:cs typeface="NikoshBAN" panose="02000000000000000000" pitchFamily="2" charset="0"/>
              </a:rPr>
              <a:t>সম্পূর্ণভাবে পরিহার করবেন । শিক্ষক নিজে শৃংখলা মেনে চলবেন ।</a:t>
            </a:r>
          </a:p>
          <a:p>
            <a:pPr marL="0" indent="0" algn="just">
              <a:buNone/>
            </a:pPr>
            <a:r>
              <a:rPr lang="as-IN" sz="11100" dirty="0">
                <a:solidFill>
                  <a:srgbClr val="FFFF00"/>
                </a:solidFill>
                <a:latin typeface="NikoshBAN" panose="02000000000000000000" pitchFamily="2" charset="0"/>
                <a:cs typeface="NikoshBAN" panose="02000000000000000000" pitchFamily="2" charset="0"/>
              </a:rPr>
              <a:t>৬। শ্রেণি শিক্ষক নিয়মিত প্রাত্যহিক সমাবেশে সময়মত উপস্থিত থাকবেন </a:t>
            </a:r>
            <a:r>
              <a:rPr lang="as-IN" sz="11100" dirty="0" smtClean="0">
                <a:solidFill>
                  <a:srgbClr val="FFFF00"/>
                </a:solidFill>
                <a:latin typeface="NikoshBAN" panose="02000000000000000000" pitchFamily="2" charset="0"/>
                <a:cs typeface="NikoshBAN" panose="02000000000000000000" pitchFamily="2" charset="0"/>
              </a:rPr>
              <a:t>।</a:t>
            </a:r>
            <a:endParaRPr lang="as-IN" sz="11100" dirty="0">
              <a:solidFill>
                <a:srgbClr val="FFFF00"/>
              </a:solidFill>
              <a:latin typeface="NikoshBAN" panose="02000000000000000000" pitchFamily="2" charset="0"/>
              <a:cs typeface="NikoshBAN" panose="02000000000000000000" pitchFamily="2" charset="0"/>
            </a:endParaRPr>
          </a:p>
          <a:p>
            <a:pPr marL="0" indent="0" algn="just">
              <a:buNone/>
            </a:pPr>
            <a:r>
              <a:rPr lang="as-IN" sz="11100" dirty="0">
                <a:solidFill>
                  <a:srgbClr val="FFFF00"/>
                </a:solidFill>
                <a:latin typeface="NikoshBAN" panose="02000000000000000000" pitchFamily="2" charset="0"/>
                <a:cs typeface="NikoshBAN" panose="02000000000000000000" pitchFamily="2" charset="0"/>
              </a:rPr>
              <a:t>৭। শ্রেণি কার্যক্রম সুষ্ঠুভাবে পরিচালনার জন্য শ্রেণি শিক্ষক শিক্ষার্থীদেরকে বেশ কয়েকটি সমান গ্রুপে ভাগ করে দিবেন </a:t>
            </a:r>
            <a:r>
              <a:rPr lang="as-IN" sz="11100" dirty="0" smtClean="0">
                <a:solidFill>
                  <a:srgbClr val="FFFF00"/>
                </a:solidFill>
                <a:latin typeface="NikoshBAN" panose="02000000000000000000" pitchFamily="2" charset="0"/>
                <a:cs typeface="NikoshBAN" panose="02000000000000000000" pitchFamily="2" charset="0"/>
              </a:rPr>
              <a:t>।</a:t>
            </a:r>
            <a:endParaRPr lang="as-IN" sz="11100" dirty="0">
              <a:solidFill>
                <a:srgbClr val="FFFF00"/>
              </a:solidFill>
              <a:latin typeface="NikoshBAN" panose="02000000000000000000" pitchFamily="2" charset="0"/>
              <a:cs typeface="NikoshBAN" panose="02000000000000000000" pitchFamily="2" charset="0"/>
            </a:endParaRPr>
          </a:p>
          <a:p>
            <a:endParaRPr lang="en-US" dirty="0">
              <a:solidFill>
                <a:srgbClr val="FFFF00"/>
              </a:solidFill>
              <a:latin typeface="NikoshBAN" panose="02000000000000000000" pitchFamily="2" charset="0"/>
              <a:cs typeface="NikoshBAN" panose="02000000000000000000" pitchFamily="2" charset="0"/>
            </a:endParaRPr>
          </a:p>
        </p:txBody>
      </p:sp>
      <p:sp>
        <p:nvSpPr>
          <p:cNvPr id="5" name="Flowchart: Card 4"/>
          <p:cNvSpPr/>
          <p:nvPr/>
        </p:nvSpPr>
        <p:spPr>
          <a:xfrm>
            <a:off x="0" y="0"/>
            <a:ext cx="12192000" cy="970671"/>
          </a:xfrm>
          <a:prstGeom prst="flowChartPunchedCar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 </a:t>
            </a:r>
            <a:r>
              <a:rPr lang="as-IN" sz="8000" b="1" dirty="0">
                <a:solidFill>
                  <a:srgbClr val="FF0000"/>
                </a:solidFill>
                <a:latin typeface="NikoshBAN" panose="02000000000000000000" pitchFamily="2" charset="0"/>
                <a:cs typeface="NikoshBAN" panose="02000000000000000000" pitchFamily="2" charset="0"/>
              </a:rPr>
              <a:t>শ্রে</a:t>
            </a:r>
            <a:r>
              <a:rPr lang="as-IN" sz="6000" b="1" dirty="0">
                <a:solidFill>
                  <a:srgbClr val="FFFF00"/>
                </a:solidFill>
                <a:latin typeface="NikoshBAN" panose="02000000000000000000" pitchFamily="2" charset="0"/>
                <a:cs typeface="NikoshBAN" panose="02000000000000000000" pitchFamily="2" charset="0"/>
              </a:rPr>
              <a:t>ণি শিক্ষকের মৌলিক২১ টি দায়িত্ব ও কর্তব্য---</a:t>
            </a:r>
            <a:endParaRPr lang="as-IN" sz="6000" b="1" dirty="0">
              <a:latin typeface="NikoshBAN" panose="02000000000000000000" pitchFamily="2" charset="0"/>
              <a:cs typeface="NikoshBAN" panose="02000000000000000000" pitchFamily="2" charset="0"/>
            </a:endParaRPr>
          </a:p>
          <a:p>
            <a:pPr algn="ctr"/>
            <a:endParaRPr lang="en-US" b="1" dirty="0"/>
          </a:p>
        </p:txBody>
      </p:sp>
      <p:sp>
        <p:nvSpPr>
          <p:cNvPr id="4" name="Footer Placeholder 3"/>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1608390247"/>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3" name="camera.wav"/>
          </p:stSnd>
        </p:sndAc>
      </p:transition>
    </mc:Choice>
    <mc:Fallback xmlns="">
      <p:transition spd="slow">
        <p:dissolve/>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iterate type="wd">
                                    <p:tmPct val="10000"/>
                                  </p:iterate>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870">
                                          <p:stCondLst>
                                            <p:cond delay="0"/>
                                          </p:stCondLst>
                                        </p:cTn>
                                        <p:tgtEl>
                                          <p:spTgt spid="3">
                                            <p:txEl>
                                              <p:pRg st="0" end="0"/>
                                            </p:txEl>
                                          </p:spTgt>
                                        </p:tgtEl>
                                      </p:cBhvr>
                                    </p:animEffect>
                                    <p:anim calcmode="lin" valueType="num">
                                      <p:cBhvr>
                                        <p:cTn id="24" dur="2733"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996"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996" tmFilter="0, 0; 0.125,0.2665; 0.25,0.4; 0.375,0.465; 0.5,0.5;  0.625,0.535; 0.75,0.6; 0.875,0.7335; 1,1">
                                          <p:stCondLst>
                                            <p:cond delay="996"/>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498" tmFilter="0, 0; 0.125,0.2665; 0.25,0.4; 0.375,0.465; 0.5,0.5;  0.625,0.535; 0.75,0.6; 0.875,0.7335; 1,1">
                                          <p:stCondLst>
                                            <p:cond delay="1986"/>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246" tmFilter="0, 0; 0.125,0.2665; 0.25,0.4; 0.375,0.465; 0.5,0.5;  0.625,0.535; 0.75,0.6; 0.875,0.7335; 1,1">
                                          <p:stCondLst>
                                            <p:cond delay="2484"/>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39">
                                          <p:stCondLst>
                                            <p:cond delay="975"/>
                                          </p:stCondLst>
                                        </p:cTn>
                                        <p:tgtEl>
                                          <p:spTgt spid="3">
                                            <p:txEl>
                                              <p:pRg st="0" end="0"/>
                                            </p:txEl>
                                          </p:spTgt>
                                        </p:tgtEl>
                                      </p:cBhvr>
                                      <p:to x="100000" y="60000"/>
                                    </p:animScale>
                                    <p:animScale>
                                      <p:cBhvr>
                                        <p:cTn id="30" dur="249" decel="50000">
                                          <p:stCondLst>
                                            <p:cond delay="1014"/>
                                          </p:stCondLst>
                                        </p:cTn>
                                        <p:tgtEl>
                                          <p:spTgt spid="3">
                                            <p:txEl>
                                              <p:pRg st="0" end="0"/>
                                            </p:txEl>
                                          </p:spTgt>
                                        </p:tgtEl>
                                      </p:cBhvr>
                                      <p:to x="100000" y="100000"/>
                                    </p:animScale>
                                    <p:animScale>
                                      <p:cBhvr>
                                        <p:cTn id="31" dur="39">
                                          <p:stCondLst>
                                            <p:cond delay="1968"/>
                                          </p:stCondLst>
                                        </p:cTn>
                                        <p:tgtEl>
                                          <p:spTgt spid="3">
                                            <p:txEl>
                                              <p:pRg st="0" end="0"/>
                                            </p:txEl>
                                          </p:spTgt>
                                        </p:tgtEl>
                                      </p:cBhvr>
                                      <p:to x="100000" y="80000"/>
                                    </p:animScale>
                                    <p:animScale>
                                      <p:cBhvr>
                                        <p:cTn id="32" dur="249" decel="50000">
                                          <p:stCondLst>
                                            <p:cond delay="2007"/>
                                          </p:stCondLst>
                                        </p:cTn>
                                        <p:tgtEl>
                                          <p:spTgt spid="3">
                                            <p:txEl>
                                              <p:pRg st="0" end="0"/>
                                            </p:txEl>
                                          </p:spTgt>
                                        </p:tgtEl>
                                      </p:cBhvr>
                                      <p:to x="100000" y="100000"/>
                                    </p:animScale>
                                    <p:animScale>
                                      <p:cBhvr>
                                        <p:cTn id="33" dur="39">
                                          <p:stCondLst>
                                            <p:cond delay="2463"/>
                                          </p:stCondLst>
                                        </p:cTn>
                                        <p:tgtEl>
                                          <p:spTgt spid="3">
                                            <p:txEl>
                                              <p:pRg st="0" end="0"/>
                                            </p:txEl>
                                          </p:spTgt>
                                        </p:tgtEl>
                                      </p:cBhvr>
                                      <p:to x="100000" y="90000"/>
                                    </p:animScale>
                                    <p:animScale>
                                      <p:cBhvr>
                                        <p:cTn id="34" dur="249" decel="50000">
                                          <p:stCondLst>
                                            <p:cond delay="2502"/>
                                          </p:stCondLst>
                                        </p:cTn>
                                        <p:tgtEl>
                                          <p:spTgt spid="3">
                                            <p:txEl>
                                              <p:pRg st="0" end="0"/>
                                            </p:txEl>
                                          </p:spTgt>
                                        </p:tgtEl>
                                      </p:cBhvr>
                                      <p:to x="100000" y="100000"/>
                                    </p:animScale>
                                    <p:animScale>
                                      <p:cBhvr>
                                        <p:cTn id="35" dur="39">
                                          <p:stCondLst>
                                            <p:cond delay="2712"/>
                                          </p:stCondLst>
                                        </p:cTn>
                                        <p:tgtEl>
                                          <p:spTgt spid="3">
                                            <p:txEl>
                                              <p:pRg st="0" end="0"/>
                                            </p:txEl>
                                          </p:spTgt>
                                        </p:tgtEl>
                                      </p:cBhvr>
                                      <p:to x="100000" y="95000"/>
                                    </p:animScale>
                                    <p:animScale>
                                      <p:cBhvr>
                                        <p:cTn id="36" dur="249" decel="50000">
                                          <p:stCondLst>
                                            <p:cond delay="2751"/>
                                          </p:stCondLst>
                                        </p:cTn>
                                        <p:tgtEl>
                                          <p:spTgt spid="3">
                                            <p:txEl>
                                              <p:pRg st="0" end="0"/>
                                            </p:txEl>
                                          </p:spTgt>
                                        </p:tgtEl>
                                      </p:cBhvr>
                                      <p:to x="100000" y="100000"/>
                                    </p:animScale>
                                  </p:childTnLst>
                                </p:cTn>
                              </p:par>
                              <p:par>
                                <p:cTn id="37" presetID="26" presetClass="entr" presetSubtype="0" fill="hold" nodeType="withEffect">
                                  <p:stCondLst>
                                    <p:cond delay="0"/>
                                  </p:stCondLst>
                                  <p:iterate type="wd">
                                    <p:tmPct val="10000"/>
                                  </p:iterate>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down)">
                                      <p:cBhvr>
                                        <p:cTn id="39" dur="870">
                                          <p:stCondLst>
                                            <p:cond delay="0"/>
                                          </p:stCondLst>
                                        </p:cTn>
                                        <p:tgtEl>
                                          <p:spTgt spid="3">
                                            <p:txEl>
                                              <p:pRg st="1" end="1"/>
                                            </p:txEl>
                                          </p:spTgt>
                                        </p:tgtEl>
                                      </p:cBhvr>
                                    </p:animEffect>
                                    <p:anim calcmode="lin" valueType="num">
                                      <p:cBhvr>
                                        <p:cTn id="40" dur="2733"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1" dur="996"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2" dur="996" tmFilter="0, 0; 0.125,0.2665; 0.25,0.4; 0.375,0.465; 0.5,0.5;  0.625,0.535; 0.75,0.6; 0.875,0.7335; 1,1">
                                          <p:stCondLst>
                                            <p:cond delay="996"/>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3" dur="498" tmFilter="0, 0; 0.125,0.2665; 0.25,0.4; 0.375,0.465; 0.5,0.5;  0.625,0.535; 0.75,0.6; 0.875,0.7335; 1,1">
                                          <p:stCondLst>
                                            <p:cond delay="1986"/>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4" dur="246" tmFilter="0, 0; 0.125,0.2665; 0.25,0.4; 0.375,0.465; 0.5,0.5;  0.625,0.535; 0.75,0.6; 0.875,0.7335; 1,1">
                                          <p:stCondLst>
                                            <p:cond delay="2484"/>
                                          </p:stCondLst>
                                        </p:cTn>
                                        <p:tgtEl>
                                          <p:spTgt spid="3">
                                            <p:txEl>
                                              <p:pRg st="1" end="1"/>
                                            </p:txEl>
                                          </p:spTgt>
                                        </p:tgtEl>
                                        <p:attrNameLst>
                                          <p:attrName>ppt_y</p:attrName>
                                        </p:attrNameLst>
                                      </p:cBhvr>
                                      <p:tavLst>
                                        <p:tav tm="0" fmla="#ppt_y-sin(pi*$)/81">
                                          <p:val>
                                            <p:fltVal val="0"/>
                                          </p:val>
                                        </p:tav>
                                        <p:tav tm="100000">
                                          <p:val>
                                            <p:fltVal val="1"/>
                                          </p:val>
                                        </p:tav>
                                      </p:tavLst>
                                    </p:anim>
                                    <p:animScale>
                                      <p:cBhvr>
                                        <p:cTn id="45" dur="39">
                                          <p:stCondLst>
                                            <p:cond delay="975"/>
                                          </p:stCondLst>
                                        </p:cTn>
                                        <p:tgtEl>
                                          <p:spTgt spid="3">
                                            <p:txEl>
                                              <p:pRg st="1" end="1"/>
                                            </p:txEl>
                                          </p:spTgt>
                                        </p:tgtEl>
                                      </p:cBhvr>
                                      <p:to x="100000" y="60000"/>
                                    </p:animScale>
                                    <p:animScale>
                                      <p:cBhvr>
                                        <p:cTn id="46" dur="249" decel="50000">
                                          <p:stCondLst>
                                            <p:cond delay="1014"/>
                                          </p:stCondLst>
                                        </p:cTn>
                                        <p:tgtEl>
                                          <p:spTgt spid="3">
                                            <p:txEl>
                                              <p:pRg st="1" end="1"/>
                                            </p:txEl>
                                          </p:spTgt>
                                        </p:tgtEl>
                                      </p:cBhvr>
                                      <p:to x="100000" y="100000"/>
                                    </p:animScale>
                                    <p:animScale>
                                      <p:cBhvr>
                                        <p:cTn id="47" dur="39">
                                          <p:stCondLst>
                                            <p:cond delay="1968"/>
                                          </p:stCondLst>
                                        </p:cTn>
                                        <p:tgtEl>
                                          <p:spTgt spid="3">
                                            <p:txEl>
                                              <p:pRg st="1" end="1"/>
                                            </p:txEl>
                                          </p:spTgt>
                                        </p:tgtEl>
                                      </p:cBhvr>
                                      <p:to x="100000" y="80000"/>
                                    </p:animScale>
                                    <p:animScale>
                                      <p:cBhvr>
                                        <p:cTn id="48" dur="249" decel="50000">
                                          <p:stCondLst>
                                            <p:cond delay="2007"/>
                                          </p:stCondLst>
                                        </p:cTn>
                                        <p:tgtEl>
                                          <p:spTgt spid="3">
                                            <p:txEl>
                                              <p:pRg st="1" end="1"/>
                                            </p:txEl>
                                          </p:spTgt>
                                        </p:tgtEl>
                                      </p:cBhvr>
                                      <p:to x="100000" y="100000"/>
                                    </p:animScale>
                                    <p:animScale>
                                      <p:cBhvr>
                                        <p:cTn id="49" dur="39">
                                          <p:stCondLst>
                                            <p:cond delay="2463"/>
                                          </p:stCondLst>
                                        </p:cTn>
                                        <p:tgtEl>
                                          <p:spTgt spid="3">
                                            <p:txEl>
                                              <p:pRg st="1" end="1"/>
                                            </p:txEl>
                                          </p:spTgt>
                                        </p:tgtEl>
                                      </p:cBhvr>
                                      <p:to x="100000" y="90000"/>
                                    </p:animScale>
                                    <p:animScale>
                                      <p:cBhvr>
                                        <p:cTn id="50" dur="249" decel="50000">
                                          <p:stCondLst>
                                            <p:cond delay="2502"/>
                                          </p:stCondLst>
                                        </p:cTn>
                                        <p:tgtEl>
                                          <p:spTgt spid="3">
                                            <p:txEl>
                                              <p:pRg st="1" end="1"/>
                                            </p:txEl>
                                          </p:spTgt>
                                        </p:tgtEl>
                                      </p:cBhvr>
                                      <p:to x="100000" y="100000"/>
                                    </p:animScale>
                                    <p:animScale>
                                      <p:cBhvr>
                                        <p:cTn id="51" dur="39">
                                          <p:stCondLst>
                                            <p:cond delay="2712"/>
                                          </p:stCondLst>
                                        </p:cTn>
                                        <p:tgtEl>
                                          <p:spTgt spid="3">
                                            <p:txEl>
                                              <p:pRg st="1" end="1"/>
                                            </p:txEl>
                                          </p:spTgt>
                                        </p:tgtEl>
                                      </p:cBhvr>
                                      <p:to x="100000" y="95000"/>
                                    </p:animScale>
                                    <p:animScale>
                                      <p:cBhvr>
                                        <p:cTn id="52" dur="249" decel="50000">
                                          <p:stCondLst>
                                            <p:cond delay="2751"/>
                                          </p:stCondLst>
                                        </p:cTn>
                                        <p:tgtEl>
                                          <p:spTgt spid="3">
                                            <p:txEl>
                                              <p:pRg st="1" end="1"/>
                                            </p:txEl>
                                          </p:spTgt>
                                        </p:tgtEl>
                                      </p:cBhvr>
                                      <p:to x="100000" y="100000"/>
                                    </p:animScale>
                                  </p:childTnLst>
                                </p:cTn>
                              </p:par>
                              <p:par>
                                <p:cTn id="53" presetID="26" presetClass="entr" presetSubtype="0" fill="hold" nodeType="withEffect">
                                  <p:stCondLst>
                                    <p:cond delay="0"/>
                                  </p:stCondLst>
                                  <p:iterate type="wd">
                                    <p:tmPct val="10000"/>
                                  </p:iterate>
                                  <p:childTnLst>
                                    <p:set>
                                      <p:cBhvr>
                                        <p:cTn id="54" dur="1" fill="hold">
                                          <p:stCondLst>
                                            <p:cond delay="0"/>
                                          </p:stCondLst>
                                        </p:cTn>
                                        <p:tgtEl>
                                          <p:spTgt spid="3">
                                            <p:txEl>
                                              <p:pRg st="2" end="2"/>
                                            </p:txEl>
                                          </p:spTgt>
                                        </p:tgtEl>
                                        <p:attrNameLst>
                                          <p:attrName>style.visibility</p:attrName>
                                        </p:attrNameLst>
                                      </p:cBhvr>
                                      <p:to>
                                        <p:strVal val="visible"/>
                                      </p:to>
                                    </p:set>
                                    <p:animEffect transition="in" filter="wipe(down)">
                                      <p:cBhvr>
                                        <p:cTn id="55" dur="870">
                                          <p:stCondLst>
                                            <p:cond delay="0"/>
                                          </p:stCondLst>
                                        </p:cTn>
                                        <p:tgtEl>
                                          <p:spTgt spid="3">
                                            <p:txEl>
                                              <p:pRg st="2" end="2"/>
                                            </p:txEl>
                                          </p:spTgt>
                                        </p:tgtEl>
                                      </p:cBhvr>
                                    </p:animEffect>
                                    <p:anim calcmode="lin" valueType="num">
                                      <p:cBhvr>
                                        <p:cTn id="56" dur="2733"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7" dur="996"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8" dur="996" tmFilter="0, 0; 0.125,0.2665; 0.25,0.4; 0.375,0.465; 0.5,0.5;  0.625,0.535; 0.75,0.6; 0.875,0.7335; 1,1">
                                          <p:stCondLst>
                                            <p:cond delay="996"/>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9" dur="498" tmFilter="0, 0; 0.125,0.2665; 0.25,0.4; 0.375,0.465; 0.5,0.5;  0.625,0.535; 0.75,0.6; 0.875,0.7335; 1,1">
                                          <p:stCondLst>
                                            <p:cond delay="1986"/>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0" dur="246" tmFilter="0, 0; 0.125,0.2665; 0.25,0.4; 0.375,0.465; 0.5,0.5;  0.625,0.535; 0.75,0.6; 0.875,0.7335; 1,1">
                                          <p:stCondLst>
                                            <p:cond delay="2484"/>
                                          </p:stCondLst>
                                        </p:cTn>
                                        <p:tgtEl>
                                          <p:spTgt spid="3">
                                            <p:txEl>
                                              <p:pRg st="2" end="2"/>
                                            </p:txEl>
                                          </p:spTgt>
                                        </p:tgtEl>
                                        <p:attrNameLst>
                                          <p:attrName>ppt_y</p:attrName>
                                        </p:attrNameLst>
                                      </p:cBhvr>
                                      <p:tavLst>
                                        <p:tav tm="0" fmla="#ppt_y-sin(pi*$)/81">
                                          <p:val>
                                            <p:fltVal val="0"/>
                                          </p:val>
                                        </p:tav>
                                        <p:tav tm="100000">
                                          <p:val>
                                            <p:fltVal val="1"/>
                                          </p:val>
                                        </p:tav>
                                      </p:tavLst>
                                    </p:anim>
                                    <p:animScale>
                                      <p:cBhvr>
                                        <p:cTn id="61" dur="39">
                                          <p:stCondLst>
                                            <p:cond delay="975"/>
                                          </p:stCondLst>
                                        </p:cTn>
                                        <p:tgtEl>
                                          <p:spTgt spid="3">
                                            <p:txEl>
                                              <p:pRg st="2" end="2"/>
                                            </p:txEl>
                                          </p:spTgt>
                                        </p:tgtEl>
                                      </p:cBhvr>
                                      <p:to x="100000" y="60000"/>
                                    </p:animScale>
                                    <p:animScale>
                                      <p:cBhvr>
                                        <p:cTn id="62" dur="249" decel="50000">
                                          <p:stCondLst>
                                            <p:cond delay="1014"/>
                                          </p:stCondLst>
                                        </p:cTn>
                                        <p:tgtEl>
                                          <p:spTgt spid="3">
                                            <p:txEl>
                                              <p:pRg st="2" end="2"/>
                                            </p:txEl>
                                          </p:spTgt>
                                        </p:tgtEl>
                                      </p:cBhvr>
                                      <p:to x="100000" y="100000"/>
                                    </p:animScale>
                                    <p:animScale>
                                      <p:cBhvr>
                                        <p:cTn id="63" dur="39">
                                          <p:stCondLst>
                                            <p:cond delay="1968"/>
                                          </p:stCondLst>
                                        </p:cTn>
                                        <p:tgtEl>
                                          <p:spTgt spid="3">
                                            <p:txEl>
                                              <p:pRg st="2" end="2"/>
                                            </p:txEl>
                                          </p:spTgt>
                                        </p:tgtEl>
                                      </p:cBhvr>
                                      <p:to x="100000" y="80000"/>
                                    </p:animScale>
                                    <p:animScale>
                                      <p:cBhvr>
                                        <p:cTn id="64" dur="249" decel="50000">
                                          <p:stCondLst>
                                            <p:cond delay="2007"/>
                                          </p:stCondLst>
                                        </p:cTn>
                                        <p:tgtEl>
                                          <p:spTgt spid="3">
                                            <p:txEl>
                                              <p:pRg st="2" end="2"/>
                                            </p:txEl>
                                          </p:spTgt>
                                        </p:tgtEl>
                                      </p:cBhvr>
                                      <p:to x="100000" y="100000"/>
                                    </p:animScale>
                                    <p:animScale>
                                      <p:cBhvr>
                                        <p:cTn id="65" dur="39">
                                          <p:stCondLst>
                                            <p:cond delay="2463"/>
                                          </p:stCondLst>
                                        </p:cTn>
                                        <p:tgtEl>
                                          <p:spTgt spid="3">
                                            <p:txEl>
                                              <p:pRg st="2" end="2"/>
                                            </p:txEl>
                                          </p:spTgt>
                                        </p:tgtEl>
                                      </p:cBhvr>
                                      <p:to x="100000" y="90000"/>
                                    </p:animScale>
                                    <p:animScale>
                                      <p:cBhvr>
                                        <p:cTn id="66" dur="249" decel="50000">
                                          <p:stCondLst>
                                            <p:cond delay="2502"/>
                                          </p:stCondLst>
                                        </p:cTn>
                                        <p:tgtEl>
                                          <p:spTgt spid="3">
                                            <p:txEl>
                                              <p:pRg st="2" end="2"/>
                                            </p:txEl>
                                          </p:spTgt>
                                        </p:tgtEl>
                                      </p:cBhvr>
                                      <p:to x="100000" y="100000"/>
                                    </p:animScale>
                                    <p:animScale>
                                      <p:cBhvr>
                                        <p:cTn id="67" dur="39">
                                          <p:stCondLst>
                                            <p:cond delay="2712"/>
                                          </p:stCondLst>
                                        </p:cTn>
                                        <p:tgtEl>
                                          <p:spTgt spid="3">
                                            <p:txEl>
                                              <p:pRg st="2" end="2"/>
                                            </p:txEl>
                                          </p:spTgt>
                                        </p:tgtEl>
                                      </p:cBhvr>
                                      <p:to x="100000" y="95000"/>
                                    </p:animScale>
                                    <p:animScale>
                                      <p:cBhvr>
                                        <p:cTn id="68" dur="249" decel="50000">
                                          <p:stCondLst>
                                            <p:cond delay="2751"/>
                                          </p:stCondLst>
                                        </p:cTn>
                                        <p:tgtEl>
                                          <p:spTgt spid="3">
                                            <p:txEl>
                                              <p:pRg st="2" end="2"/>
                                            </p:txEl>
                                          </p:spTgt>
                                        </p:tgtEl>
                                      </p:cBhvr>
                                      <p:to x="100000" y="100000"/>
                                    </p:animScale>
                                  </p:childTnLst>
                                </p:cTn>
                              </p:par>
                              <p:par>
                                <p:cTn id="69" presetID="26" presetClass="entr" presetSubtype="0" fill="hold" nodeType="withEffect">
                                  <p:stCondLst>
                                    <p:cond delay="0"/>
                                  </p:stCondLst>
                                  <p:iterate type="wd">
                                    <p:tmPct val="10000"/>
                                  </p:iterate>
                                  <p:childTnLst>
                                    <p:set>
                                      <p:cBhvr>
                                        <p:cTn id="70" dur="1" fill="hold">
                                          <p:stCondLst>
                                            <p:cond delay="0"/>
                                          </p:stCondLst>
                                        </p:cTn>
                                        <p:tgtEl>
                                          <p:spTgt spid="3">
                                            <p:txEl>
                                              <p:pRg st="3" end="3"/>
                                            </p:txEl>
                                          </p:spTgt>
                                        </p:tgtEl>
                                        <p:attrNameLst>
                                          <p:attrName>style.visibility</p:attrName>
                                        </p:attrNameLst>
                                      </p:cBhvr>
                                      <p:to>
                                        <p:strVal val="visible"/>
                                      </p:to>
                                    </p:set>
                                    <p:animEffect transition="in" filter="wipe(down)">
                                      <p:cBhvr>
                                        <p:cTn id="71" dur="870">
                                          <p:stCondLst>
                                            <p:cond delay="0"/>
                                          </p:stCondLst>
                                        </p:cTn>
                                        <p:tgtEl>
                                          <p:spTgt spid="3">
                                            <p:txEl>
                                              <p:pRg st="3" end="3"/>
                                            </p:txEl>
                                          </p:spTgt>
                                        </p:tgtEl>
                                      </p:cBhvr>
                                    </p:animEffect>
                                    <p:anim calcmode="lin" valueType="num">
                                      <p:cBhvr>
                                        <p:cTn id="72" dur="2733"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3" dur="996"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4" dur="996" tmFilter="0, 0; 0.125,0.2665; 0.25,0.4; 0.375,0.465; 0.5,0.5;  0.625,0.535; 0.75,0.6; 0.875,0.7335; 1,1">
                                          <p:stCondLst>
                                            <p:cond delay="996"/>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5" dur="498" tmFilter="0, 0; 0.125,0.2665; 0.25,0.4; 0.375,0.465; 0.5,0.5;  0.625,0.535; 0.75,0.6; 0.875,0.7335; 1,1">
                                          <p:stCondLst>
                                            <p:cond delay="1986"/>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6" dur="246" tmFilter="0, 0; 0.125,0.2665; 0.25,0.4; 0.375,0.465; 0.5,0.5;  0.625,0.535; 0.75,0.6; 0.875,0.7335; 1,1">
                                          <p:stCondLst>
                                            <p:cond delay="2484"/>
                                          </p:stCondLst>
                                        </p:cTn>
                                        <p:tgtEl>
                                          <p:spTgt spid="3">
                                            <p:txEl>
                                              <p:pRg st="3" end="3"/>
                                            </p:txEl>
                                          </p:spTgt>
                                        </p:tgtEl>
                                        <p:attrNameLst>
                                          <p:attrName>ppt_y</p:attrName>
                                        </p:attrNameLst>
                                      </p:cBhvr>
                                      <p:tavLst>
                                        <p:tav tm="0" fmla="#ppt_y-sin(pi*$)/81">
                                          <p:val>
                                            <p:fltVal val="0"/>
                                          </p:val>
                                        </p:tav>
                                        <p:tav tm="100000">
                                          <p:val>
                                            <p:fltVal val="1"/>
                                          </p:val>
                                        </p:tav>
                                      </p:tavLst>
                                    </p:anim>
                                    <p:animScale>
                                      <p:cBhvr>
                                        <p:cTn id="77" dur="39">
                                          <p:stCondLst>
                                            <p:cond delay="975"/>
                                          </p:stCondLst>
                                        </p:cTn>
                                        <p:tgtEl>
                                          <p:spTgt spid="3">
                                            <p:txEl>
                                              <p:pRg st="3" end="3"/>
                                            </p:txEl>
                                          </p:spTgt>
                                        </p:tgtEl>
                                      </p:cBhvr>
                                      <p:to x="100000" y="60000"/>
                                    </p:animScale>
                                    <p:animScale>
                                      <p:cBhvr>
                                        <p:cTn id="78" dur="249" decel="50000">
                                          <p:stCondLst>
                                            <p:cond delay="1014"/>
                                          </p:stCondLst>
                                        </p:cTn>
                                        <p:tgtEl>
                                          <p:spTgt spid="3">
                                            <p:txEl>
                                              <p:pRg st="3" end="3"/>
                                            </p:txEl>
                                          </p:spTgt>
                                        </p:tgtEl>
                                      </p:cBhvr>
                                      <p:to x="100000" y="100000"/>
                                    </p:animScale>
                                    <p:animScale>
                                      <p:cBhvr>
                                        <p:cTn id="79" dur="39">
                                          <p:stCondLst>
                                            <p:cond delay="1968"/>
                                          </p:stCondLst>
                                        </p:cTn>
                                        <p:tgtEl>
                                          <p:spTgt spid="3">
                                            <p:txEl>
                                              <p:pRg st="3" end="3"/>
                                            </p:txEl>
                                          </p:spTgt>
                                        </p:tgtEl>
                                      </p:cBhvr>
                                      <p:to x="100000" y="80000"/>
                                    </p:animScale>
                                    <p:animScale>
                                      <p:cBhvr>
                                        <p:cTn id="80" dur="249" decel="50000">
                                          <p:stCondLst>
                                            <p:cond delay="2007"/>
                                          </p:stCondLst>
                                        </p:cTn>
                                        <p:tgtEl>
                                          <p:spTgt spid="3">
                                            <p:txEl>
                                              <p:pRg st="3" end="3"/>
                                            </p:txEl>
                                          </p:spTgt>
                                        </p:tgtEl>
                                      </p:cBhvr>
                                      <p:to x="100000" y="100000"/>
                                    </p:animScale>
                                    <p:animScale>
                                      <p:cBhvr>
                                        <p:cTn id="81" dur="39">
                                          <p:stCondLst>
                                            <p:cond delay="2463"/>
                                          </p:stCondLst>
                                        </p:cTn>
                                        <p:tgtEl>
                                          <p:spTgt spid="3">
                                            <p:txEl>
                                              <p:pRg st="3" end="3"/>
                                            </p:txEl>
                                          </p:spTgt>
                                        </p:tgtEl>
                                      </p:cBhvr>
                                      <p:to x="100000" y="90000"/>
                                    </p:animScale>
                                    <p:animScale>
                                      <p:cBhvr>
                                        <p:cTn id="82" dur="249" decel="50000">
                                          <p:stCondLst>
                                            <p:cond delay="2502"/>
                                          </p:stCondLst>
                                        </p:cTn>
                                        <p:tgtEl>
                                          <p:spTgt spid="3">
                                            <p:txEl>
                                              <p:pRg st="3" end="3"/>
                                            </p:txEl>
                                          </p:spTgt>
                                        </p:tgtEl>
                                      </p:cBhvr>
                                      <p:to x="100000" y="100000"/>
                                    </p:animScale>
                                    <p:animScale>
                                      <p:cBhvr>
                                        <p:cTn id="83" dur="39">
                                          <p:stCondLst>
                                            <p:cond delay="2712"/>
                                          </p:stCondLst>
                                        </p:cTn>
                                        <p:tgtEl>
                                          <p:spTgt spid="3">
                                            <p:txEl>
                                              <p:pRg st="3" end="3"/>
                                            </p:txEl>
                                          </p:spTgt>
                                        </p:tgtEl>
                                      </p:cBhvr>
                                      <p:to x="100000" y="95000"/>
                                    </p:animScale>
                                    <p:animScale>
                                      <p:cBhvr>
                                        <p:cTn id="84" dur="249" decel="50000">
                                          <p:stCondLst>
                                            <p:cond delay="2751"/>
                                          </p:stCondLst>
                                        </p:cTn>
                                        <p:tgtEl>
                                          <p:spTgt spid="3">
                                            <p:txEl>
                                              <p:pRg st="3" end="3"/>
                                            </p:txEl>
                                          </p:spTgt>
                                        </p:tgtEl>
                                      </p:cBhvr>
                                      <p:to x="100000" y="100000"/>
                                    </p:animScale>
                                  </p:childTnLst>
                                </p:cTn>
                              </p:par>
                              <p:par>
                                <p:cTn id="85" presetID="26" presetClass="entr" presetSubtype="0" fill="hold" nodeType="withEffect">
                                  <p:stCondLst>
                                    <p:cond delay="0"/>
                                  </p:stCondLst>
                                  <p:iterate type="wd">
                                    <p:tmPct val="10000"/>
                                  </p:iterate>
                                  <p:childTnLst>
                                    <p:set>
                                      <p:cBhvr>
                                        <p:cTn id="86" dur="1" fill="hold">
                                          <p:stCondLst>
                                            <p:cond delay="0"/>
                                          </p:stCondLst>
                                        </p:cTn>
                                        <p:tgtEl>
                                          <p:spTgt spid="3">
                                            <p:txEl>
                                              <p:pRg st="4" end="4"/>
                                            </p:txEl>
                                          </p:spTgt>
                                        </p:tgtEl>
                                        <p:attrNameLst>
                                          <p:attrName>style.visibility</p:attrName>
                                        </p:attrNameLst>
                                      </p:cBhvr>
                                      <p:to>
                                        <p:strVal val="visible"/>
                                      </p:to>
                                    </p:set>
                                    <p:animEffect transition="in" filter="wipe(down)">
                                      <p:cBhvr>
                                        <p:cTn id="87" dur="870">
                                          <p:stCondLst>
                                            <p:cond delay="0"/>
                                          </p:stCondLst>
                                        </p:cTn>
                                        <p:tgtEl>
                                          <p:spTgt spid="3">
                                            <p:txEl>
                                              <p:pRg st="4" end="4"/>
                                            </p:txEl>
                                          </p:spTgt>
                                        </p:tgtEl>
                                      </p:cBhvr>
                                    </p:animEffect>
                                    <p:anim calcmode="lin" valueType="num">
                                      <p:cBhvr>
                                        <p:cTn id="88" dur="2733"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9" dur="996"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90" dur="996" tmFilter="0, 0; 0.125,0.2665; 0.25,0.4; 0.375,0.465; 0.5,0.5;  0.625,0.535; 0.75,0.6; 0.875,0.7335; 1,1">
                                          <p:stCondLst>
                                            <p:cond delay="996"/>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91" dur="498" tmFilter="0, 0; 0.125,0.2665; 0.25,0.4; 0.375,0.465; 0.5,0.5;  0.625,0.535; 0.75,0.6; 0.875,0.7335; 1,1">
                                          <p:stCondLst>
                                            <p:cond delay="1986"/>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92" dur="246" tmFilter="0, 0; 0.125,0.2665; 0.25,0.4; 0.375,0.465; 0.5,0.5;  0.625,0.535; 0.75,0.6; 0.875,0.7335; 1,1">
                                          <p:stCondLst>
                                            <p:cond delay="2484"/>
                                          </p:stCondLst>
                                        </p:cTn>
                                        <p:tgtEl>
                                          <p:spTgt spid="3">
                                            <p:txEl>
                                              <p:pRg st="4" end="4"/>
                                            </p:txEl>
                                          </p:spTgt>
                                        </p:tgtEl>
                                        <p:attrNameLst>
                                          <p:attrName>ppt_y</p:attrName>
                                        </p:attrNameLst>
                                      </p:cBhvr>
                                      <p:tavLst>
                                        <p:tav tm="0" fmla="#ppt_y-sin(pi*$)/81">
                                          <p:val>
                                            <p:fltVal val="0"/>
                                          </p:val>
                                        </p:tav>
                                        <p:tav tm="100000">
                                          <p:val>
                                            <p:fltVal val="1"/>
                                          </p:val>
                                        </p:tav>
                                      </p:tavLst>
                                    </p:anim>
                                    <p:animScale>
                                      <p:cBhvr>
                                        <p:cTn id="93" dur="39">
                                          <p:stCondLst>
                                            <p:cond delay="975"/>
                                          </p:stCondLst>
                                        </p:cTn>
                                        <p:tgtEl>
                                          <p:spTgt spid="3">
                                            <p:txEl>
                                              <p:pRg st="4" end="4"/>
                                            </p:txEl>
                                          </p:spTgt>
                                        </p:tgtEl>
                                      </p:cBhvr>
                                      <p:to x="100000" y="60000"/>
                                    </p:animScale>
                                    <p:animScale>
                                      <p:cBhvr>
                                        <p:cTn id="94" dur="249" decel="50000">
                                          <p:stCondLst>
                                            <p:cond delay="1014"/>
                                          </p:stCondLst>
                                        </p:cTn>
                                        <p:tgtEl>
                                          <p:spTgt spid="3">
                                            <p:txEl>
                                              <p:pRg st="4" end="4"/>
                                            </p:txEl>
                                          </p:spTgt>
                                        </p:tgtEl>
                                      </p:cBhvr>
                                      <p:to x="100000" y="100000"/>
                                    </p:animScale>
                                    <p:animScale>
                                      <p:cBhvr>
                                        <p:cTn id="95" dur="39">
                                          <p:stCondLst>
                                            <p:cond delay="1968"/>
                                          </p:stCondLst>
                                        </p:cTn>
                                        <p:tgtEl>
                                          <p:spTgt spid="3">
                                            <p:txEl>
                                              <p:pRg st="4" end="4"/>
                                            </p:txEl>
                                          </p:spTgt>
                                        </p:tgtEl>
                                      </p:cBhvr>
                                      <p:to x="100000" y="80000"/>
                                    </p:animScale>
                                    <p:animScale>
                                      <p:cBhvr>
                                        <p:cTn id="96" dur="249" decel="50000">
                                          <p:stCondLst>
                                            <p:cond delay="2007"/>
                                          </p:stCondLst>
                                        </p:cTn>
                                        <p:tgtEl>
                                          <p:spTgt spid="3">
                                            <p:txEl>
                                              <p:pRg st="4" end="4"/>
                                            </p:txEl>
                                          </p:spTgt>
                                        </p:tgtEl>
                                      </p:cBhvr>
                                      <p:to x="100000" y="100000"/>
                                    </p:animScale>
                                    <p:animScale>
                                      <p:cBhvr>
                                        <p:cTn id="97" dur="39">
                                          <p:stCondLst>
                                            <p:cond delay="2463"/>
                                          </p:stCondLst>
                                        </p:cTn>
                                        <p:tgtEl>
                                          <p:spTgt spid="3">
                                            <p:txEl>
                                              <p:pRg st="4" end="4"/>
                                            </p:txEl>
                                          </p:spTgt>
                                        </p:tgtEl>
                                      </p:cBhvr>
                                      <p:to x="100000" y="90000"/>
                                    </p:animScale>
                                    <p:animScale>
                                      <p:cBhvr>
                                        <p:cTn id="98" dur="249" decel="50000">
                                          <p:stCondLst>
                                            <p:cond delay="2502"/>
                                          </p:stCondLst>
                                        </p:cTn>
                                        <p:tgtEl>
                                          <p:spTgt spid="3">
                                            <p:txEl>
                                              <p:pRg st="4" end="4"/>
                                            </p:txEl>
                                          </p:spTgt>
                                        </p:tgtEl>
                                      </p:cBhvr>
                                      <p:to x="100000" y="100000"/>
                                    </p:animScale>
                                    <p:animScale>
                                      <p:cBhvr>
                                        <p:cTn id="99" dur="39">
                                          <p:stCondLst>
                                            <p:cond delay="2712"/>
                                          </p:stCondLst>
                                        </p:cTn>
                                        <p:tgtEl>
                                          <p:spTgt spid="3">
                                            <p:txEl>
                                              <p:pRg st="4" end="4"/>
                                            </p:txEl>
                                          </p:spTgt>
                                        </p:tgtEl>
                                      </p:cBhvr>
                                      <p:to x="100000" y="95000"/>
                                    </p:animScale>
                                    <p:animScale>
                                      <p:cBhvr>
                                        <p:cTn id="100" dur="249" decel="50000">
                                          <p:stCondLst>
                                            <p:cond delay="2751"/>
                                          </p:stCondLst>
                                        </p:cTn>
                                        <p:tgtEl>
                                          <p:spTgt spid="3">
                                            <p:txEl>
                                              <p:pRg st="4" end="4"/>
                                            </p:txEl>
                                          </p:spTgt>
                                        </p:tgtEl>
                                      </p:cBhvr>
                                      <p:to x="100000" y="100000"/>
                                    </p:animScale>
                                  </p:childTnLst>
                                </p:cTn>
                              </p:par>
                              <p:par>
                                <p:cTn id="101" presetID="26" presetClass="entr" presetSubtype="0" fill="hold" nodeType="withEffect">
                                  <p:stCondLst>
                                    <p:cond delay="0"/>
                                  </p:stCondLst>
                                  <p:iterate type="wd">
                                    <p:tmPct val="10000"/>
                                  </p:iterate>
                                  <p:childTnLst>
                                    <p:set>
                                      <p:cBhvr>
                                        <p:cTn id="102" dur="1" fill="hold">
                                          <p:stCondLst>
                                            <p:cond delay="0"/>
                                          </p:stCondLst>
                                        </p:cTn>
                                        <p:tgtEl>
                                          <p:spTgt spid="3">
                                            <p:txEl>
                                              <p:pRg st="5" end="5"/>
                                            </p:txEl>
                                          </p:spTgt>
                                        </p:tgtEl>
                                        <p:attrNameLst>
                                          <p:attrName>style.visibility</p:attrName>
                                        </p:attrNameLst>
                                      </p:cBhvr>
                                      <p:to>
                                        <p:strVal val="visible"/>
                                      </p:to>
                                    </p:set>
                                    <p:animEffect transition="in" filter="wipe(down)">
                                      <p:cBhvr>
                                        <p:cTn id="103" dur="870">
                                          <p:stCondLst>
                                            <p:cond delay="0"/>
                                          </p:stCondLst>
                                        </p:cTn>
                                        <p:tgtEl>
                                          <p:spTgt spid="3">
                                            <p:txEl>
                                              <p:pRg st="5" end="5"/>
                                            </p:txEl>
                                          </p:spTgt>
                                        </p:tgtEl>
                                      </p:cBhvr>
                                    </p:animEffect>
                                    <p:anim calcmode="lin" valueType="num">
                                      <p:cBhvr>
                                        <p:cTn id="104" dur="2733"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05" dur="996"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6" dur="996" tmFilter="0, 0; 0.125,0.2665; 0.25,0.4; 0.375,0.465; 0.5,0.5;  0.625,0.535; 0.75,0.6; 0.875,0.7335; 1,1">
                                          <p:stCondLst>
                                            <p:cond delay="996"/>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7" dur="498" tmFilter="0, 0; 0.125,0.2665; 0.25,0.4; 0.375,0.465; 0.5,0.5;  0.625,0.535; 0.75,0.6; 0.875,0.7335; 1,1">
                                          <p:stCondLst>
                                            <p:cond delay="1986"/>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8" dur="246" tmFilter="0, 0; 0.125,0.2665; 0.25,0.4; 0.375,0.465; 0.5,0.5;  0.625,0.535; 0.75,0.6; 0.875,0.7335; 1,1">
                                          <p:stCondLst>
                                            <p:cond delay="2484"/>
                                          </p:stCondLst>
                                        </p:cTn>
                                        <p:tgtEl>
                                          <p:spTgt spid="3">
                                            <p:txEl>
                                              <p:pRg st="5" end="5"/>
                                            </p:txEl>
                                          </p:spTgt>
                                        </p:tgtEl>
                                        <p:attrNameLst>
                                          <p:attrName>ppt_y</p:attrName>
                                        </p:attrNameLst>
                                      </p:cBhvr>
                                      <p:tavLst>
                                        <p:tav tm="0" fmla="#ppt_y-sin(pi*$)/81">
                                          <p:val>
                                            <p:fltVal val="0"/>
                                          </p:val>
                                        </p:tav>
                                        <p:tav tm="100000">
                                          <p:val>
                                            <p:fltVal val="1"/>
                                          </p:val>
                                        </p:tav>
                                      </p:tavLst>
                                    </p:anim>
                                    <p:animScale>
                                      <p:cBhvr>
                                        <p:cTn id="109" dur="39">
                                          <p:stCondLst>
                                            <p:cond delay="975"/>
                                          </p:stCondLst>
                                        </p:cTn>
                                        <p:tgtEl>
                                          <p:spTgt spid="3">
                                            <p:txEl>
                                              <p:pRg st="5" end="5"/>
                                            </p:txEl>
                                          </p:spTgt>
                                        </p:tgtEl>
                                      </p:cBhvr>
                                      <p:to x="100000" y="60000"/>
                                    </p:animScale>
                                    <p:animScale>
                                      <p:cBhvr>
                                        <p:cTn id="110" dur="249" decel="50000">
                                          <p:stCondLst>
                                            <p:cond delay="1014"/>
                                          </p:stCondLst>
                                        </p:cTn>
                                        <p:tgtEl>
                                          <p:spTgt spid="3">
                                            <p:txEl>
                                              <p:pRg st="5" end="5"/>
                                            </p:txEl>
                                          </p:spTgt>
                                        </p:tgtEl>
                                      </p:cBhvr>
                                      <p:to x="100000" y="100000"/>
                                    </p:animScale>
                                    <p:animScale>
                                      <p:cBhvr>
                                        <p:cTn id="111" dur="39">
                                          <p:stCondLst>
                                            <p:cond delay="1968"/>
                                          </p:stCondLst>
                                        </p:cTn>
                                        <p:tgtEl>
                                          <p:spTgt spid="3">
                                            <p:txEl>
                                              <p:pRg st="5" end="5"/>
                                            </p:txEl>
                                          </p:spTgt>
                                        </p:tgtEl>
                                      </p:cBhvr>
                                      <p:to x="100000" y="80000"/>
                                    </p:animScale>
                                    <p:animScale>
                                      <p:cBhvr>
                                        <p:cTn id="112" dur="249" decel="50000">
                                          <p:stCondLst>
                                            <p:cond delay="2007"/>
                                          </p:stCondLst>
                                        </p:cTn>
                                        <p:tgtEl>
                                          <p:spTgt spid="3">
                                            <p:txEl>
                                              <p:pRg st="5" end="5"/>
                                            </p:txEl>
                                          </p:spTgt>
                                        </p:tgtEl>
                                      </p:cBhvr>
                                      <p:to x="100000" y="100000"/>
                                    </p:animScale>
                                    <p:animScale>
                                      <p:cBhvr>
                                        <p:cTn id="113" dur="39">
                                          <p:stCondLst>
                                            <p:cond delay="2463"/>
                                          </p:stCondLst>
                                        </p:cTn>
                                        <p:tgtEl>
                                          <p:spTgt spid="3">
                                            <p:txEl>
                                              <p:pRg st="5" end="5"/>
                                            </p:txEl>
                                          </p:spTgt>
                                        </p:tgtEl>
                                      </p:cBhvr>
                                      <p:to x="100000" y="90000"/>
                                    </p:animScale>
                                    <p:animScale>
                                      <p:cBhvr>
                                        <p:cTn id="114" dur="249" decel="50000">
                                          <p:stCondLst>
                                            <p:cond delay="2502"/>
                                          </p:stCondLst>
                                        </p:cTn>
                                        <p:tgtEl>
                                          <p:spTgt spid="3">
                                            <p:txEl>
                                              <p:pRg st="5" end="5"/>
                                            </p:txEl>
                                          </p:spTgt>
                                        </p:tgtEl>
                                      </p:cBhvr>
                                      <p:to x="100000" y="100000"/>
                                    </p:animScale>
                                    <p:animScale>
                                      <p:cBhvr>
                                        <p:cTn id="115" dur="39">
                                          <p:stCondLst>
                                            <p:cond delay="2712"/>
                                          </p:stCondLst>
                                        </p:cTn>
                                        <p:tgtEl>
                                          <p:spTgt spid="3">
                                            <p:txEl>
                                              <p:pRg st="5" end="5"/>
                                            </p:txEl>
                                          </p:spTgt>
                                        </p:tgtEl>
                                      </p:cBhvr>
                                      <p:to x="100000" y="95000"/>
                                    </p:animScale>
                                    <p:animScale>
                                      <p:cBhvr>
                                        <p:cTn id="116" dur="249" decel="50000">
                                          <p:stCondLst>
                                            <p:cond delay="2751"/>
                                          </p:stCondLst>
                                        </p:cTn>
                                        <p:tgtEl>
                                          <p:spTgt spid="3">
                                            <p:txEl>
                                              <p:pRg st="5" end="5"/>
                                            </p:txEl>
                                          </p:spTgt>
                                        </p:tgtEl>
                                      </p:cBhvr>
                                      <p:to x="100000" y="100000"/>
                                    </p:animScale>
                                  </p:childTnLst>
                                </p:cTn>
                              </p:par>
                              <p:par>
                                <p:cTn id="117" presetID="26" presetClass="entr" presetSubtype="0" fill="hold" nodeType="withEffect">
                                  <p:stCondLst>
                                    <p:cond delay="0"/>
                                  </p:stCondLst>
                                  <p:iterate type="wd">
                                    <p:tmPct val="10000"/>
                                  </p:iterate>
                                  <p:childTnLst>
                                    <p:set>
                                      <p:cBhvr>
                                        <p:cTn id="118" dur="1" fill="hold">
                                          <p:stCondLst>
                                            <p:cond delay="0"/>
                                          </p:stCondLst>
                                        </p:cTn>
                                        <p:tgtEl>
                                          <p:spTgt spid="3">
                                            <p:txEl>
                                              <p:pRg st="6" end="6"/>
                                            </p:txEl>
                                          </p:spTgt>
                                        </p:tgtEl>
                                        <p:attrNameLst>
                                          <p:attrName>style.visibility</p:attrName>
                                        </p:attrNameLst>
                                      </p:cBhvr>
                                      <p:to>
                                        <p:strVal val="visible"/>
                                      </p:to>
                                    </p:set>
                                    <p:animEffect transition="in" filter="wipe(down)">
                                      <p:cBhvr>
                                        <p:cTn id="119" dur="870">
                                          <p:stCondLst>
                                            <p:cond delay="0"/>
                                          </p:stCondLst>
                                        </p:cTn>
                                        <p:tgtEl>
                                          <p:spTgt spid="3">
                                            <p:txEl>
                                              <p:pRg st="6" end="6"/>
                                            </p:txEl>
                                          </p:spTgt>
                                        </p:tgtEl>
                                      </p:cBhvr>
                                    </p:animEffect>
                                    <p:anim calcmode="lin" valueType="num">
                                      <p:cBhvr>
                                        <p:cTn id="120" dur="2733"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21" dur="996"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22" dur="996" tmFilter="0, 0; 0.125,0.2665; 0.25,0.4; 0.375,0.465; 0.5,0.5;  0.625,0.535; 0.75,0.6; 0.875,0.7335; 1,1">
                                          <p:stCondLst>
                                            <p:cond delay="996"/>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23" dur="498" tmFilter="0, 0; 0.125,0.2665; 0.25,0.4; 0.375,0.465; 0.5,0.5;  0.625,0.535; 0.75,0.6; 0.875,0.7335; 1,1">
                                          <p:stCondLst>
                                            <p:cond delay="1986"/>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4" dur="246" tmFilter="0, 0; 0.125,0.2665; 0.25,0.4; 0.375,0.465; 0.5,0.5;  0.625,0.535; 0.75,0.6; 0.875,0.7335; 1,1">
                                          <p:stCondLst>
                                            <p:cond delay="2484"/>
                                          </p:stCondLst>
                                        </p:cTn>
                                        <p:tgtEl>
                                          <p:spTgt spid="3">
                                            <p:txEl>
                                              <p:pRg st="6" end="6"/>
                                            </p:txEl>
                                          </p:spTgt>
                                        </p:tgtEl>
                                        <p:attrNameLst>
                                          <p:attrName>ppt_y</p:attrName>
                                        </p:attrNameLst>
                                      </p:cBhvr>
                                      <p:tavLst>
                                        <p:tav tm="0" fmla="#ppt_y-sin(pi*$)/81">
                                          <p:val>
                                            <p:fltVal val="0"/>
                                          </p:val>
                                        </p:tav>
                                        <p:tav tm="100000">
                                          <p:val>
                                            <p:fltVal val="1"/>
                                          </p:val>
                                        </p:tav>
                                      </p:tavLst>
                                    </p:anim>
                                    <p:animScale>
                                      <p:cBhvr>
                                        <p:cTn id="125" dur="39">
                                          <p:stCondLst>
                                            <p:cond delay="975"/>
                                          </p:stCondLst>
                                        </p:cTn>
                                        <p:tgtEl>
                                          <p:spTgt spid="3">
                                            <p:txEl>
                                              <p:pRg st="6" end="6"/>
                                            </p:txEl>
                                          </p:spTgt>
                                        </p:tgtEl>
                                      </p:cBhvr>
                                      <p:to x="100000" y="60000"/>
                                    </p:animScale>
                                    <p:animScale>
                                      <p:cBhvr>
                                        <p:cTn id="126" dur="249" decel="50000">
                                          <p:stCondLst>
                                            <p:cond delay="1014"/>
                                          </p:stCondLst>
                                        </p:cTn>
                                        <p:tgtEl>
                                          <p:spTgt spid="3">
                                            <p:txEl>
                                              <p:pRg st="6" end="6"/>
                                            </p:txEl>
                                          </p:spTgt>
                                        </p:tgtEl>
                                      </p:cBhvr>
                                      <p:to x="100000" y="100000"/>
                                    </p:animScale>
                                    <p:animScale>
                                      <p:cBhvr>
                                        <p:cTn id="127" dur="39">
                                          <p:stCondLst>
                                            <p:cond delay="1968"/>
                                          </p:stCondLst>
                                        </p:cTn>
                                        <p:tgtEl>
                                          <p:spTgt spid="3">
                                            <p:txEl>
                                              <p:pRg st="6" end="6"/>
                                            </p:txEl>
                                          </p:spTgt>
                                        </p:tgtEl>
                                      </p:cBhvr>
                                      <p:to x="100000" y="80000"/>
                                    </p:animScale>
                                    <p:animScale>
                                      <p:cBhvr>
                                        <p:cTn id="128" dur="249" decel="50000">
                                          <p:stCondLst>
                                            <p:cond delay="2007"/>
                                          </p:stCondLst>
                                        </p:cTn>
                                        <p:tgtEl>
                                          <p:spTgt spid="3">
                                            <p:txEl>
                                              <p:pRg st="6" end="6"/>
                                            </p:txEl>
                                          </p:spTgt>
                                        </p:tgtEl>
                                      </p:cBhvr>
                                      <p:to x="100000" y="100000"/>
                                    </p:animScale>
                                    <p:animScale>
                                      <p:cBhvr>
                                        <p:cTn id="129" dur="39">
                                          <p:stCondLst>
                                            <p:cond delay="2463"/>
                                          </p:stCondLst>
                                        </p:cTn>
                                        <p:tgtEl>
                                          <p:spTgt spid="3">
                                            <p:txEl>
                                              <p:pRg st="6" end="6"/>
                                            </p:txEl>
                                          </p:spTgt>
                                        </p:tgtEl>
                                      </p:cBhvr>
                                      <p:to x="100000" y="90000"/>
                                    </p:animScale>
                                    <p:animScale>
                                      <p:cBhvr>
                                        <p:cTn id="130" dur="249" decel="50000">
                                          <p:stCondLst>
                                            <p:cond delay="2502"/>
                                          </p:stCondLst>
                                        </p:cTn>
                                        <p:tgtEl>
                                          <p:spTgt spid="3">
                                            <p:txEl>
                                              <p:pRg st="6" end="6"/>
                                            </p:txEl>
                                          </p:spTgt>
                                        </p:tgtEl>
                                      </p:cBhvr>
                                      <p:to x="100000" y="100000"/>
                                    </p:animScale>
                                    <p:animScale>
                                      <p:cBhvr>
                                        <p:cTn id="131" dur="39">
                                          <p:stCondLst>
                                            <p:cond delay="2712"/>
                                          </p:stCondLst>
                                        </p:cTn>
                                        <p:tgtEl>
                                          <p:spTgt spid="3">
                                            <p:txEl>
                                              <p:pRg st="6" end="6"/>
                                            </p:txEl>
                                          </p:spTgt>
                                        </p:tgtEl>
                                      </p:cBhvr>
                                      <p:to x="100000" y="95000"/>
                                    </p:animScale>
                                    <p:animScale>
                                      <p:cBhvr>
                                        <p:cTn id="132" dur="249" decel="50000">
                                          <p:stCondLst>
                                            <p:cond delay="2751"/>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24973"/>
          </a:xfrm>
          <a:prstGeom prst="rect">
            <a:avLst/>
          </a:prstGeom>
          <a:solidFill>
            <a:srgbClr val="FFFF00"/>
          </a:solidFill>
        </p:spPr>
        <p:txBody>
          <a:bodyPr wrap="square">
            <a:spAutoFit/>
          </a:bodyPr>
          <a:lstStyle/>
          <a:p>
            <a:r>
              <a:rPr lang="as-IN" sz="3200" dirty="0">
                <a:solidFill>
                  <a:srgbClr val="FF0000"/>
                </a:solidFill>
                <a:latin typeface="NikoshBAN" panose="02000000000000000000" pitchFamily="2" charset="0"/>
                <a:cs typeface="NikoshBAN" panose="02000000000000000000" pitchFamily="2" charset="0"/>
              </a:rPr>
              <a:t>৮। শিক্ষার্থীর মধ্যে সুষ্ঠু গণতান্ত্রিক চেতনা সৃষ্টি করার মানসে শ্রেণি শিক্ষক গোপন ভোটের মাধ্যমে </a:t>
            </a:r>
            <a:r>
              <a:rPr lang="en-US" sz="3200" dirty="0" smtClean="0">
                <a:solidFill>
                  <a:srgbClr val="FF0000"/>
                </a:solidFill>
                <a:latin typeface="NikoshBAN" panose="02000000000000000000" pitchFamily="2" charset="0"/>
                <a:cs typeface="NikoshBAN" panose="02000000000000000000" pitchFamily="2" charset="0"/>
              </a:rPr>
              <a:t>  </a:t>
            </a:r>
          </a:p>
          <a:p>
            <a:r>
              <a:rPr lang="en-US" sz="3200" dirty="0">
                <a:solidFill>
                  <a:srgbClr val="FF0000"/>
                </a:solidFill>
                <a:latin typeface="NikoshBAN" panose="02000000000000000000" pitchFamily="2" charset="0"/>
                <a:cs typeface="NikoshBAN" panose="02000000000000000000" pitchFamily="2" charset="0"/>
              </a:rPr>
              <a:t> </a:t>
            </a:r>
            <a:r>
              <a:rPr lang="en-US" sz="3200" dirty="0" smtClean="0">
                <a:solidFill>
                  <a:srgbClr val="FF0000"/>
                </a:solidFill>
                <a:latin typeface="NikoshBAN" panose="02000000000000000000" pitchFamily="2" charset="0"/>
                <a:cs typeface="NikoshBAN" panose="02000000000000000000" pitchFamily="2" charset="0"/>
              </a:rPr>
              <a:t>    </a:t>
            </a:r>
            <a:r>
              <a:rPr lang="as-IN" sz="3200" dirty="0" smtClean="0">
                <a:solidFill>
                  <a:srgbClr val="FF0000"/>
                </a:solidFill>
                <a:latin typeface="NikoshBAN" panose="02000000000000000000" pitchFamily="2" charset="0"/>
                <a:cs typeface="NikoshBAN" panose="02000000000000000000" pitchFamily="2" charset="0"/>
              </a:rPr>
              <a:t>ক্যাপ্টেন </a:t>
            </a:r>
            <a:r>
              <a:rPr lang="as-IN" sz="3200" dirty="0">
                <a:solidFill>
                  <a:srgbClr val="FF0000"/>
                </a:solidFill>
                <a:latin typeface="NikoshBAN" panose="02000000000000000000" pitchFamily="2" charset="0"/>
                <a:cs typeface="NikoshBAN" panose="02000000000000000000" pitchFamily="2" charset="0"/>
              </a:rPr>
              <a:t>নির্বাচন করবেন । </a:t>
            </a:r>
          </a:p>
          <a:p>
            <a:r>
              <a:rPr lang="as-IN" sz="3200" dirty="0">
                <a:solidFill>
                  <a:srgbClr val="FF0000"/>
                </a:solidFill>
                <a:latin typeface="NikoshBAN" panose="02000000000000000000" pitchFamily="2" charset="0"/>
                <a:cs typeface="NikoshBAN" panose="02000000000000000000" pitchFamily="2" charset="0"/>
              </a:rPr>
              <a:t>৯। একজন শ্রেণি শিক্ষক তার শিক্ষার্থীর সাথে বিশ্বস্থ বন্ধুর মত আচরণ করবেন । </a:t>
            </a:r>
          </a:p>
          <a:p>
            <a:r>
              <a:rPr lang="as-IN" sz="3200" dirty="0">
                <a:solidFill>
                  <a:srgbClr val="FF0000"/>
                </a:solidFill>
                <a:latin typeface="NikoshBAN" panose="02000000000000000000" pitchFamily="2" charset="0"/>
                <a:cs typeface="NikoshBAN" panose="02000000000000000000" pitchFamily="2" charset="0"/>
              </a:rPr>
              <a:t>১০। </a:t>
            </a:r>
            <a:r>
              <a:rPr lang="as-IN" sz="3200" dirty="0" smtClean="0">
                <a:solidFill>
                  <a:srgbClr val="FF0000"/>
                </a:solidFill>
                <a:latin typeface="NikoshBAN" panose="02000000000000000000" pitchFamily="2" charset="0"/>
                <a:cs typeface="NikoshBAN" panose="02000000000000000000" pitchFamily="2" charset="0"/>
              </a:rPr>
              <a:t>শিক্ষক-শিক্ষার্থী </a:t>
            </a:r>
            <a:r>
              <a:rPr lang="as-IN" sz="3200" dirty="0">
                <a:solidFill>
                  <a:srgbClr val="FF0000"/>
                </a:solidFill>
                <a:latin typeface="NikoshBAN" panose="02000000000000000000" pitchFamily="2" charset="0"/>
                <a:cs typeface="NikoshBAN" panose="02000000000000000000" pitchFamily="2" charset="0"/>
              </a:rPr>
              <a:t>সম্পর্ক বজায় রেখে একজন শ্রেণি শিক্ষক শিক্ষার্থীর সুখে-দুখে, </a:t>
            </a:r>
            <a:r>
              <a:rPr lang="as-IN" sz="3200" dirty="0" smtClean="0">
                <a:solidFill>
                  <a:srgbClr val="FF0000"/>
                </a:solidFill>
                <a:latin typeface="NikoshBAN" panose="02000000000000000000" pitchFamily="2" charset="0"/>
                <a:cs typeface="NikoshBAN" panose="02000000000000000000" pitchFamily="2" charset="0"/>
              </a:rPr>
              <a:t>সাফল্য-</a:t>
            </a:r>
            <a:r>
              <a:rPr lang="en-US" sz="3200" dirty="0">
                <a:solidFill>
                  <a:srgbClr val="FF0000"/>
                </a:solidFill>
                <a:latin typeface="NikoshBAN" panose="02000000000000000000" pitchFamily="2" charset="0"/>
                <a:cs typeface="NikoshBAN" panose="02000000000000000000" pitchFamily="2" charset="0"/>
              </a:rPr>
              <a:t> </a:t>
            </a:r>
            <a:endParaRPr lang="en-US" sz="3200" dirty="0" smtClean="0">
              <a:solidFill>
                <a:srgbClr val="FF0000"/>
              </a:solidFill>
              <a:latin typeface="NikoshBAN" panose="02000000000000000000" pitchFamily="2" charset="0"/>
              <a:cs typeface="NikoshBAN" panose="02000000000000000000" pitchFamily="2" charset="0"/>
            </a:endParaRPr>
          </a:p>
          <a:p>
            <a:r>
              <a:rPr lang="en-US" sz="3200" dirty="0">
                <a:solidFill>
                  <a:srgbClr val="FF0000"/>
                </a:solidFill>
                <a:latin typeface="NikoshBAN" panose="02000000000000000000" pitchFamily="2" charset="0"/>
                <a:cs typeface="NikoshBAN" panose="02000000000000000000" pitchFamily="2" charset="0"/>
              </a:rPr>
              <a:t> </a:t>
            </a:r>
            <a:r>
              <a:rPr lang="en-US" sz="3200" dirty="0" smtClean="0">
                <a:solidFill>
                  <a:srgbClr val="FF0000"/>
                </a:solidFill>
                <a:latin typeface="NikoshBAN" panose="02000000000000000000" pitchFamily="2" charset="0"/>
                <a:cs typeface="NikoshBAN" panose="02000000000000000000" pitchFamily="2" charset="0"/>
              </a:rPr>
              <a:t>     </a:t>
            </a:r>
            <a:r>
              <a:rPr lang="as-IN" sz="3200" dirty="0" smtClean="0">
                <a:solidFill>
                  <a:srgbClr val="FF0000"/>
                </a:solidFill>
                <a:latin typeface="NikoshBAN" panose="02000000000000000000" pitchFamily="2" charset="0"/>
                <a:cs typeface="NikoshBAN" panose="02000000000000000000" pitchFamily="2" charset="0"/>
              </a:rPr>
              <a:t>ব্যর্থতায় </a:t>
            </a:r>
            <a:r>
              <a:rPr lang="as-IN" sz="3200" dirty="0">
                <a:solidFill>
                  <a:srgbClr val="FF0000"/>
                </a:solidFill>
                <a:latin typeface="NikoshBAN" panose="02000000000000000000" pitchFamily="2" charset="0"/>
                <a:cs typeface="NikoshBAN" panose="02000000000000000000" pitchFamily="2" charset="0"/>
              </a:rPr>
              <a:t>সব সময় পাশে থাকবেন । </a:t>
            </a:r>
            <a:endParaRPr lang="en-US" sz="3200" dirty="0" smtClean="0">
              <a:solidFill>
                <a:srgbClr val="FF0000"/>
              </a:solidFill>
              <a:latin typeface="NikoshBAN" panose="02000000000000000000" pitchFamily="2" charset="0"/>
              <a:cs typeface="NikoshBAN" panose="02000000000000000000" pitchFamily="2" charset="0"/>
            </a:endParaRPr>
          </a:p>
          <a:p>
            <a:r>
              <a:rPr lang="as-IN" sz="3200" dirty="0">
                <a:solidFill>
                  <a:srgbClr val="FF0000"/>
                </a:solidFill>
                <a:latin typeface="NikoshBAN" panose="02000000000000000000" pitchFamily="2" charset="0"/>
                <a:cs typeface="NikoshBAN" panose="02000000000000000000" pitchFamily="2" charset="0"/>
              </a:rPr>
              <a:t>১১</a:t>
            </a:r>
            <a:r>
              <a:rPr lang="as-IN" sz="3200" dirty="0" smtClean="0">
                <a:solidFill>
                  <a:srgbClr val="FF0000"/>
                </a:solidFill>
                <a:latin typeface="NikoshBAN" panose="02000000000000000000" pitchFamily="2" charset="0"/>
                <a:cs typeface="NikoshBAN" panose="02000000000000000000" pitchFamily="2" charset="0"/>
              </a:rPr>
              <a:t>। </a:t>
            </a:r>
            <a:r>
              <a:rPr lang="as-IN" sz="3200" dirty="0">
                <a:solidFill>
                  <a:srgbClr val="FF0000"/>
                </a:solidFill>
                <a:latin typeface="NikoshBAN" panose="02000000000000000000" pitchFamily="2" charset="0"/>
                <a:cs typeface="NikoshBAN" panose="02000000000000000000" pitchFamily="2" charset="0"/>
              </a:rPr>
              <a:t>একজন শ্রেণি শিক্ষককে শিক্ষার্থীর আচরণ দেখে তার মনের ভাষা বুঝতে হবে।</a:t>
            </a:r>
          </a:p>
          <a:p>
            <a:r>
              <a:rPr lang="as-IN" sz="3200" dirty="0">
                <a:solidFill>
                  <a:srgbClr val="FF0000"/>
                </a:solidFill>
                <a:latin typeface="NikoshBAN" panose="02000000000000000000" pitchFamily="2" charset="0"/>
                <a:cs typeface="NikoshBAN" panose="02000000000000000000" pitchFamily="2" charset="0"/>
              </a:rPr>
              <a:t>১২। একজন শ্রেণি শিক্ষক শিক্ষার্থীর মধ্যে প্রেষণা সৃষ্টি </a:t>
            </a:r>
            <a:r>
              <a:rPr lang="as-IN" sz="3200" dirty="0" smtClean="0">
                <a:solidFill>
                  <a:srgbClr val="FF0000"/>
                </a:solidFill>
                <a:latin typeface="NikoshBAN" panose="02000000000000000000" pitchFamily="2" charset="0"/>
                <a:cs typeface="NikoshBAN" panose="02000000000000000000" pitchFamily="2" charset="0"/>
              </a:rPr>
              <a:t>করবেন</a:t>
            </a:r>
            <a:r>
              <a:rPr lang="en-US" sz="3200" dirty="0" smtClean="0">
                <a:solidFill>
                  <a:srgbClr val="FF0000"/>
                </a:solidFill>
                <a:latin typeface="NikoshBAN" panose="02000000000000000000" pitchFamily="2" charset="0"/>
                <a:cs typeface="NikoshBAN" panose="02000000000000000000" pitchFamily="2" charset="0"/>
              </a:rPr>
              <a:t> </a:t>
            </a:r>
            <a:r>
              <a:rPr lang="bn-IN" sz="3200" dirty="0" smtClean="0">
                <a:solidFill>
                  <a:srgbClr val="FF0000"/>
                </a:solidFill>
                <a:latin typeface="NikoshBAN" panose="02000000000000000000" pitchFamily="2" charset="0"/>
                <a:cs typeface="NikoshBAN" panose="02000000000000000000" pitchFamily="2" charset="0"/>
              </a:rPr>
              <a:t>।</a:t>
            </a:r>
            <a:endParaRPr lang="as-IN" sz="3200" dirty="0">
              <a:solidFill>
                <a:srgbClr val="FF0000"/>
              </a:solidFill>
              <a:latin typeface="NikoshBAN" panose="02000000000000000000" pitchFamily="2" charset="0"/>
              <a:cs typeface="NikoshBAN" panose="02000000000000000000" pitchFamily="2" charset="0"/>
            </a:endParaRPr>
          </a:p>
          <a:p>
            <a:r>
              <a:rPr lang="as-IN" sz="3200" dirty="0">
                <a:solidFill>
                  <a:srgbClr val="FF0000"/>
                </a:solidFill>
                <a:latin typeface="NikoshBAN" panose="02000000000000000000" pitchFamily="2" charset="0"/>
                <a:cs typeface="NikoshBAN" panose="02000000000000000000" pitchFamily="2" charset="0"/>
              </a:rPr>
              <a:t>১৩</a:t>
            </a:r>
            <a:r>
              <a:rPr lang="as-IN" sz="3200" dirty="0" smtClean="0">
                <a:solidFill>
                  <a:srgbClr val="FF0000"/>
                </a:solidFill>
                <a:latin typeface="NikoshBAN" panose="02000000000000000000" pitchFamily="2" charset="0"/>
                <a:cs typeface="NikoshBAN" panose="02000000000000000000" pitchFamily="2" charset="0"/>
              </a:rPr>
              <a:t>। </a:t>
            </a:r>
            <a:r>
              <a:rPr lang="as-IN" sz="3200" dirty="0">
                <a:solidFill>
                  <a:srgbClr val="FF0000"/>
                </a:solidFill>
                <a:latin typeface="NikoshBAN" panose="02000000000000000000" pitchFamily="2" charset="0"/>
                <a:cs typeface="NikoshBAN" panose="02000000000000000000" pitchFamily="2" charset="0"/>
              </a:rPr>
              <a:t>শ্রেণি শিক্ষকের নিজস্ব গঠনমূলক বা সৃজনশীল কোনো পরামর্শ থাকলে প্রতিষ্ঠান প্রধানের </a:t>
            </a:r>
            <a:endParaRPr lang="en-US" sz="3200" dirty="0">
              <a:solidFill>
                <a:srgbClr val="FF0000"/>
              </a:solidFill>
              <a:latin typeface="NikoshBAN" panose="02000000000000000000" pitchFamily="2" charset="0"/>
              <a:cs typeface="NikoshBAN" panose="02000000000000000000" pitchFamily="2" charset="0"/>
            </a:endParaRPr>
          </a:p>
          <a:p>
            <a:r>
              <a:rPr lang="en-US" sz="3200" dirty="0" smtClean="0">
                <a:solidFill>
                  <a:srgbClr val="FF0000"/>
                </a:solidFill>
                <a:latin typeface="NikoshBAN" panose="02000000000000000000" pitchFamily="2" charset="0"/>
                <a:cs typeface="NikoshBAN" panose="02000000000000000000" pitchFamily="2" charset="0"/>
              </a:rPr>
              <a:t>       </a:t>
            </a:r>
            <a:r>
              <a:rPr lang="as-IN" sz="3200" dirty="0" smtClean="0">
                <a:solidFill>
                  <a:srgbClr val="FF0000"/>
                </a:solidFill>
                <a:latin typeface="NikoshBAN" panose="02000000000000000000" pitchFamily="2" charset="0"/>
                <a:cs typeface="NikoshBAN" panose="02000000000000000000" pitchFamily="2" charset="0"/>
              </a:rPr>
              <a:t>সাথে </a:t>
            </a:r>
            <a:r>
              <a:rPr lang="as-IN" sz="3200" dirty="0">
                <a:solidFill>
                  <a:srgbClr val="FF0000"/>
                </a:solidFill>
                <a:latin typeface="NikoshBAN" panose="02000000000000000000" pitchFamily="2" charset="0"/>
                <a:cs typeface="NikoshBAN" panose="02000000000000000000" pitchFamily="2" charset="0"/>
              </a:rPr>
              <a:t>আলোচনা করে সে অনুযায়ী কাজ করবেন ।</a:t>
            </a:r>
          </a:p>
          <a:p>
            <a:r>
              <a:rPr lang="as-IN" sz="3200" dirty="0">
                <a:solidFill>
                  <a:srgbClr val="FF0000"/>
                </a:solidFill>
                <a:latin typeface="NikoshBAN" panose="02000000000000000000" pitchFamily="2" charset="0"/>
                <a:cs typeface="NikoshBAN" panose="02000000000000000000" pitchFamily="2" charset="0"/>
              </a:rPr>
              <a:t>১৪। শ্রেণি শিক্ষক শ্রেণির বিষয় শিক্ষকদের সাথে পরামর্শ করবেন এবং তাঁদের নিকট থেকে </a:t>
            </a:r>
            <a:endParaRPr lang="en-US" sz="3200" dirty="0">
              <a:solidFill>
                <a:srgbClr val="FF0000"/>
              </a:solidFill>
              <a:latin typeface="NikoshBAN" panose="02000000000000000000" pitchFamily="2" charset="0"/>
              <a:cs typeface="NikoshBAN" panose="02000000000000000000" pitchFamily="2" charset="0"/>
            </a:endParaRPr>
          </a:p>
          <a:p>
            <a:r>
              <a:rPr lang="en-US" sz="3200" dirty="0" smtClean="0">
                <a:solidFill>
                  <a:srgbClr val="FF0000"/>
                </a:solidFill>
                <a:latin typeface="NikoshBAN" panose="02000000000000000000" pitchFamily="2" charset="0"/>
                <a:cs typeface="NikoshBAN" panose="02000000000000000000" pitchFamily="2" charset="0"/>
              </a:rPr>
              <a:t>      </a:t>
            </a:r>
            <a:r>
              <a:rPr lang="as-IN" sz="3200" dirty="0" smtClean="0">
                <a:solidFill>
                  <a:srgbClr val="FF0000"/>
                </a:solidFill>
                <a:latin typeface="NikoshBAN" panose="02000000000000000000" pitchFamily="2" charset="0"/>
                <a:cs typeface="NikoshBAN" panose="02000000000000000000" pitchFamily="2" charset="0"/>
              </a:rPr>
              <a:t>প্রয়োজনীয় </a:t>
            </a:r>
            <a:r>
              <a:rPr lang="as-IN" sz="3200" dirty="0">
                <a:solidFill>
                  <a:srgbClr val="FF0000"/>
                </a:solidFill>
                <a:latin typeface="NikoshBAN" panose="02000000000000000000" pitchFamily="2" charset="0"/>
                <a:cs typeface="NikoshBAN" panose="02000000000000000000" pitchFamily="2" charset="0"/>
              </a:rPr>
              <a:t>পরামর্শ নিবেন ।</a:t>
            </a:r>
          </a:p>
          <a:p>
            <a:r>
              <a:rPr lang="as-IN" sz="3200" dirty="0">
                <a:solidFill>
                  <a:srgbClr val="FF0000"/>
                </a:solidFill>
                <a:latin typeface="NikoshBAN" panose="02000000000000000000" pitchFamily="2" charset="0"/>
                <a:cs typeface="NikoshBAN" panose="02000000000000000000" pitchFamily="2" charset="0"/>
              </a:rPr>
              <a:t>১৫। কোন শিক্ষার্থী শ্রেণিতে অনিয়ম বা শৃংখলা ভঙ্গ করলে শ্রেণি শিক্ষক তা অভিভাবক ও প্রতিষ্ঠান </a:t>
            </a:r>
            <a:endParaRPr lang="en-US" sz="3200" dirty="0">
              <a:solidFill>
                <a:srgbClr val="FF0000"/>
              </a:solidFill>
              <a:latin typeface="NikoshBAN" panose="02000000000000000000" pitchFamily="2" charset="0"/>
              <a:cs typeface="NikoshBAN" panose="02000000000000000000" pitchFamily="2" charset="0"/>
            </a:endParaRPr>
          </a:p>
          <a:p>
            <a:r>
              <a:rPr lang="en-US" sz="3200" dirty="0" smtClean="0">
                <a:solidFill>
                  <a:srgbClr val="FF0000"/>
                </a:solidFill>
                <a:latin typeface="NikoshBAN" panose="02000000000000000000" pitchFamily="2" charset="0"/>
                <a:cs typeface="NikoshBAN" panose="02000000000000000000" pitchFamily="2" charset="0"/>
              </a:rPr>
              <a:t>      </a:t>
            </a:r>
            <a:r>
              <a:rPr lang="as-IN" sz="3200" dirty="0" smtClean="0">
                <a:solidFill>
                  <a:srgbClr val="FF0000"/>
                </a:solidFill>
                <a:latin typeface="NikoshBAN" panose="02000000000000000000" pitchFamily="2" charset="0"/>
                <a:cs typeface="NikoshBAN" panose="02000000000000000000" pitchFamily="2" charset="0"/>
              </a:rPr>
              <a:t>প্রধানকে </a:t>
            </a:r>
            <a:r>
              <a:rPr lang="as-IN" sz="3200" dirty="0">
                <a:solidFill>
                  <a:srgbClr val="FF0000"/>
                </a:solidFill>
                <a:latin typeface="NikoshBAN" panose="02000000000000000000" pitchFamily="2" charset="0"/>
                <a:cs typeface="NikoshBAN" panose="02000000000000000000" pitchFamily="2" charset="0"/>
              </a:rPr>
              <a:t>অবহিত করে প্রয়োজনীয় ব্যবস্থা নিতে সহায়তা করবেন ।</a:t>
            </a:r>
          </a:p>
          <a:p>
            <a:endParaRPr lang="as-IN" sz="2800" dirty="0">
              <a:solidFill>
                <a:schemeClr val="bg1"/>
              </a:solidFill>
              <a:latin typeface="NikoshBAN" panose="02000000000000000000" pitchFamily="2" charset="0"/>
              <a:cs typeface="NikoshBAN" panose="02000000000000000000" pitchFamily="2" charset="0"/>
            </a:endParaRPr>
          </a:p>
        </p:txBody>
      </p:sp>
      <p:sp>
        <p:nvSpPr>
          <p:cNvPr id="3" name="Footer Placeholder 2"/>
          <p:cNvSpPr>
            <a:spLocks noGrp="1"/>
          </p:cNvSpPr>
          <p:nvPr>
            <p:ph type="ftr" sz="quarter" idx="11"/>
          </p:nvPr>
        </p:nvSpPr>
        <p:spPr/>
        <p:txBody>
          <a:bodyPr/>
          <a:lstStyle/>
          <a:p>
            <a:r>
              <a:rPr lang="en-US" smtClean="0"/>
              <a:t>ABDULLAH AT TARIQ</a:t>
            </a:r>
            <a:endParaRPr lang="en-US"/>
          </a:p>
        </p:txBody>
      </p:sp>
    </p:spTree>
    <p:extLst>
      <p:ext uri="{BB962C8B-B14F-4D97-AF65-F5344CB8AC3E}">
        <p14:creationId xmlns:p14="http://schemas.microsoft.com/office/powerpoint/2010/main" val="3116963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sndAc>
          <p:stSnd>
            <p:snd r:embed="rId2" name="cashreg.wav"/>
          </p:stSnd>
        </p:sndAc>
      </p:transition>
    </mc:Choice>
    <mc:Fallback xmlns="">
      <p:transition spd="slow">
        <p:fade/>
        <p:sndAc>
          <p:stSnd>
            <p:snd r:embed="rId3"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edge">
                                      <p:cBhvr>
                                        <p:cTn id="10" dur="2000"/>
                                        <p:tgtEl>
                                          <p:spTgt spid="5">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edge">
                                      <p:cBhvr>
                                        <p:cTn id="13" dur="2000"/>
                                        <p:tgtEl>
                                          <p:spTgt spid="5">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edge">
                                      <p:cBhvr>
                                        <p:cTn id="16" dur="2000"/>
                                        <p:tgtEl>
                                          <p:spTgt spid="5">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edge">
                                      <p:cBhvr>
                                        <p:cTn id="19" dur="2000"/>
                                        <p:tgtEl>
                                          <p:spTgt spid="5">
                                            <p:txEl>
                                              <p:pRg st="4" end="4"/>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edge">
                                      <p:cBhvr>
                                        <p:cTn id="22" dur="2000"/>
                                        <p:tgtEl>
                                          <p:spTgt spid="5">
                                            <p:txEl>
                                              <p:pRg st="5" end="5"/>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edge">
                                      <p:cBhvr>
                                        <p:cTn id="25" dur="2000"/>
                                        <p:tgtEl>
                                          <p:spTgt spid="5">
                                            <p:txEl>
                                              <p:pRg st="6" end="6"/>
                                            </p:txEl>
                                          </p:spTgt>
                                        </p:tgtEl>
                                      </p:cBhvr>
                                    </p:animEffect>
                                  </p:childTnLst>
                                </p:cTn>
                              </p:par>
                              <p:par>
                                <p:cTn id="26" presetID="2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edge">
                                      <p:cBhvr>
                                        <p:cTn id="28" dur="2000"/>
                                        <p:tgtEl>
                                          <p:spTgt spid="5">
                                            <p:txEl>
                                              <p:pRg st="7" end="7"/>
                                            </p:txEl>
                                          </p:spTgt>
                                        </p:tgtEl>
                                      </p:cBhvr>
                                    </p:animEffect>
                                  </p:childTnLst>
                                </p:cTn>
                              </p:par>
                              <p:par>
                                <p:cTn id="29" presetID="2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edge">
                                      <p:cBhvr>
                                        <p:cTn id="31" dur="2000"/>
                                        <p:tgtEl>
                                          <p:spTgt spid="5">
                                            <p:txEl>
                                              <p:pRg st="8" end="8"/>
                                            </p:txEl>
                                          </p:spTgt>
                                        </p:tgtEl>
                                      </p:cBhvr>
                                    </p:animEffect>
                                  </p:childTnLst>
                                </p:cTn>
                              </p:par>
                              <p:par>
                                <p:cTn id="32" presetID="20" presetClass="entr" presetSubtype="0"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edge">
                                      <p:cBhvr>
                                        <p:cTn id="34" dur="2000"/>
                                        <p:tgtEl>
                                          <p:spTgt spid="5">
                                            <p:txEl>
                                              <p:pRg st="9" end="9"/>
                                            </p:txEl>
                                          </p:spTgt>
                                        </p:tgtEl>
                                      </p:cBhvr>
                                    </p:animEffect>
                                  </p:childTnLst>
                                </p:cTn>
                              </p:par>
                              <p:par>
                                <p:cTn id="35" presetID="20"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wedge">
                                      <p:cBhvr>
                                        <p:cTn id="37" dur="2000"/>
                                        <p:tgtEl>
                                          <p:spTgt spid="5">
                                            <p:txEl>
                                              <p:pRg st="10" end="10"/>
                                            </p:txEl>
                                          </p:spTgt>
                                        </p:tgtEl>
                                      </p:cBhvr>
                                    </p:animEffect>
                                  </p:childTnLst>
                                </p:cTn>
                              </p:par>
                              <p:par>
                                <p:cTn id="38" presetID="20" presetClass="entr" presetSubtype="0"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wedge">
                                      <p:cBhvr>
                                        <p:cTn id="40" dur="2000"/>
                                        <p:tgtEl>
                                          <p:spTgt spid="5">
                                            <p:txEl>
                                              <p:pRg st="11" end="11"/>
                                            </p:txEl>
                                          </p:spTgt>
                                        </p:tgtEl>
                                      </p:cBhvr>
                                    </p:animEffect>
                                  </p:childTnLst>
                                </p:cTn>
                              </p:par>
                              <p:par>
                                <p:cTn id="41" presetID="20" presetClass="entr" presetSubtype="0"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wedge">
                                      <p:cBhvr>
                                        <p:cTn id="43"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555641"/>
          </a:xfrm>
          <a:prstGeom prst="rect">
            <a:avLst/>
          </a:prstGeom>
          <a:solidFill>
            <a:srgbClr val="FF0000"/>
          </a:solidFill>
        </p:spPr>
        <p:txBody>
          <a:bodyPr wrap="square">
            <a:spAutoFit/>
          </a:bodyPr>
          <a:lstStyle/>
          <a:p>
            <a:r>
              <a:rPr lang="as-IN" sz="3000" dirty="0">
                <a:solidFill>
                  <a:schemeClr val="bg1"/>
                </a:solidFill>
                <a:latin typeface="NikoshBAN" panose="02000000000000000000" pitchFamily="2" charset="0"/>
                <a:cs typeface="NikoshBAN" panose="02000000000000000000" pitchFamily="2" charset="0"/>
              </a:rPr>
              <a:t>১৬। শ্রেণি শিক্ষক শিক্ষার্থীর পেশাগত জীবনের লক্ষ্য জেনে নিবেন । এতে করে শিক্ষক শিক্ষার্থীকে তার </a:t>
            </a:r>
            <a:r>
              <a:rPr lang="en-US" sz="3000" dirty="0">
                <a:solidFill>
                  <a:schemeClr val="bg1"/>
                </a:solidFill>
                <a:latin typeface="NikoshBAN" panose="02000000000000000000" pitchFamily="2" charset="0"/>
                <a:cs typeface="NikoshBAN" panose="02000000000000000000" pitchFamily="2" charset="0"/>
              </a:rPr>
              <a:t> </a:t>
            </a:r>
            <a:r>
              <a:rPr lang="en-US" sz="3000" dirty="0" smtClean="0">
                <a:solidFill>
                  <a:schemeClr val="bg1"/>
                </a:solidFill>
                <a:latin typeface="NikoshBAN" panose="02000000000000000000" pitchFamily="2" charset="0"/>
                <a:cs typeface="NikoshBAN" panose="02000000000000000000" pitchFamily="2" charset="0"/>
              </a:rPr>
              <a:t>   </a:t>
            </a:r>
          </a:p>
          <a:p>
            <a:r>
              <a:rPr lang="en-US" sz="3000" dirty="0">
                <a:solidFill>
                  <a:schemeClr val="bg1"/>
                </a:solidFill>
                <a:latin typeface="NikoshBAN" panose="02000000000000000000" pitchFamily="2" charset="0"/>
                <a:cs typeface="NikoshBAN" panose="02000000000000000000" pitchFamily="2" charset="0"/>
              </a:rPr>
              <a:t> </a:t>
            </a:r>
            <a:r>
              <a:rPr lang="en-US"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লক্ষ্যে </a:t>
            </a:r>
            <a:r>
              <a:rPr lang="as-IN" sz="3000" dirty="0">
                <a:solidFill>
                  <a:schemeClr val="bg1"/>
                </a:solidFill>
                <a:latin typeface="NikoshBAN" panose="02000000000000000000" pitchFamily="2" charset="0"/>
                <a:cs typeface="NikoshBAN" panose="02000000000000000000" pitchFamily="2" charset="0"/>
              </a:rPr>
              <a:t>পৌঁছতে প্রয়োজনীয় উপদেশ দিয়ে সহায়তা করতে পারবেন ।</a:t>
            </a:r>
          </a:p>
          <a:p>
            <a:r>
              <a:rPr lang="as-IN" sz="3000" dirty="0">
                <a:solidFill>
                  <a:schemeClr val="bg1"/>
                </a:solidFill>
                <a:latin typeface="NikoshBAN" panose="02000000000000000000" pitchFamily="2" charset="0"/>
                <a:cs typeface="NikoshBAN" panose="02000000000000000000" pitchFamily="2" charset="0"/>
              </a:rPr>
              <a:t>১৭। শ্রেণি শিক্ষক তাঁর বিষয়ে পেশাগত মান উন্নয়নের লক্ষ্যে সময়ে সময়ে সরকারি বা বেসরকারি পর্যায়ে </a:t>
            </a:r>
            <a:r>
              <a:rPr lang="en-US" sz="3000" dirty="0">
                <a:solidFill>
                  <a:schemeClr val="bg1"/>
                </a:solidFill>
                <a:latin typeface="NikoshBAN" panose="02000000000000000000" pitchFamily="2" charset="0"/>
                <a:cs typeface="NikoshBAN" panose="02000000000000000000" pitchFamily="2" charset="0"/>
              </a:rPr>
              <a:t> </a:t>
            </a:r>
            <a:endParaRPr lang="en-US" sz="3000" dirty="0" smtClean="0">
              <a:solidFill>
                <a:schemeClr val="bg1"/>
              </a:solidFill>
              <a:latin typeface="NikoshBAN" panose="02000000000000000000" pitchFamily="2" charset="0"/>
              <a:cs typeface="NikoshBAN" panose="02000000000000000000" pitchFamily="2" charset="0"/>
            </a:endParaRPr>
          </a:p>
          <a:p>
            <a:r>
              <a:rPr lang="en-US" sz="3000" dirty="0">
                <a:solidFill>
                  <a:schemeClr val="bg1"/>
                </a:solidFill>
                <a:latin typeface="NikoshBAN" panose="02000000000000000000" pitchFamily="2" charset="0"/>
                <a:cs typeface="NikoshBAN" panose="02000000000000000000" pitchFamily="2" charset="0"/>
              </a:rPr>
              <a:t> </a:t>
            </a:r>
            <a:r>
              <a:rPr lang="en-US"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আয়োজিত </a:t>
            </a:r>
            <a:r>
              <a:rPr lang="as-IN" sz="3000" dirty="0">
                <a:solidFill>
                  <a:schemeClr val="bg1"/>
                </a:solidFill>
                <a:latin typeface="NikoshBAN" panose="02000000000000000000" pitchFamily="2" charset="0"/>
                <a:cs typeface="NikoshBAN" panose="02000000000000000000" pitchFamily="2" charset="0"/>
              </a:rPr>
              <a:t>শিক্ষক প্রশিক্ষণে অংশ গ্রহণ করবেন । নিজ বিদ্যালয়ে ইন হাউজ ট্রেনিং করাবেন। </a:t>
            </a:r>
          </a:p>
          <a:p>
            <a:r>
              <a:rPr lang="as-IN" sz="3000" dirty="0">
                <a:solidFill>
                  <a:schemeClr val="bg1"/>
                </a:solidFill>
                <a:latin typeface="NikoshBAN" panose="02000000000000000000" pitchFamily="2" charset="0"/>
                <a:cs typeface="NikoshBAN" panose="02000000000000000000" pitchFamily="2" charset="0"/>
              </a:rPr>
              <a:t>১৮। একজন শ্রেণি শিক্ষক বা বিষয় শিক্ষক যে বিষয়টিতে শ্রেণিতে শিক্ষার্থীদের পাঠদান করবেন সে </a:t>
            </a:r>
            <a:r>
              <a:rPr lang="en-US" sz="3000" dirty="0">
                <a:solidFill>
                  <a:schemeClr val="bg1"/>
                </a:solidFill>
                <a:latin typeface="NikoshBAN" panose="02000000000000000000" pitchFamily="2" charset="0"/>
                <a:cs typeface="NikoshBAN" panose="02000000000000000000" pitchFamily="2" charset="0"/>
              </a:rPr>
              <a:t> </a:t>
            </a:r>
            <a:endParaRPr lang="en-US" sz="3000" dirty="0" smtClean="0">
              <a:solidFill>
                <a:schemeClr val="bg1"/>
              </a:solidFill>
              <a:latin typeface="NikoshBAN" panose="02000000000000000000" pitchFamily="2" charset="0"/>
              <a:cs typeface="NikoshBAN" panose="02000000000000000000" pitchFamily="2" charset="0"/>
            </a:endParaRPr>
          </a:p>
          <a:p>
            <a:r>
              <a:rPr lang="en-US" sz="3000" dirty="0">
                <a:solidFill>
                  <a:schemeClr val="bg1"/>
                </a:solidFill>
                <a:latin typeface="NikoshBAN" panose="02000000000000000000" pitchFamily="2" charset="0"/>
                <a:cs typeface="NikoshBAN" panose="02000000000000000000" pitchFamily="2" charset="0"/>
              </a:rPr>
              <a:t> </a:t>
            </a:r>
            <a:r>
              <a:rPr lang="en-US"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বিষয়টি </a:t>
            </a:r>
            <a:r>
              <a:rPr lang="as-IN" sz="3000" dirty="0">
                <a:solidFill>
                  <a:schemeClr val="bg1"/>
                </a:solidFill>
                <a:latin typeface="NikoshBAN" panose="02000000000000000000" pitchFamily="2" charset="0"/>
                <a:cs typeface="NikoshBAN" panose="02000000000000000000" pitchFamily="2" charset="0"/>
              </a:rPr>
              <a:t>সম্পর্কে তাঁর সুস্পষ্ট জ্ঞান থাকতে হবে । </a:t>
            </a:r>
          </a:p>
          <a:p>
            <a:r>
              <a:rPr lang="as-IN" sz="3000" dirty="0">
                <a:solidFill>
                  <a:schemeClr val="bg1"/>
                </a:solidFill>
                <a:latin typeface="NikoshBAN" panose="02000000000000000000" pitchFamily="2" charset="0"/>
                <a:cs typeface="NikoshBAN" panose="02000000000000000000" pitchFamily="2" charset="0"/>
              </a:rPr>
              <a:t>১৯। শিক্ষক তাঁর সুবিধা মত সময়ে এই পাঠাগারে প্রবেশ করবেন নিজের জ্ঞানের প্রসার ঘটানোর জন্য । </a:t>
            </a:r>
          </a:p>
          <a:p>
            <a:r>
              <a:rPr lang="as-IN" sz="3000" dirty="0">
                <a:solidFill>
                  <a:schemeClr val="bg1"/>
                </a:solidFill>
                <a:latin typeface="NikoshBAN" panose="02000000000000000000" pitchFamily="2" charset="0"/>
                <a:cs typeface="NikoshBAN" panose="02000000000000000000" pitchFamily="2" charset="0"/>
              </a:rPr>
              <a:t>২০। পেশাদারী এবং নৈতিক দায়িত্ববোধ থেকে একজন শ্রেণি শিক্ষক মূল্যায়নের ক্ষেত্রে সব সময় সকল </a:t>
            </a:r>
            <a:r>
              <a:rPr lang="bn-IN" sz="3000" dirty="0">
                <a:solidFill>
                  <a:schemeClr val="bg1"/>
                </a:solidFill>
                <a:latin typeface="NikoshBAN" panose="02000000000000000000" pitchFamily="2" charset="0"/>
                <a:cs typeface="NikoshBAN" panose="02000000000000000000" pitchFamily="2" charset="0"/>
              </a:rPr>
              <a:t> </a:t>
            </a:r>
            <a:r>
              <a:rPr lang="bn-IN" sz="3000" dirty="0" smtClean="0">
                <a:solidFill>
                  <a:schemeClr val="bg1"/>
                </a:solidFill>
                <a:latin typeface="NikoshBAN" panose="02000000000000000000" pitchFamily="2" charset="0"/>
                <a:cs typeface="NikoshBAN" panose="02000000000000000000" pitchFamily="2" charset="0"/>
              </a:rPr>
              <a:t>  </a:t>
            </a:r>
          </a:p>
          <a:p>
            <a:r>
              <a:rPr lang="bn-IN" sz="3000" dirty="0">
                <a:solidFill>
                  <a:schemeClr val="bg1"/>
                </a:solidFill>
                <a:latin typeface="NikoshBAN" panose="02000000000000000000" pitchFamily="2" charset="0"/>
                <a:cs typeface="NikoshBAN" panose="02000000000000000000" pitchFamily="2" charset="0"/>
              </a:rPr>
              <a:t> </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শিক্ষার্থীর </a:t>
            </a:r>
            <a:r>
              <a:rPr lang="as-IN" sz="3000" dirty="0">
                <a:solidFill>
                  <a:schemeClr val="bg1"/>
                </a:solidFill>
                <a:latin typeface="NikoshBAN" panose="02000000000000000000" pitchFamily="2" charset="0"/>
                <a:cs typeface="NikoshBAN" panose="02000000000000000000" pitchFamily="2" charset="0"/>
              </a:rPr>
              <a:t>জন্য একই রকম ধারাবাহিকতা বজায় রাখবেন । মূল্যায়নের ক্ষেত্রে শিক্ষার্থীর পরিচয় যাতে </a:t>
            </a:r>
            <a:endParaRPr lang="bn-IN" sz="3000" dirty="0" smtClean="0">
              <a:solidFill>
                <a:schemeClr val="bg1"/>
              </a:solidFill>
              <a:latin typeface="NikoshBAN" panose="02000000000000000000" pitchFamily="2" charset="0"/>
              <a:cs typeface="NikoshBAN" panose="02000000000000000000" pitchFamily="2" charset="0"/>
            </a:endParaRPr>
          </a:p>
          <a:p>
            <a:r>
              <a:rPr lang="bn-IN" sz="3000" dirty="0">
                <a:solidFill>
                  <a:schemeClr val="bg1"/>
                </a:solidFill>
                <a:latin typeface="NikoshBAN" panose="02000000000000000000" pitchFamily="2" charset="0"/>
                <a:cs typeface="NikoshBAN" panose="02000000000000000000" pitchFamily="2" charset="0"/>
              </a:rPr>
              <a:t> </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প্রাধান্য </a:t>
            </a:r>
            <a:r>
              <a:rPr lang="as-IN" sz="3000" dirty="0">
                <a:solidFill>
                  <a:schemeClr val="bg1"/>
                </a:solidFill>
                <a:latin typeface="NikoshBAN" panose="02000000000000000000" pitchFamily="2" charset="0"/>
                <a:cs typeface="NikoshBAN" panose="02000000000000000000" pitchFamily="2" charset="0"/>
              </a:rPr>
              <a:t>না পায় বরং শিক্ষার্থীর মেধার মাধ্যমে সকলকে সমান দৃষ্টিতে মূল্যায়ন করলে প্রতিভাবান </a:t>
            </a:r>
            <a:endParaRPr lang="bn-IN" sz="3000" dirty="0" smtClean="0">
              <a:solidFill>
                <a:schemeClr val="bg1"/>
              </a:solidFill>
              <a:latin typeface="NikoshBAN" panose="02000000000000000000" pitchFamily="2" charset="0"/>
              <a:cs typeface="NikoshBAN" panose="02000000000000000000" pitchFamily="2" charset="0"/>
            </a:endParaRPr>
          </a:p>
          <a:p>
            <a:r>
              <a:rPr lang="bn-IN" sz="3000" dirty="0">
                <a:solidFill>
                  <a:schemeClr val="bg1"/>
                </a:solidFill>
                <a:latin typeface="NikoshBAN" panose="02000000000000000000" pitchFamily="2" charset="0"/>
                <a:cs typeface="NikoshBAN" panose="02000000000000000000" pitchFamily="2" charset="0"/>
              </a:rPr>
              <a:t> </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শিক্ষার্থীরা </a:t>
            </a:r>
            <a:r>
              <a:rPr lang="as-IN" sz="3000" dirty="0">
                <a:solidFill>
                  <a:schemeClr val="bg1"/>
                </a:solidFill>
                <a:latin typeface="NikoshBAN" panose="02000000000000000000" pitchFamily="2" charset="0"/>
                <a:cs typeface="NikoshBAN" panose="02000000000000000000" pitchFamily="2" charset="0"/>
              </a:rPr>
              <a:t>যথাযথভাবে </a:t>
            </a:r>
            <a:r>
              <a:rPr lang="as-IN" sz="3000" dirty="0">
                <a:solidFill>
                  <a:srgbClr val="FF0000"/>
                </a:solidFill>
                <a:latin typeface="NikoshBAN" panose="02000000000000000000" pitchFamily="2" charset="0"/>
                <a:cs typeface="NikoshBAN" panose="02000000000000000000" pitchFamily="2" charset="0"/>
              </a:rPr>
              <a:t>মূল্যায়িত</a:t>
            </a:r>
            <a:r>
              <a:rPr lang="as-IN" sz="3000" dirty="0">
                <a:solidFill>
                  <a:schemeClr val="bg1"/>
                </a:solidFill>
                <a:latin typeface="NikoshBAN" panose="02000000000000000000" pitchFamily="2" charset="0"/>
                <a:cs typeface="NikoshBAN" panose="02000000000000000000" pitchFamily="2" charset="0"/>
              </a:rPr>
              <a:t> হবে ।</a:t>
            </a:r>
          </a:p>
          <a:p>
            <a:r>
              <a:rPr lang="as-IN" sz="3000" dirty="0">
                <a:solidFill>
                  <a:schemeClr val="bg1"/>
                </a:solidFill>
                <a:latin typeface="NikoshBAN" panose="02000000000000000000" pitchFamily="2" charset="0"/>
                <a:cs typeface="NikoshBAN" panose="02000000000000000000" pitchFamily="2" charset="0"/>
              </a:rPr>
              <a:t>২১। </a:t>
            </a:r>
            <a:r>
              <a:rPr lang="as-IN" sz="3000" dirty="0" smtClean="0">
                <a:solidFill>
                  <a:schemeClr val="bg1"/>
                </a:solidFill>
                <a:latin typeface="NikoshBAN" panose="02000000000000000000" pitchFamily="2" charset="0"/>
                <a:cs typeface="NikoshBAN" panose="02000000000000000000" pitchFamily="2" charset="0"/>
              </a:rPr>
              <a:t>যথাযথ </a:t>
            </a:r>
            <a:r>
              <a:rPr lang="as-IN" sz="3000" dirty="0">
                <a:solidFill>
                  <a:schemeClr val="bg1"/>
                </a:solidFill>
                <a:latin typeface="NikoshBAN" panose="02000000000000000000" pitchFamily="2" charset="0"/>
                <a:cs typeface="NikoshBAN" panose="02000000000000000000" pitchFamily="2" charset="0"/>
              </a:rPr>
              <a:t>উপকরণ ব্যবহার ও পাঠ পরিকল্পনা করে অংশ গ্রহন মুলক ক্লাস নিতে হবে। যাতে থাকবে </a:t>
            </a:r>
            <a:endParaRPr lang="bn-IN" sz="3000" dirty="0" smtClean="0">
              <a:solidFill>
                <a:schemeClr val="bg1"/>
              </a:solidFill>
              <a:latin typeface="NikoshBAN" panose="02000000000000000000" pitchFamily="2" charset="0"/>
              <a:cs typeface="NikoshBAN" panose="02000000000000000000" pitchFamily="2" charset="0"/>
            </a:endParaRPr>
          </a:p>
          <a:p>
            <a:r>
              <a:rPr lang="bn-IN" sz="3000" dirty="0">
                <a:solidFill>
                  <a:schemeClr val="bg1"/>
                </a:solidFill>
                <a:latin typeface="NikoshBAN" panose="02000000000000000000" pitchFamily="2" charset="0"/>
                <a:cs typeface="NikoshBAN" panose="02000000000000000000" pitchFamily="2" charset="0"/>
              </a:rPr>
              <a:t> </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কুশল </a:t>
            </a:r>
            <a:r>
              <a:rPr lang="as-IN" sz="3000" dirty="0">
                <a:solidFill>
                  <a:schemeClr val="bg1"/>
                </a:solidFill>
                <a:latin typeface="NikoshBAN" panose="02000000000000000000" pitchFamily="2" charset="0"/>
                <a:cs typeface="NikoshBAN" panose="02000000000000000000" pitchFamily="2" charset="0"/>
              </a:rPr>
              <a:t>বিনিময়, পূর্ব জ্ঞান যাচাই, পাঠ ঘোষণা, শিখন ফল জানানো,বোর্ডের কাজ, আলোচনা, </a:t>
            </a:r>
            <a:endParaRPr lang="bn-IN" sz="3000" dirty="0" smtClean="0">
              <a:solidFill>
                <a:schemeClr val="bg1"/>
              </a:solidFill>
              <a:latin typeface="NikoshBAN" panose="02000000000000000000" pitchFamily="2" charset="0"/>
              <a:cs typeface="NikoshBAN" panose="02000000000000000000" pitchFamily="2" charset="0"/>
            </a:endParaRPr>
          </a:p>
          <a:p>
            <a:r>
              <a:rPr lang="bn-IN" sz="3000" dirty="0">
                <a:solidFill>
                  <a:schemeClr val="bg1"/>
                </a:solidFill>
                <a:latin typeface="NikoshBAN" panose="02000000000000000000" pitchFamily="2" charset="0"/>
                <a:cs typeface="NikoshBAN" panose="02000000000000000000" pitchFamily="2" charset="0"/>
              </a:rPr>
              <a:t> </a:t>
            </a:r>
            <a:r>
              <a:rPr lang="bn-IN" sz="3000" dirty="0" smtClean="0">
                <a:solidFill>
                  <a:schemeClr val="bg1"/>
                </a:solidFill>
                <a:latin typeface="NikoshBAN" panose="02000000000000000000" pitchFamily="2" charset="0"/>
                <a:cs typeface="NikoshBAN" panose="02000000000000000000" pitchFamily="2" charset="0"/>
              </a:rPr>
              <a:t>    </a:t>
            </a:r>
            <a:r>
              <a:rPr lang="as-IN" sz="3000" dirty="0" smtClean="0">
                <a:solidFill>
                  <a:schemeClr val="bg1"/>
                </a:solidFill>
                <a:latin typeface="NikoshBAN" panose="02000000000000000000" pitchFamily="2" charset="0"/>
                <a:cs typeface="NikoshBAN" panose="02000000000000000000" pitchFamily="2" charset="0"/>
              </a:rPr>
              <a:t>দলিয়,একক </a:t>
            </a:r>
            <a:r>
              <a:rPr lang="as-IN" sz="3000" dirty="0">
                <a:solidFill>
                  <a:schemeClr val="bg1"/>
                </a:solidFill>
                <a:latin typeface="NikoshBAN" panose="02000000000000000000" pitchFamily="2" charset="0"/>
                <a:cs typeface="NikoshBAN" panose="02000000000000000000" pitchFamily="2" charset="0"/>
              </a:rPr>
              <a:t>কাজ, মূল্যায়ন, বাড়ির কাজ,বিদায়। </a:t>
            </a:r>
            <a:r>
              <a:rPr lang="en-US" sz="3000" dirty="0">
                <a:solidFill>
                  <a:schemeClr val="bg1"/>
                </a:solidFill>
                <a:latin typeface="NikoshBAN" panose="02000000000000000000" pitchFamily="2" charset="0"/>
                <a:cs typeface="NikoshBAN" panose="02000000000000000000" pitchFamily="2" charset="0"/>
              </a:rPr>
              <a:t>ICT </a:t>
            </a:r>
            <a:r>
              <a:rPr lang="as-IN" sz="3000" dirty="0">
                <a:solidFill>
                  <a:schemeClr val="bg1"/>
                </a:solidFill>
                <a:latin typeface="NikoshBAN" panose="02000000000000000000" pitchFamily="2" charset="0"/>
                <a:cs typeface="NikoshBAN" panose="02000000000000000000" pitchFamily="2" charset="0"/>
              </a:rPr>
              <a:t>পূর্ণ ব্যবহার।</a:t>
            </a:r>
          </a:p>
        </p:txBody>
      </p:sp>
      <p:sp>
        <p:nvSpPr>
          <p:cNvPr id="4" name="Footer Placeholder 3"/>
          <p:cNvSpPr>
            <a:spLocks noGrp="1"/>
          </p:cNvSpPr>
          <p:nvPr>
            <p:ph type="ftr" sz="quarter" idx="11"/>
          </p:nvPr>
        </p:nvSpPr>
        <p:spPr>
          <a:xfrm>
            <a:off x="4038600" y="6555641"/>
            <a:ext cx="4114800" cy="365125"/>
          </a:xfrm>
        </p:spPr>
        <p:txBody>
          <a:bodyPr/>
          <a:lstStyle/>
          <a:p>
            <a:r>
              <a:rPr lang="en-US" dirty="0" smtClean="0"/>
              <a:t>ABDULLAH AT TARIQ</a:t>
            </a:r>
            <a:endParaRPr lang="en-US" dirty="0"/>
          </a:p>
        </p:txBody>
      </p:sp>
    </p:spTree>
    <p:extLst>
      <p:ext uri="{BB962C8B-B14F-4D97-AF65-F5344CB8AC3E}">
        <p14:creationId xmlns:p14="http://schemas.microsoft.com/office/powerpoint/2010/main" val="106988030"/>
      </p:ext>
    </p:extLst>
  </p:cSld>
  <p:clrMapOvr>
    <a:masterClrMapping/>
  </p:clrMapOvr>
  <mc:AlternateContent xmlns:mc="http://schemas.openxmlformats.org/markup-compatibility/2006" xmlns:p14="http://schemas.microsoft.com/office/powerpoint/2010/main">
    <mc:Choice Requires="p14">
      <p:transition spd="slow" p14:dur="1400">
        <p14:doors/>
        <p:sndAc>
          <p:stSnd>
            <p:snd r:embed="rId3"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wd">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wd">
                                    <p:tmPct val="1000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2000"/>
                                        <p:tgtEl>
                                          <p:spTgt spid="2">
                                            <p:txEl>
                                              <p:pRg st="1" end="1"/>
                                            </p:txEl>
                                          </p:spTgt>
                                        </p:tgtEl>
                                      </p:cBhvr>
                                    </p:animEffect>
                                    <p:anim calcmode="lin" valueType="num">
                                      <p:cBhvr>
                                        <p:cTn id="15"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2">
                                            <p:txEl>
                                              <p:pRg st="1" end="1"/>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iterate type="wd">
                                    <p:tmPct val="10000"/>
                                  </p:iterate>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2000"/>
                                        <p:tgtEl>
                                          <p:spTgt spid="2">
                                            <p:txEl>
                                              <p:pRg st="2" end="2"/>
                                            </p:txEl>
                                          </p:spTgt>
                                        </p:tgtEl>
                                      </p:cBhvr>
                                    </p:animEffect>
                                    <p:anim calcmode="lin" valueType="num">
                                      <p:cBhvr>
                                        <p:cTn id="20"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iterate type="wd">
                                    <p:tmPct val="10000"/>
                                  </p:iterate>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2000"/>
                                        <p:tgtEl>
                                          <p:spTgt spid="2">
                                            <p:txEl>
                                              <p:pRg st="3" end="3"/>
                                            </p:txEl>
                                          </p:spTgt>
                                        </p:tgtEl>
                                      </p:cBhvr>
                                    </p:animEffect>
                                    <p:anim calcmode="lin" valueType="num">
                                      <p:cBhvr>
                                        <p:cTn id="25"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2">
                                            <p:txEl>
                                              <p:pRg st="3" end="3"/>
                                            </p:txEl>
                                          </p:spTgt>
                                        </p:tgtEl>
                                        <p:attrNameLst>
                                          <p:attrName>ppt_h</p:attrName>
                                        </p:attrNameLst>
                                      </p:cBhvr>
                                      <p:tavLst>
                                        <p:tav tm="0">
                                          <p:val>
                                            <p:strVal val="#ppt_h"/>
                                          </p:val>
                                        </p:tav>
                                        <p:tav tm="100000">
                                          <p:val>
                                            <p:strVal val="#ppt_h"/>
                                          </p:val>
                                        </p:tav>
                                      </p:tavLst>
                                    </p:anim>
                                  </p:childTnLst>
                                </p:cTn>
                              </p:par>
                              <p:par>
                                <p:cTn id="27" presetID="45" presetClass="entr" presetSubtype="0" fill="hold" nodeType="withEffect">
                                  <p:stCondLst>
                                    <p:cond delay="0"/>
                                  </p:stCondLst>
                                  <p:iterate type="wd">
                                    <p:tmPct val="10000"/>
                                  </p:iterate>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2000"/>
                                        <p:tgtEl>
                                          <p:spTgt spid="2">
                                            <p:txEl>
                                              <p:pRg st="4" end="4"/>
                                            </p:txEl>
                                          </p:spTgt>
                                        </p:tgtEl>
                                      </p:cBhvr>
                                    </p:animEffect>
                                    <p:anim calcmode="lin" valueType="num">
                                      <p:cBhvr>
                                        <p:cTn id="30"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31" dur="2000" fill="hold"/>
                                        <p:tgtEl>
                                          <p:spTgt spid="2">
                                            <p:txEl>
                                              <p:pRg st="4" end="4"/>
                                            </p:txEl>
                                          </p:spTgt>
                                        </p:tgtEl>
                                        <p:attrNameLst>
                                          <p:attrName>ppt_h</p:attrName>
                                        </p:attrNameLst>
                                      </p:cBhvr>
                                      <p:tavLst>
                                        <p:tav tm="0">
                                          <p:val>
                                            <p:strVal val="#ppt_h"/>
                                          </p:val>
                                        </p:tav>
                                        <p:tav tm="100000">
                                          <p:val>
                                            <p:strVal val="#ppt_h"/>
                                          </p:val>
                                        </p:tav>
                                      </p:tavLst>
                                    </p:anim>
                                  </p:childTnLst>
                                </p:cTn>
                              </p:par>
                              <p:par>
                                <p:cTn id="32" presetID="45" presetClass="entr" presetSubtype="0" fill="hold" nodeType="withEffect">
                                  <p:stCondLst>
                                    <p:cond delay="0"/>
                                  </p:stCondLst>
                                  <p:iterate type="wd">
                                    <p:tmPct val="10000"/>
                                  </p:iterate>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2000"/>
                                        <p:tgtEl>
                                          <p:spTgt spid="2">
                                            <p:txEl>
                                              <p:pRg st="5" end="5"/>
                                            </p:txEl>
                                          </p:spTgt>
                                        </p:tgtEl>
                                      </p:cBhvr>
                                    </p:animEffect>
                                    <p:anim calcmode="lin" valueType="num">
                                      <p:cBhvr>
                                        <p:cTn id="35"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6" dur="2000" fill="hold"/>
                                        <p:tgtEl>
                                          <p:spTgt spid="2">
                                            <p:txEl>
                                              <p:pRg st="5" end="5"/>
                                            </p:txEl>
                                          </p:spTgt>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iterate type="wd">
                                    <p:tmPct val="10000"/>
                                  </p:iterate>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2000"/>
                                        <p:tgtEl>
                                          <p:spTgt spid="2">
                                            <p:txEl>
                                              <p:pRg st="6" end="6"/>
                                            </p:txEl>
                                          </p:spTgt>
                                        </p:tgtEl>
                                      </p:cBhvr>
                                    </p:animEffect>
                                    <p:anim calcmode="lin" valueType="num">
                                      <p:cBhvr>
                                        <p:cTn id="40"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41" dur="2000" fill="hold"/>
                                        <p:tgtEl>
                                          <p:spTgt spid="2">
                                            <p:txEl>
                                              <p:pRg st="6" end="6"/>
                                            </p:txEl>
                                          </p:spTgt>
                                        </p:tgtEl>
                                        <p:attrNameLst>
                                          <p:attrName>ppt_h</p:attrName>
                                        </p:attrNameLst>
                                      </p:cBhvr>
                                      <p:tavLst>
                                        <p:tav tm="0">
                                          <p:val>
                                            <p:strVal val="#ppt_h"/>
                                          </p:val>
                                        </p:tav>
                                        <p:tav tm="100000">
                                          <p:val>
                                            <p:strVal val="#ppt_h"/>
                                          </p:val>
                                        </p:tav>
                                      </p:tavLst>
                                    </p:anim>
                                  </p:childTnLst>
                                </p:cTn>
                              </p:par>
                              <p:par>
                                <p:cTn id="42" presetID="45" presetClass="entr" presetSubtype="0" fill="hold" nodeType="withEffect">
                                  <p:stCondLst>
                                    <p:cond delay="0"/>
                                  </p:stCondLst>
                                  <p:iterate type="wd">
                                    <p:tmPct val="10000"/>
                                  </p:iterate>
                                  <p:childTnLst>
                                    <p:set>
                                      <p:cBhvr>
                                        <p:cTn id="43" dur="1" fill="hold">
                                          <p:stCondLst>
                                            <p:cond delay="0"/>
                                          </p:stCondLst>
                                        </p:cTn>
                                        <p:tgtEl>
                                          <p:spTgt spid="2">
                                            <p:txEl>
                                              <p:pRg st="7" end="7"/>
                                            </p:txEl>
                                          </p:spTgt>
                                        </p:tgtEl>
                                        <p:attrNameLst>
                                          <p:attrName>style.visibility</p:attrName>
                                        </p:attrNameLst>
                                      </p:cBhvr>
                                      <p:to>
                                        <p:strVal val="visible"/>
                                      </p:to>
                                    </p:set>
                                    <p:animEffect transition="in" filter="fade">
                                      <p:cBhvr>
                                        <p:cTn id="44" dur="2000"/>
                                        <p:tgtEl>
                                          <p:spTgt spid="2">
                                            <p:txEl>
                                              <p:pRg st="7" end="7"/>
                                            </p:txEl>
                                          </p:spTgt>
                                        </p:tgtEl>
                                      </p:cBhvr>
                                    </p:animEffect>
                                    <p:anim calcmode="lin" valueType="num">
                                      <p:cBhvr>
                                        <p:cTn id="45"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46" dur="2000" fill="hold"/>
                                        <p:tgtEl>
                                          <p:spTgt spid="2">
                                            <p:txEl>
                                              <p:pRg st="7" end="7"/>
                                            </p:txEl>
                                          </p:spTgt>
                                        </p:tgtEl>
                                        <p:attrNameLst>
                                          <p:attrName>ppt_h</p:attrName>
                                        </p:attrNameLst>
                                      </p:cBhvr>
                                      <p:tavLst>
                                        <p:tav tm="0">
                                          <p:val>
                                            <p:strVal val="#ppt_h"/>
                                          </p:val>
                                        </p:tav>
                                        <p:tav tm="100000">
                                          <p:val>
                                            <p:strVal val="#ppt_h"/>
                                          </p:val>
                                        </p:tav>
                                      </p:tavLst>
                                    </p:anim>
                                  </p:childTnLst>
                                </p:cTn>
                              </p:par>
                              <p:par>
                                <p:cTn id="47" presetID="45" presetClass="entr" presetSubtype="0" fill="hold" nodeType="withEffect">
                                  <p:stCondLst>
                                    <p:cond delay="0"/>
                                  </p:stCondLst>
                                  <p:iterate type="wd">
                                    <p:tmPct val="10000"/>
                                  </p:iterate>
                                  <p:childTnLst>
                                    <p:set>
                                      <p:cBhvr>
                                        <p:cTn id="48" dur="1" fill="hold">
                                          <p:stCondLst>
                                            <p:cond delay="0"/>
                                          </p:stCondLst>
                                        </p:cTn>
                                        <p:tgtEl>
                                          <p:spTgt spid="2">
                                            <p:txEl>
                                              <p:pRg st="8" end="8"/>
                                            </p:txEl>
                                          </p:spTgt>
                                        </p:tgtEl>
                                        <p:attrNameLst>
                                          <p:attrName>style.visibility</p:attrName>
                                        </p:attrNameLst>
                                      </p:cBhvr>
                                      <p:to>
                                        <p:strVal val="visible"/>
                                      </p:to>
                                    </p:set>
                                    <p:animEffect transition="in" filter="fade">
                                      <p:cBhvr>
                                        <p:cTn id="49" dur="2000"/>
                                        <p:tgtEl>
                                          <p:spTgt spid="2">
                                            <p:txEl>
                                              <p:pRg st="8" end="8"/>
                                            </p:txEl>
                                          </p:spTgt>
                                        </p:tgtEl>
                                      </p:cBhvr>
                                    </p:animEffect>
                                    <p:anim calcmode="lin" valueType="num">
                                      <p:cBhvr>
                                        <p:cTn id="50"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51" dur="2000" fill="hold"/>
                                        <p:tgtEl>
                                          <p:spTgt spid="2">
                                            <p:txEl>
                                              <p:pRg st="8" end="8"/>
                                            </p:txEl>
                                          </p:spTgt>
                                        </p:tgtEl>
                                        <p:attrNameLst>
                                          <p:attrName>ppt_h</p:attrName>
                                        </p:attrNameLst>
                                      </p:cBhvr>
                                      <p:tavLst>
                                        <p:tav tm="0">
                                          <p:val>
                                            <p:strVal val="#ppt_h"/>
                                          </p:val>
                                        </p:tav>
                                        <p:tav tm="100000">
                                          <p:val>
                                            <p:strVal val="#ppt_h"/>
                                          </p:val>
                                        </p:tav>
                                      </p:tavLst>
                                    </p:anim>
                                  </p:childTnLst>
                                </p:cTn>
                              </p:par>
                              <p:par>
                                <p:cTn id="52" presetID="45" presetClass="entr" presetSubtype="0" fill="hold" nodeType="withEffect">
                                  <p:stCondLst>
                                    <p:cond delay="0"/>
                                  </p:stCondLst>
                                  <p:iterate type="wd">
                                    <p:tmPct val="10000"/>
                                  </p:iterate>
                                  <p:childTnLst>
                                    <p:set>
                                      <p:cBhvr>
                                        <p:cTn id="53" dur="1" fill="hold">
                                          <p:stCondLst>
                                            <p:cond delay="0"/>
                                          </p:stCondLst>
                                        </p:cTn>
                                        <p:tgtEl>
                                          <p:spTgt spid="2">
                                            <p:txEl>
                                              <p:pRg st="9" end="9"/>
                                            </p:txEl>
                                          </p:spTgt>
                                        </p:tgtEl>
                                        <p:attrNameLst>
                                          <p:attrName>style.visibility</p:attrName>
                                        </p:attrNameLst>
                                      </p:cBhvr>
                                      <p:to>
                                        <p:strVal val="visible"/>
                                      </p:to>
                                    </p:set>
                                    <p:animEffect transition="in" filter="fade">
                                      <p:cBhvr>
                                        <p:cTn id="54" dur="2000"/>
                                        <p:tgtEl>
                                          <p:spTgt spid="2">
                                            <p:txEl>
                                              <p:pRg st="9" end="9"/>
                                            </p:txEl>
                                          </p:spTgt>
                                        </p:tgtEl>
                                      </p:cBhvr>
                                    </p:animEffect>
                                    <p:anim calcmode="lin" valueType="num">
                                      <p:cBhvr>
                                        <p:cTn id="55" dur="2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56" dur="2000" fill="hold"/>
                                        <p:tgtEl>
                                          <p:spTgt spid="2">
                                            <p:txEl>
                                              <p:pRg st="9" end="9"/>
                                            </p:txEl>
                                          </p:spTgt>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iterate type="wd">
                                    <p:tmPct val="10000"/>
                                  </p:iterate>
                                  <p:childTnLst>
                                    <p:set>
                                      <p:cBhvr>
                                        <p:cTn id="58" dur="1" fill="hold">
                                          <p:stCondLst>
                                            <p:cond delay="0"/>
                                          </p:stCondLst>
                                        </p:cTn>
                                        <p:tgtEl>
                                          <p:spTgt spid="2">
                                            <p:txEl>
                                              <p:pRg st="10" end="10"/>
                                            </p:txEl>
                                          </p:spTgt>
                                        </p:tgtEl>
                                        <p:attrNameLst>
                                          <p:attrName>style.visibility</p:attrName>
                                        </p:attrNameLst>
                                      </p:cBhvr>
                                      <p:to>
                                        <p:strVal val="visible"/>
                                      </p:to>
                                    </p:set>
                                    <p:animEffect transition="in" filter="fade">
                                      <p:cBhvr>
                                        <p:cTn id="59" dur="2000"/>
                                        <p:tgtEl>
                                          <p:spTgt spid="2">
                                            <p:txEl>
                                              <p:pRg st="10" end="10"/>
                                            </p:txEl>
                                          </p:spTgt>
                                        </p:tgtEl>
                                      </p:cBhvr>
                                    </p:animEffect>
                                    <p:anim calcmode="lin" valueType="num">
                                      <p:cBhvr>
                                        <p:cTn id="60" dur="2000" fill="hold"/>
                                        <p:tgtEl>
                                          <p:spTgt spid="2">
                                            <p:txEl>
                                              <p:pRg st="10" end="10"/>
                                            </p:txEl>
                                          </p:spTgt>
                                        </p:tgtEl>
                                        <p:attrNameLst>
                                          <p:attrName>ppt_w</p:attrName>
                                        </p:attrNameLst>
                                      </p:cBhvr>
                                      <p:tavLst>
                                        <p:tav tm="0" fmla="#ppt_w*sin(2.5*pi*$)">
                                          <p:val>
                                            <p:fltVal val="0"/>
                                          </p:val>
                                        </p:tav>
                                        <p:tav tm="100000">
                                          <p:val>
                                            <p:fltVal val="1"/>
                                          </p:val>
                                        </p:tav>
                                      </p:tavLst>
                                    </p:anim>
                                    <p:anim calcmode="lin" valueType="num">
                                      <p:cBhvr>
                                        <p:cTn id="61" dur="2000" fill="hold"/>
                                        <p:tgtEl>
                                          <p:spTgt spid="2">
                                            <p:txEl>
                                              <p:pRg st="10" end="10"/>
                                            </p:txEl>
                                          </p:spTgt>
                                        </p:tgtEl>
                                        <p:attrNameLst>
                                          <p:attrName>ppt_h</p:attrName>
                                        </p:attrNameLst>
                                      </p:cBhvr>
                                      <p:tavLst>
                                        <p:tav tm="0">
                                          <p:val>
                                            <p:strVal val="#ppt_h"/>
                                          </p:val>
                                        </p:tav>
                                        <p:tav tm="100000">
                                          <p:val>
                                            <p:strVal val="#ppt_h"/>
                                          </p:val>
                                        </p:tav>
                                      </p:tavLst>
                                    </p:anim>
                                  </p:childTnLst>
                                </p:cTn>
                              </p:par>
                              <p:par>
                                <p:cTn id="62" presetID="45" presetClass="entr" presetSubtype="0" fill="hold" nodeType="withEffect">
                                  <p:stCondLst>
                                    <p:cond delay="0"/>
                                  </p:stCondLst>
                                  <p:iterate type="wd">
                                    <p:tmPct val="10000"/>
                                  </p:iterate>
                                  <p:childTnLst>
                                    <p:set>
                                      <p:cBhvr>
                                        <p:cTn id="63" dur="1" fill="hold">
                                          <p:stCondLst>
                                            <p:cond delay="0"/>
                                          </p:stCondLst>
                                        </p:cTn>
                                        <p:tgtEl>
                                          <p:spTgt spid="2">
                                            <p:txEl>
                                              <p:pRg st="11" end="11"/>
                                            </p:txEl>
                                          </p:spTgt>
                                        </p:tgtEl>
                                        <p:attrNameLst>
                                          <p:attrName>style.visibility</p:attrName>
                                        </p:attrNameLst>
                                      </p:cBhvr>
                                      <p:to>
                                        <p:strVal val="visible"/>
                                      </p:to>
                                    </p:set>
                                    <p:animEffect transition="in" filter="fade">
                                      <p:cBhvr>
                                        <p:cTn id="64" dur="2000"/>
                                        <p:tgtEl>
                                          <p:spTgt spid="2">
                                            <p:txEl>
                                              <p:pRg st="11" end="11"/>
                                            </p:txEl>
                                          </p:spTgt>
                                        </p:tgtEl>
                                      </p:cBhvr>
                                    </p:animEffect>
                                    <p:anim calcmode="lin" valueType="num">
                                      <p:cBhvr>
                                        <p:cTn id="65" dur="2000" fill="hold"/>
                                        <p:tgtEl>
                                          <p:spTgt spid="2">
                                            <p:txEl>
                                              <p:pRg st="11" end="11"/>
                                            </p:txEl>
                                          </p:spTgt>
                                        </p:tgtEl>
                                        <p:attrNameLst>
                                          <p:attrName>ppt_w</p:attrName>
                                        </p:attrNameLst>
                                      </p:cBhvr>
                                      <p:tavLst>
                                        <p:tav tm="0" fmla="#ppt_w*sin(2.5*pi*$)">
                                          <p:val>
                                            <p:fltVal val="0"/>
                                          </p:val>
                                        </p:tav>
                                        <p:tav tm="100000">
                                          <p:val>
                                            <p:fltVal val="1"/>
                                          </p:val>
                                        </p:tav>
                                      </p:tavLst>
                                    </p:anim>
                                    <p:anim calcmode="lin" valueType="num">
                                      <p:cBhvr>
                                        <p:cTn id="66" dur="2000" fill="hold"/>
                                        <p:tgtEl>
                                          <p:spTgt spid="2">
                                            <p:txEl>
                                              <p:pRg st="11" end="11"/>
                                            </p:txEl>
                                          </p:spTgt>
                                        </p:tgtEl>
                                        <p:attrNameLst>
                                          <p:attrName>ppt_h</p:attrName>
                                        </p:attrNameLst>
                                      </p:cBhvr>
                                      <p:tavLst>
                                        <p:tav tm="0">
                                          <p:val>
                                            <p:strVal val="#ppt_h"/>
                                          </p:val>
                                        </p:tav>
                                        <p:tav tm="100000">
                                          <p:val>
                                            <p:strVal val="#ppt_h"/>
                                          </p:val>
                                        </p:tav>
                                      </p:tavLst>
                                    </p:anim>
                                  </p:childTnLst>
                                </p:cTn>
                              </p:par>
                              <p:par>
                                <p:cTn id="67" presetID="45" presetClass="entr" presetSubtype="0" fill="hold" nodeType="withEffect">
                                  <p:stCondLst>
                                    <p:cond delay="0"/>
                                  </p:stCondLst>
                                  <p:iterate type="wd">
                                    <p:tmPct val="10000"/>
                                  </p:iterate>
                                  <p:childTnLst>
                                    <p:set>
                                      <p:cBhvr>
                                        <p:cTn id="68" dur="1" fill="hold">
                                          <p:stCondLst>
                                            <p:cond delay="0"/>
                                          </p:stCondLst>
                                        </p:cTn>
                                        <p:tgtEl>
                                          <p:spTgt spid="2">
                                            <p:txEl>
                                              <p:pRg st="12" end="12"/>
                                            </p:txEl>
                                          </p:spTgt>
                                        </p:tgtEl>
                                        <p:attrNameLst>
                                          <p:attrName>style.visibility</p:attrName>
                                        </p:attrNameLst>
                                      </p:cBhvr>
                                      <p:to>
                                        <p:strVal val="visible"/>
                                      </p:to>
                                    </p:set>
                                    <p:animEffect transition="in" filter="fade">
                                      <p:cBhvr>
                                        <p:cTn id="69" dur="2000"/>
                                        <p:tgtEl>
                                          <p:spTgt spid="2">
                                            <p:txEl>
                                              <p:pRg st="12" end="12"/>
                                            </p:txEl>
                                          </p:spTgt>
                                        </p:tgtEl>
                                      </p:cBhvr>
                                    </p:animEffect>
                                    <p:anim calcmode="lin" valueType="num">
                                      <p:cBhvr>
                                        <p:cTn id="70" dur="2000" fill="hold"/>
                                        <p:tgtEl>
                                          <p:spTgt spid="2">
                                            <p:txEl>
                                              <p:pRg st="12" end="12"/>
                                            </p:txEl>
                                          </p:spTgt>
                                        </p:tgtEl>
                                        <p:attrNameLst>
                                          <p:attrName>ppt_w</p:attrName>
                                        </p:attrNameLst>
                                      </p:cBhvr>
                                      <p:tavLst>
                                        <p:tav tm="0" fmla="#ppt_w*sin(2.5*pi*$)">
                                          <p:val>
                                            <p:fltVal val="0"/>
                                          </p:val>
                                        </p:tav>
                                        <p:tav tm="100000">
                                          <p:val>
                                            <p:fltVal val="1"/>
                                          </p:val>
                                        </p:tav>
                                      </p:tavLst>
                                    </p:anim>
                                    <p:anim calcmode="lin" valueType="num">
                                      <p:cBhvr>
                                        <p:cTn id="71" dur="2000" fill="hold"/>
                                        <p:tgtEl>
                                          <p:spTgt spid="2">
                                            <p:txEl>
                                              <p:pRg st="12" end="12"/>
                                            </p:txEl>
                                          </p:spTgt>
                                        </p:tgtEl>
                                        <p:attrNameLst>
                                          <p:attrName>ppt_h</p:attrName>
                                        </p:attrNameLst>
                                      </p:cBhvr>
                                      <p:tavLst>
                                        <p:tav tm="0">
                                          <p:val>
                                            <p:strVal val="#ppt_h"/>
                                          </p:val>
                                        </p:tav>
                                        <p:tav tm="100000">
                                          <p:val>
                                            <p:strVal val="#ppt_h"/>
                                          </p:val>
                                        </p:tav>
                                      </p:tavLst>
                                    </p:anim>
                                  </p:childTnLst>
                                </p:cTn>
                              </p:par>
                              <p:par>
                                <p:cTn id="72" presetID="45" presetClass="entr" presetSubtype="0" fill="hold" nodeType="withEffect">
                                  <p:stCondLst>
                                    <p:cond delay="0"/>
                                  </p:stCondLst>
                                  <p:iterate type="wd">
                                    <p:tmPct val="10000"/>
                                  </p:iterate>
                                  <p:childTnLst>
                                    <p:set>
                                      <p:cBhvr>
                                        <p:cTn id="73" dur="1" fill="hold">
                                          <p:stCondLst>
                                            <p:cond delay="0"/>
                                          </p:stCondLst>
                                        </p:cTn>
                                        <p:tgtEl>
                                          <p:spTgt spid="2">
                                            <p:txEl>
                                              <p:pRg st="13" end="13"/>
                                            </p:txEl>
                                          </p:spTgt>
                                        </p:tgtEl>
                                        <p:attrNameLst>
                                          <p:attrName>style.visibility</p:attrName>
                                        </p:attrNameLst>
                                      </p:cBhvr>
                                      <p:to>
                                        <p:strVal val="visible"/>
                                      </p:to>
                                    </p:set>
                                    <p:animEffect transition="in" filter="fade">
                                      <p:cBhvr>
                                        <p:cTn id="74" dur="2000"/>
                                        <p:tgtEl>
                                          <p:spTgt spid="2">
                                            <p:txEl>
                                              <p:pRg st="13" end="13"/>
                                            </p:txEl>
                                          </p:spTgt>
                                        </p:tgtEl>
                                      </p:cBhvr>
                                    </p:animEffect>
                                    <p:anim calcmode="lin" valueType="num">
                                      <p:cBhvr>
                                        <p:cTn id="75" dur="2000" fill="hold"/>
                                        <p:tgtEl>
                                          <p:spTgt spid="2">
                                            <p:txEl>
                                              <p:pRg st="13" end="13"/>
                                            </p:txEl>
                                          </p:spTgt>
                                        </p:tgtEl>
                                        <p:attrNameLst>
                                          <p:attrName>ppt_w</p:attrName>
                                        </p:attrNameLst>
                                      </p:cBhvr>
                                      <p:tavLst>
                                        <p:tav tm="0" fmla="#ppt_w*sin(2.5*pi*$)">
                                          <p:val>
                                            <p:fltVal val="0"/>
                                          </p:val>
                                        </p:tav>
                                        <p:tav tm="100000">
                                          <p:val>
                                            <p:fltVal val="1"/>
                                          </p:val>
                                        </p:tav>
                                      </p:tavLst>
                                    </p:anim>
                                    <p:anim calcmode="lin" valueType="num">
                                      <p:cBhvr>
                                        <p:cTn id="76" dur="2000" fill="hold"/>
                                        <p:tgtEl>
                                          <p:spTgt spid="2">
                                            <p:txEl>
                                              <p:pRg st="13" end="1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2019</TotalTime>
  <Words>4531</Words>
  <Application>Microsoft Office PowerPoint</Application>
  <PresentationFormat>Widescreen</PresentationFormat>
  <Paragraphs>435</Paragraphs>
  <Slides>50</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NikoshBAN</vt:lpstr>
      <vt:lpstr>Siyam Rupali</vt:lpstr>
      <vt:lpstr>Vrinda</vt:lpstr>
      <vt:lpstr>Office Theme</vt:lpstr>
      <vt:lpstr>PowerPoint Presentation</vt:lpstr>
      <vt:lpstr>স্বাগতম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মূল্যযাচাই কার্যকর করতে লক্ষণীয় দিক-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পরিবীক্ষন(Monitoring)-  পরিকল্পনা গৃহীত হবার পর থেকে বাস্তবায়নের সমাপ্তি পর্যন্ত সময় কালে এর বাস্তবায়ন অগ্রগতির সার্বক্ষণিক তদারকি ও সাময়িক মূল্যায়ন প্রক্রিয়াকে পরিবীক্ষন বলে।</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Tashin</dc:creator>
  <cp:lastModifiedBy>Microsoft account</cp:lastModifiedBy>
  <cp:revision>136</cp:revision>
  <dcterms:created xsi:type="dcterms:W3CDTF">2018-02-02T12:27:15Z</dcterms:created>
  <dcterms:modified xsi:type="dcterms:W3CDTF">2020-04-02T04:17:12Z</dcterms:modified>
</cp:coreProperties>
</file>