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7" r:id="rId2"/>
    <p:sldId id="324" r:id="rId3"/>
    <p:sldId id="290" r:id="rId4"/>
    <p:sldId id="292" r:id="rId5"/>
    <p:sldId id="267" r:id="rId6"/>
    <p:sldId id="289" r:id="rId7"/>
    <p:sldId id="294" r:id="rId8"/>
    <p:sldId id="293" r:id="rId9"/>
    <p:sldId id="323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11" r:id="rId19"/>
    <p:sldId id="312" r:id="rId20"/>
    <p:sldId id="314" r:id="rId21"/>
    <p:sldId id="315" r:id="rId22"/>
    <p:sldId id="316" r:id="rId23"/>
    <p:sldId id="317" r:id="rId24"/>
    <p:sldId id="319" r:id="rId25"/>
    <p:sldId id="325" r:id="rId26"/>
  </p:sldIdLst>
  <p:sldSz cx="123444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44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9703" autoAdjust="0"/>
  </p:normalViewPr>
  <p:slideViewPr>
    <p:cSldViewPr snapToGrid="0">
      <p:cViewPr>
        <p:scale>
          <a:sx n="60" d="100"/>
          <a:sy n="60" d="100"/>
        </p:scale>
        <p:origin x="-1074" y="-210"/>
      </p:cViewPr>
      <p:guideLst>
        <p:guide orient="horz" pos="2160"/>
        <p:guide pos="388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82C958-86B3-48B2-86BC-EB5BBFE6CD4A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85800"/>
            <a:ext cx="61722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E97B59-719F-4B0A-B968-8A5745096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324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85800"/>
            <a:ext cx="61722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Welcome slide. Teacher may change according to his will.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97B59-719F-4B0A-B968-8A5745096C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39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85800"/>
            <a:ext cx="61722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97B59-719F-4B0A-B968-8A5745096CF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7492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85800"/>
            <a:ext cx="61722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97B59-719F-4B0A-B968-8A5745096CF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4739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85800"/>
            <a:ext cx="61722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97B59-719F-4B0A-B968-8A5745096CF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7979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85800"/>
            <a:ext cx="61722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97B59-719F-4B0A-B968-8A5745096CF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4050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85800"/>
            <a:ext cx="61722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97B59-719F-4B0A-B968-8A5745096CF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1872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85800"/>
            <a:ext cx="61722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97B59-719F-4B0A-B968-8A5745096CF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5505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85800"/>
            <a:ext cx="61722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dirty="0" smtClean="0">
              <a:latin typeface="Book Antiqua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97B59-719F-4B0A-B968-8A5745096CF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6872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85800"/>
            <a:ext cx="61722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97B59-719F-4B0A-B968-8A5745096CF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5411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85800"/>
            <a:ext cx="61722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97B59-719F-4B0A-B968-8A5745096CF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2840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85800"/>
            <a:ext cx="61722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97B59-719F-4B0A-B968-8A5745096CF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960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7D354-4B0A-4C18-A28F-2CA7DF42657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396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85800"/>
            <a:ext cx="61722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97B59-719F-4B0A-B968-8A5745096CF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2423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85800"/>
            <a:ext cx="61722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97B59-719F-4B0A-B968-8A5745096CF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9461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85800"/>
            <a:ext cx="61722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97B59-719F-4B0A-B968-8A5745096CF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005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85800"/>
            <a:ext cx="61722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Last greetings.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97B59-719F-4B0A-B968-8A5745096CF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409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85800"/>
            <a:ext cx="61722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Suspension to lesson</a:t>
            </a:r>
            <a:r>
              <a:rPr lang="en-US" baseline="0" dirty="0" smtClean="0"/>
              <a:t> declaration.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97B59-719F-4B0A-B968-8A5745096CF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984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85800"/>
            <a:ext cx="61722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They had the dreams of the above.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97B59-719F-4B0A-B968-8A5745096CF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72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85800"/>
            <a:ext cx="61722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97B59-719F-4B0A-B968-8A5745096CF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1779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85800"/>
            <a:ext cx="61722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All the four skills will be focused in this lesson.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97B59-719F-4B0A-B968-8A5745096CF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244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85800"/>
            <a:ext cx="61722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97B59-719F-4B0A-B968-8A5745096CF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6013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85800"/>
            <a:ext cx="61722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97B59-719F-4B0A-B968-8A5745096CF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8992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85800"/>
            <a:ext cx="61722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97B59-719F-4B0A-B968-8A5745096CF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994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3050" y="1041400"/>
            <a:ext cx="92583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602038"/>
            <a:ext cx="92583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76A61-936D-4677-8D0A-D6E9CC838A11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6A2BC-666A-4274-8B48-4C74E12C0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454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76A61-936D-4677-8D0A-D6E9CC838A11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6A2BC-666A-4274-8B48-4C74E12C0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710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3962" y="365125"/>
            <a:ext cx="2661762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8678" y="365125"/>
            <a:ext cx="783097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76A61-936D-4677-8D0A-D6E9CC838A11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6A2BC-666A-4274-8B48-4C74E12C0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466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76A61-936D-4677-8D0A-D6E9CC838A11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6A2BC-666A-4274-8B48-4C74E12C0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359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248" y="1709738"/>
            <a:ext cx="10647045" cy="286226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2248" y="4589466"/>
            <a:ext cx="10647045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76A61-936D-4677-8D0A-D6E9CC838A11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6A2BC-666A-4274-8B48-4C74E12C0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466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8678" y="1825625"/>
            <a:ext cx="524637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9353" y="1825625"/>
            <a:ext cx="524637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76A61-936D-4677-8D0A-D6E9CC838A11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6A2BC-666A-4274-8B48-4C74E12C0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69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248" y="274638"/>
            <a:ext cx="1064704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2248" y="1489075"/>
            <a:ext cx="5220653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2248" y="2193928"/>
            <a:ext cx="5220653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7034" y="1489075"/>
            <a:ext cx="5222259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7034" y="2193928"/>
            <a:ext cx="5222259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76A61-936D-4677-8D0A-D6E9CC838A11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6A2BC-666A-4274-8B48-4C74E12C0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89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76A61-936D-4677-8D0A-D6E9CC838A11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6A2BC-666A-4274-8B48-4C74E12C0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337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76A61-936D-4677-8D0A-D6E9CC838A11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6A2BC-666A-4274-8B48-4C74E12C0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72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287" y="457200"/>
            <a:ext cx="398139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7978" y="987428"/>
            <a:ext cx="624935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287" y="2101850"/>
            <a:ext cx="3981390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76A61-936D-4677-8D0A-D6E9CC838A11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6A2BC-666A-4274-8B48-4C74E12C0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654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287" y="457200"/>
            <a:ext cx="398139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47978" y="987428"/>
            <a:ext cx="624935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287" y="2101850"/>
            <a:ext cx="3981390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76A61-936D-4677-8D0A-D6E9CC838A11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6A2BC-666A-4274-8B48-4C74E12C0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653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9990">
              <a:srgbClr val="DACEAE"/>
            </a:gs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8678" y="365128"/>
            <a:ext cx="1064704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8678" y="1825625"/>
            <a:ext cx="1064704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678" y="6356353"/>
            <a:ext cx="33175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76A61-936D-4677-8D0A-D6E9CC838A11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06303" y="6356353"/>
            <a:ext cx="2931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8165" y="6356353"/>
            <a:ext cx="33175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6A2BC-666A-4274-8B48-4C74E12C0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650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84015" y="1891862"/>
            <a:ext cx="9994192" cy="2538248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Good Morning my dear students.</a:t>
            </a:r>
          </a:p>
        </p:txBody>
      </p:sp>
    </p:spTree>
    <p:extLst>
      <p:ext uri="{BB962C8B-B14F-4D97-AF65-F5344CB8AC3E}">
        <p14:creationId xmlns:p14="http://schemas.microsoft.com/office/powerpoint/2010/main" val="96194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608008" y="204716"/>
            <a:ext cx="11179052" cy="1583141"/>
          </a:xfrm>
          <a:prstGeom prst="downArrowCallout">
            <a:avLst>
              <a:gd name="adj1" fmla="val 45690"/>
              <a:gd name="adj2" fmla="val 43966"/>
              <a:gd name="adj3" fmla="val 25000"/>
              <a:gd name="adj4" fmla="val 58943"/>
            </a:avLst>
          </a:prstGeom>
          <a:noFill/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Book Antiqua" pitchFamily="18" charset="0"/>
              </a:rPr>
              <a:t>Key word/new words option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608009" y="2402006"/>
            <a:ext cx="2846582" cy="3634640"/>
          </a:xfrm>
          <a:prstGeom prst="homePlate">
            <a:avLst>
              <a:gd name="adj" fmla="val 33009"/>
            </a:avLst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Book Antiqua" pitchFamily="18" charset="0"/>
              </a:rPr>
              <a:t>Procession</a:t>
            </a:r>
            <a:endParaRPr lang="en-US" sz="32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672852" y="1787857"/>
            <a:ext cx="2114207" cy="4594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Book Antiqua" pitchFamily="18" charset="0"/>
              </a:rPr>
              <a:t>Meaning</a:t>
            </a:r>
            <a:endParaRPr lang="en-US" sz="28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672852" y="2402009"/>
            <a:ext cx="2114207" cy="363463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 smtClean="0">
                <a:solidFill>
                  <a:srgbClr val="FF0000"/>
                </a:solidFill>
                <a:latin typeface="Book Antiqua" pitchFamily="18" charset="0"/>
              </a:rPr>
              <a:t>Parade, convoy, march past, gathering of people demanding right.</a:t>
            </a:r>
            <a:endParaRPr lang="en-US" sz="24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8006" y="1787858"/>
            <a:ext cx="1865477" cy="4594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Book Antiqua" pitchFamily="18" charset="0"/>
              </a:rPr>
              <a:t>Word</a:t>
            </a:r>
            <a:endParaRPr lang="en-US" sz="28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3000" contras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768" y="1787856"/>
            <a:ext cx="6059349" cy="42487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08008" y="6152581"/>
            <a:ext cx="11179051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Book Antiqua" pitchFamily="18" charset="0"/>
              </a:rPr>
              <a:t>Zahir</a:t>
            </a:r>
            <a:r>
              <a:rPr lang="en-US" sz="3200" b="1" dirty="0" smtClean="0">
                <a:latin typeface="Book Antiqua" pitchFamily="18" charset="0"/>
              </a:rPr>
              <a:t> </a:t>
            </a:r>
            <a:r>
              <a:rPr lang="en-US" sz="3200" b="1" dirty="0" err="1" smtClean="0">
                <a:latin typeface="Book Antiqua" pitchFamily="18" charset="0"/>
              </a:rPr>
              <a:t>Raihan</a:t>
            </a:r>
            <a:r>
              <a:rPr lang="en-US" sz="3200" b="1" dirty="0" smtClean="0">
                <a:latin typeface="Book Antiqua" pitchFamily="18" charset="0"/>
              </a:rPr>
              <a:t> attended the procession of 21 February 1952.</a:t>
            </a:r>
            <a:endParaRPr lang="en-US" sz="32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68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608010" y="1528551"/>
            <a:ext cx="2846582" cy="4285397"/>
          </a:xfrm>
          <a:prstGeom prst="homePlate">
            <a:avLst>
              <a:gd name="adj" fmla="val 33009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744410"/>
                </a:solidFill>
                <a:latin typeface="Book Antiqua" pitchFamily="18" charset="0"/>
              </a:rPr>
              <a:t>Historical meeting</a:t>
            </a:r>
            <a:endParaRPr lang="en-US" sz="3200" b="1" dirty="0">
              <a:solidFill>
                <a:srgbClr val="744410"/>
              </a:solidFill>
              <a:latin typeface="Book Antiqua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576556" y="516325"/>
            <a:ext cx="2326234" cy="83480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Book Antiqua" pitchFamily="18" charset="0"/>
              </a:rPr>
              <a:t>Meaning</a:t>
            </a:r>
            <a:endParaRPr lang="en-US" sz="24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576556" y="1528550"/>
            <a:ext cx="2326234" cy="42853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744410"/>
                </a:solidFill>
                <a:latin typeface="Book Antiqua" pitchFamily="18" charset="0"/>
              </a:rPr>
              <a:t>Past ,old, ancient, meeting mentioned in the history</a:t>
            </a:r>
            <a:endParaRPr lang="en-US" sz="2800" b="1" dirty="0">
              <a:solidFill>
                <a:srgbClr val="744410"/>
              </a:solidFill>
              <a:latin typeface="Book Antiqua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8008" y="516327"/>
            <a:ext cx="1865477" cy="83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Book Antiqua" pitchFamily="18" charset="0"/>
            </a:endParaRP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Book Antiqua" pitchFamily="18" charset="0"/>
              </a:rPr>
              <a:t>Word</a:t>
            </a:r>
            <a:endParaRPr lang="en-US" sz="24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3"/>
          <a:stretch/>
        </p:blipFill>
        <p:spPr>
          <a:xfrm>
            <a:off x="3454591" y="516326"/>
            <a:ext cx="5986808" cy="529761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08009" y="5972176"/>
            <a:ext cx="1129478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spc="-100" dirty="0" err="1" smtClean="0">
                <a:latin typeface="Book Antiqua" pitchFamily="18" charset="0"/>
              </a:rPr>
              <a:t>Zahir</a:t>
            </a:r>
            <a:r>
              <a:rPr lang="en-US" sz="2800" b="1" spc="-100" dirty="0" smtClean="0">
                <a:latin typeface="Book Antiqua" pitchFamily="18" charset="0"/>
              </a:rPr>
              <a:t> </a:t>
            </a:r>
            <a:r>
              <a:rPr lang="en-US" sz="2800" b="1" spc="-100" dirty="0" err="1" smtClean="0">
                <a:latin typeface="Book Antiqua" pitchFamily="18" charset="0"/>
              </a:rPr>
              <a:t>Raihan</a:t>
            </a:r>
            <a:r>
              <a:rPr lang="en-US" sz="2800" b="1" spc="-100" dirty="0" smtClean="0">
                <a:latin typeface="Book Antiqua" pitchFamily="18" charset="0"/>
              </a:rPr>
              <a:t> was present in the meeting of </a:t>
            </a:r>
            <a:r>
              <a:rPr lang="en-US" sz="2800" b="1" spc="-100" dirty="0" err="1" smtClean="0">
                <a:latin typeface="Book Antiqua" pitchFamily="18" charset="0"/>
              </a:rPr>
              <a:t>Amtala</a:t>
            </a:r>
            <a:r>
              <a:rPr lang="en-US" sz="2800" b="1" spc="-100" dirty="0" smtClean="0">
                <a:latin typeface="Book Antiqua" pitchFamily="18" charset="0"/>
              </a:rPr>
              <a:t> on 21 February, 1952.</a:t>
            </a:r>
            <a:endParaRPr lang="en-US" sz="2800" b="1" spc="-1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563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608009" y="1528551"/>
            <a:ext cx="2801171" cy="4285397"/>
          </a:xfrm>
          <a:prstGeom prst="homePlate">
            <a:avLst>
              <a:gd name="adj" fmla="val 33009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Book Antiqua" pitchFamily="18" charset="0"/>
              </a:rPr>
              <a:t>Mass </a:t>
            </a:r>
            <a:r>
              <a:rPr lang="en-US" sz="3200" b="1" dirty="0" smtClean="0">
                <a:solidFill>
                  <a:schemeClr val="tx1"/>
                </a:solidFill>
                <a:latin typeface="Book Antiqua" pitchFamily="18" charset="0"/>
              </a:rPr>
              <a:t>movement</a:t>
            </a:r>
            <a:endParaRPr lang="en-US" sz="32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21583" y="516327"/>
            <a:ext cx="2056343" cy="83480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Book Antiqua" pitchFamily="18" charset="0"/>
              </a:rPr>
              <a:t>Meaning</a:t>
            </a:r>
            <a:endParaRPr lang="en-US" sz="2400" b="1" dirty="0">
              <a:latin typeface="Book Antiqu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21583" y="1528551"/>
            <a:ext cx="2056343" cy="42853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spc="-100" dirty="0" smtClean="0">
                <a:latin typeface="Book Antiqua" pitchFamily="18" charset="0"/>
              </a:rPr>
              <a:t>Movement participated by all classes of people</a:t>
            </a:r>
            <a:endParaRPr lang="en-US" sz="2800" b="1" spc="-100" dirty="0">
              <a:latin typeface="Book Antiqua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8008" y="516327"/>
            <a:ext cx="1865477" cy="83480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Book Antiqua" pitchFamily="18" charset="0"/>
              </a:rPr>
              <a:t>Word</a:t>
            </a:r>
            <a:endParaRPr lang="en-US" sz="2400" b="1" dirty="0">
              <a:latin typeface="Book Antiqua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95"/>
          <a:stretch/>
        </p:blipFill>
        <p:spPr>
          <a:xfrm>
            <a:off x="3409181" y="516330"/>
            <a:ext cx="6480810" cy="529761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08009" y="6029325"/>
            <a:ext cx="1136991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He also participated in the mass movement of 1969.</a:t>
            </a:r>
            <a:endParaRPr lang="en-US" sz="28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47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608011" y="1528551"/>
            <a:ext cx="2560066" cy="4285397"/>
          </a:xfrm>
          <a:prstGeom prst="homePlate">
            <a:avLst>
              <a:gd name="adj" fmla="val 25663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Book Antiqua" pitchFamily="18" charset="0"/>
              </a:rPr>
              <a:t>Film industry</a:t>
            </a:r>
            <a:endParaRPr lang="en-US" sz="32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79449" y="516327"/>
            <a:ext cx="1865477" cy="83480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Book Antiqua" pitchFamily="18" charset="0"/>
              </a:rPr>
              <a:t>Meaning</a:t>
            </a:r>
            <a:endParaRPr lang="en-US" sz="24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79449" y="1528551"/>
            <a:ext cx="1865477" cy="42853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Book Antiqua" pitchFamily="18" charset="0"/>
              </a:rPr>
              <a:t>Movie making industry, FDC</a:t>
            </a:r>
            <a:endParaRPr lang="en-US" sz="28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8008" y="516327"/>
            <a:ext cx="1865477" cy="83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Book Antiqua" pitchFamily="18" charset="0"/>
              </a:rPr>
              <a:t>Word</a:t>
            </a:r>
            <a:endParaRPr lang="en-US" sz="24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4000" contras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16" t="15914"/>
          <a:stretch/>
        </p:blipFill>
        <p:spPr>
          <a:xfrm>
            <a:off x="3139143" y="516327"/>
            <a:ext cx="6753507" cy="529761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608008" y="6000753"/>
            <a:ext cx="11179051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Book Antiqua" pitchFamily="18" charset="0"/>
              </a:rPr>
              <a:t>He had many dreams about our film industry.</a:t>
            </a:r>
            <a:endParaRPr lang="en-US" sz="32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47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405052" y="1528551"/>
            <a:ext cx="2618364" cy="4285397"/>
          </a:xfrm>
          <a:prstGeom prst="homePlate">
            <a:avLst>
              <a:gd name="adj" fmla="val 189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Book Antiqua" pitchFamily="18" charset="0"/>
              </a:rPr>
              <a:t>legendary</a:t>
            </a:r>
            <a:endParaRPr lang="en-US" sz="32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619974" y="567297"/>
            <a:ext cx="2051378" cy="83480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Book Antiqua" pitchFamily="18" charset="0"/>
              </a:rPr>
              <a:t>Meaning</a:t>
            </a:r>
            <a:endParaRPr lang="en-US" sz="24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619974" y="1511447"/>
            <a:ext cx="2051378" cy="43025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Book Antiqua" pitchFamily="18" charset="0"/>
              </a:rPr>
              <a:t>Fabulous, famous, well known</a:t>
            </a:r>
            <a:endParaRPr lang="en-US" sz="32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5051" y="516327"/>
            <a:ext cx="2068435" cy="83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Book Antiqua" pitchFamily="18" charset="0"/>
              </a:rPr>
              <a:t>Word</a:t>
            </a:r>
            <a:endParaRPr lang="en-US" sz="24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5051" y="6043613"/>
            <a:ext cx="1147018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Book Antiqua" pitchFamily="18" charset="0"/>
              </a:rPr>
              <a:t>Zahir</a:t>
            </a:r>
            <a:r>
              <a:rPr lang="en-US" sz="2800" b="1" dirty="0" smtClean="0">
                <a:latin typeface="Book Antiqua" pitchFamily="18" charset="0"/>
              </a:rPr>
              <a:t> </a:t>
            </a:r>
            <a:r>
              <a:rPr lang="en-US" sz="2800" b="1" dirty="0" err="1" smtClean="0">
                <a:latin typeface="Book Antiqua" pitchFamily="18" charset="0"/>
              </a:rPr>
              <a:t>Raihan</a:t>
            </a:r>
            <a:r>
              <a:rPr lang="en-US" sz="2800" b="1" dirty="0" smtClean="0">
                <a:latin typeface="Book Antiqua" pitchFamily="18" charset="0"/>
              </a:rPr>
              <a:t> made a legendary film ’</a:t>
            </a:r>
            <a:r>
              <a:rPr lang="en-US" sz="2800" b="1" dirty="0" err="1" smtClean="0">
                <a:latin typeface="Book Antiqua" pitchFamily="18" charset="0"/>
              </a:rPr>
              <a:t>Jibon</a:t>
            </a:r>
            <a:r>
              <a:rPr lang="en-US" sz="2800" b="1" dirty="0" smtClean="0">
                <a:latin typeface="Book Antiqua" pitchFamily="18" charset="0"/>
              </a:rPr>
              <a:t> </a:t>
            </a:r>
            <a:r>
              <a:rPr lang="en-US" sz="2800" b="1" dirty="0" err="1" smtClean="0">
                <a:latin typeface="Book Antiqua" pitchFamily="18" charset="0"/>
              </a:rPr>
              <a:t>Theke</a:t>
            </a:r>
            <a:r>
              <a:rPr lang="en-US" sz="2800" b="1" dirty="0" smtClean="0">
                <a:latin typeface="Book Antiqua" pitchFamily="18" charset="0"/>
              </a:rPr>
              <a:t> </a:t>
            </a:r>
            <a:r>
              <a:rPr lang="en-US" sz="2800" b="1" dirty="0" err="1" smtClean="0">
                <a:latin typeface="Book Antiqua" pitchFamily="18" charset="0"/>
              </a:rPr>
              <a:t>Neya</a:t>
            </a:r>
            <a:r>
              <a:rPr lang="en-US" sz="2800" b="1" dirty="0" smtClean="0">
                <a:latin typeface="Book Antiqua" pitchFamily="18" charset="0"/>
              </a:rPr>
              <a:t>.’</a:t>
            </a:r>
            <a:endParaRPr lang="en-US" sz="2800" b="1" dirty="0">
              <a:latin typeface="Book Antiqua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8"/>
          <a:stretch/>
        </p:blipFill>
        <p:spPr>
          <a:xfrm>
            <a:off x="2784008" y="728888"/>
            <a:ext cx="6712268" cy="531472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76307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608010" y="1528551"/>
            <a:ext cx="2846582" cy="4285397"/>
          </a:xfrm>
          <a:prstGeom prst="homePlate">
            <a:avLst>
              <a:gd name="adj" fmla="val 33009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Book Antiqua" pitchFamily="18" charset="0"/>
              </a:rPr>
              <a:t>Autocratic</a:t>
            </a:r>
            <a:endParaRPr lang="en-US" sz="32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21583" y="516327"/>
            <a:ext cx="1865477" cy="83480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Book Antiqua" pitchFamily="18" charset="0"/>
              </a:rPr>
              <a:t>Meaning</a:t>
            </a:r>
            <a:endParaRPr lang="en-US" sz="24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21583" y="1528551"/>
            <a:ext cx="1865477" cy="42853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Book Antiqua" pitchFamily="18" charset="0"/>
              </a:rPr>
              <a:t>Despotic, repressive</a:t>
            </a:r>
            <a:endParaRPr lang="en-US" sz="28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8008" y="516327"/>
            <a:ext cx="1865477" cy="83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Book Antiqua" pitchFamily="18" charset="0"/>
              </a:rPr>
              <a:t>Word</a:t>
            </a:r>
            <a:endParaRPr lang="en-US" sz="24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6" t="6570" r="18779" b="10494"/>
          <a:stretch/>
        </p:blipFill>
        <p:spPr>
          <a:xfrm flipH="1">
            <a:off x="3454591" y="516325"/>
            <a:ext cx="6020483" cy="52976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08008" y="6000750"/>
            <a:ext cx="11179051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Book Antiqua" pitchFamily="18" charset="0"/>
              </a:rPr>
              <a:t>Zahir</a:t>
            </a:r>
            <a:r>
              <a:rPr lang="en-US" sz="2800" b="1" dirty="0" smtClean="0">
                <a:latin typeface="Book Antiqua" pitchFamily="18" charset="0"/>
              </a:rPr>
              <a:t> </a:t>
            </a:r>
            <a:r>
              <a:rPr lang="en-US" sz="2800" b="1" dirty="0" err="1" smtClean="0">
                <a:latin typeface="Book Antiqua" pitchFamily="18" charset="0"/>
              </a:rPr>
              <a:t>Raihan</a:t>
            </a:r>
            <a:r>
              <a:rPr lang="en-US" sz="2800" b="1" dirty="0" smtClean="0">
                <a:latin typeface="Book Antiqua" pitchFamily="18" charset="0"/>
              </a:rPr>
              <a:t> was always against the autocratic government.</a:t>
            </a:r>
            <a:endParaRPr lang="en-US" sz="28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96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608010" y="1528551"/>
            <a:ext cx="2846582" cy="4285397"/>
          </a:xfrm>
          <a:prstGeom prst="homePlate">
            <a:avLst>
              <a:gd name="adj" fmla="val 33009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Book Antiqua" pitchFamily="18" charset="0"/>
              </a:rPr>
              <a:t>Revolt</a:t>
            </a:r>
            <a:endParaRPr lang="en-US" sz="32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21583" y="516327"/>
            <a:ext cx="1865477" cy="83480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Book Antiqua" pitchFamily="18" charset="0"/>
              </a:rPr>
              <a:t>Meaning</a:t>
            </a:r>
            <a:endParaRPr lang="en-US" sz="24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21583" y="1528551"/>
            <a:ext cx="1865477" cy="42853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Book Antiqua" pitchFamily="18" charset="0"/>
              </a:rPr>
              <a:t>Riot, mutiny</a:t>
            </a:r>
            <a:endParaRPr lang="en-US" sz="32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8008" y="516327"/>
            <a:ext cx="1865477" cy="83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Book Antiqua" pitchFamily="18" charset="0"/>
              </a:rPr>
              <a:t>Word</a:t>
            </a:r>
            <a:endParaRPr lang="en-US" sz="24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58"/>
          <a:stretch/>
        </p:blipFill>
        <p:spPr>
          <a:xfrm>
            <a:off x="3454591" y="516326"/>
            <a:ext cx="6266625" cy="529761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08008" y="6015039"/>
            <a:ext cx="11179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‘</a:t>
            </a:r>
            <a:r>
              <a:rPr lang="en-US" sz="2800" b="1" dirty="0" err="1" smtClean="0">
                <a:latin typeface="Book Antiqua" pitchFamily="18" charset="0"/>
              </a:rPr>
              <a:t>Jibon</a:t>
            </a:r>
            <a:r>
              <a:rPr lang="en-US" sz="2800" b="1" dirty="0" smtClean="0">
                <a:latin typeface="Book Antiqua" pitchFamily="18" charset="0"/>
              </a:rPr>
              <a:t> </a:t>
            </a:r>
            <a:r>
              <a:rPr lang="en-US" sz="2800" b="1" dirty="0" err="1" smtClean="0">
                <a:latin typeface="Book Antiqua" pitchFamily="18" charset="0"/>
              </a:rPr>
              <a:t>Theke</a:t>
            </a:r>
            <a:r>
              <a:rPr lang="en-US" sz="2800" b="1" dirty="0" smtClean="0">
                <a:latin typeface="Book Antiqua" pitchFamily="18" charset="0"/>
              </a:rPr>
              <a:t> </a:t>
            </a:r>
            <a:r>
              <a:rPr lang="en-US" sz="2800" b="1" dirty="0" err="1" smtClean="0">
                <a:latin typeface="Book Antiqua" pitchFamily="18" charset="0"/>
              </a:rPr>
              <a:t>Neya</a:t>
            </a:r>
            <a:r>
              <a:rPr lang="en-US" sz="2800" b="1" dirty="0" smtClean="0">
                <a:latin typeface="Book Antiqua" pitchFamily="18" charset="0"/>
              </a:rPr>
              <a:t>’ was a revolt against the autocratic government.</a:t>
            </a:r>
            <a:endParaRPr lang="en-US" sz="28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43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608010" y="1310841"/>
            <a:ext cx="2846582" cy="4285397"/>
          </a:xfrm>
          <a:prstGeom prst="homePlate">
            <a:avLst>
              <a:gd name="adj" fmla="val 33009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Book Antiqua" pitchFamily="18" charset="0"/>
              </a:rPr>
              <a:t>Prison</a:t>
            </a:r>
            <a:endParaRPr lang="en-US" sz="32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800934" y="298619"/>
            <a:ext cx="2234856" cy="8348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Book Antiqua" pitchFamily="18" charset="0"/>
              </a:rPr>
              <a:t>Meaning</a:t>
            </a:r>
            <a:endParaRPr lang="en-US" sz="24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888387" y="1310841"/>
            <a:ext cx="2234856" cy="42853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Book Antiqua" pitchFamily="18" charset="0"/>
              </a:rPr>
              <a:t>Jail , penal, punishment</a:t>
            </a:r>
            <a:endParaRPr lang="en-US" sz="28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8008" y="298619"/>
            <a:ext cx="1865477" cy="83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Book Antiqua" pitchFamily="18" charset="0"/>
              </a:rPr>
              <a:t>Word</a:t>
            </a:r>
            <a:endParaRPr lang="en-US" sz="24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5"/>
          <a:stretch/>
        </p:blipFill>
        <p:spPr>
          <a:xfrm>
            <a:off x="3425658" y="298618"/>
            <a:ext cx="6346344" cy="529761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08009" y="5878286"/>
            <a:ext cx="1142778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The people in the picture are in prison.</a:t>
            </a:r>
            <a:endParaRPr lang="en-US" sz="28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61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608010" y="1157063"/>
            <a:ext cx="2846582" cy="4285397"/>
          </a:xfrm>
          <a:prstGeom prst="homePlate">
            <a:avLst>
              <a:gd name="adj" fmla="val 33009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Book Antiqua" pitchFamily="18" charset="0"/>
              </a:rPr>
              <a:t>Atrocities</a:t>
            </a:r>
            <a:endParaRPr lang="en-US" sz="32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21583" y="144839"/>
            <a:ext cx="1865477" cy="83480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Book Antiqua" pitchFamily="18" charset="0"/>
              </a:rPr>
              <a:t>Meaning</a:t>
            </a:r>
            <a:endParaRPr lang="en-US" sz="24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21583" y="1157064"/>
            <a:ext cx="1865477" cy="42853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Book Antiqua" pitchFamily="18" charset="0"/>
              </a:rPr>
              <a:t>Cruelty,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Book Antiqua" pitchFamily="18" charset="0"/>
              </a:rPr>
              <a:t>killings, murder, violence</a:t>
            </a:r>
            <a:endParaRPr lang="en-US" sz="28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8725" y="144841"/>
            <a:ext cx="1865477" cy="83480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Book Antiqua" pitchFamily="18" charset="0"/>
              </a:rPr>
              <a:t>Word</a:t>
            </a:r>
            <a:endParaRPr lang="en-US" sz="24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9" r="10163"/>
          <a:stretch/>
        </p:blipFill>
        <p:spPr>
          <a:xfrm>
            <a:off x="3454591" y="144838"/>
            <a:ext cx="6353421" cy="529761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08008" y="5614977"/>
            <a:ext cx="11179051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Book Antiqua" pitchFamily="18" charset="0"/>
              </a:rPr>
              <a:t>Zahir</a:t>
            </a:r>
            <a:r>
              <a:rPr lang="en-US" sz="2800" b="1" dirty="0" smtClean="0">
                <a:latin typeface="Book Antiqua" pitchFamily="18" charset="0"/>
              </a:rPr>
              <a:t> </a:t>
            </a:r>
            <a:r>
              <a:rPr lang="en-US" sz="2800" b="1" dirty="0" err="1" smtClean="0">
                <a:latin typeface="Book Antiqua" pitchFamily="18" charset="0"/>
              </a:rPr>
              <a:t>Raihan</a:t>
            </a:r>
            <a:r>
              <a:rPr lang="en-US" sz="2800" b="1" dirty="0" smtClean="0">
                <a:latin typeface="Book Antiqua" pitchFamily="18" charset="0"/>
              </a:rPr>
              <a:t> showed Pakistani atrocities  by his film ‘</a:t>
            </a:r>
            <a:r>
              <a:rPr lang="en-US" sz="2800" b="1" dirty="0" err="1" smtClean="0">
                <a:latin typeface="Book Antiqua" pitchFamily="18" charset="0"/>
              </a:rPr>
              <a:t>Jibon</a:t>
            </a:r>
            <a:r>
              <a:rPr lang="en-US" sz="2800" b="1" dirty="0" smtClean="0">
                <a:latin typeface="Book Antiqua" pitchFamily="18" charset="0"/>
              </a:rPr>
              <a:t> </a:t>
            </a:r>
            <a:r>
              <a:rPr lang="en-US" sz="2800" b="1" dirty="0" err="1" smtClean="0">
                <a:latin typeface="Book Antiqua" pitchFamily="18" charset="0"/>
              </a:rPr>
              <a:t>Theke</a:t>
            </a:r>
            <a:r>
              <a:rPr lang="en-US" sz="2800" b="1" dirty="0" smtClean="0">
                <a:latin typeface="Book Antiqua" pitchFamily="18" charset="0"/>
              </a:rPr>
              <a:t> </a:t>
            </a:r>
            <a:r>
              <a:rPr lang="en-US" sz="2800" b="1" dirty="0" err="1" smtClean="0">
                <a:latin typeface="Book Antiqua" pitchFamily="18" charset="0"/>
              </a:rPr>
              <a:t>Neya</a:t>
            </a:r>
            <a:r>
              <a:rPr lang="en-US" sz="2800" b="1" dirty="0" smtClean="0">
                <a:latin typeface="Book Antiqua" pitchFamily="18" charset="0"/>
              </a:rPr>
              <a:t>’ very well.</a:t>
            </a:r>
            <a:endParaRPr lang="en-US" sz="28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03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608010" y="1171351"/>
            <a:ext cx="2701921" cy="4285397"/>
          </a:xfrm>
          <a:prstGeom prst="homePlate">
            <a:avLst>
              <a:gd name="adj" fmla="val 33009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Book Antiqua" pitchFamily="18" charset="0"/>
              </a:rPr>
              <a:t>Genocide</a:t>
            </a:r>
            <a:endParaRPr lang="en-US" sz="32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21583" y="159127"/>
            <a:ext cx="1865477" cy="83480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Book Antiqua" pitchFamily="18" charset="0"/>
              </a:rPr>
              <a:t>Meaning</a:t>
            </a:r>
            <a:endParaRPr lang="en-US" sz="24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21583" y="1171352"/>
            <a:ext cx="1865477" cy="42853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Book Antiqua" pitchFamily="18" charset="0"/>
              </a:rPr>
              <a:t>Mass killing. </a:t>
            </a:r>
            <a:endParaRPr lang="en-US" sz="28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8010" y="159129"/>
            <a:ext cx="1865477" cy="83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Book Antiqua" pitchFamily="18" charset="0"/>
              </a:rPr>
              <a:t>Word</a:t>
            </a:r>
            <a:endParaRPr lang="en-US" sz="24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20"/>
          <a:stretch/>
        </p:blipFill>
        <p:spPr>
          <a:xfrm>
            <a:off x="3309931" y="159130"/>
            <a:ext cx="6466993" cy="529761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08008" y="5643553"/>
            <a:ext cx="11179051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He also presented </a:t>
            </a:r>
            <a:r>
              <a:rPr lang="en-US" sz="2800" b="1" dirty="0">
                <a:latin typeface="Book Antiqua" pitchFamily="18" charset="0"/>
              </a:rPr>
              <a:t>P</a:t>
            </a:r>
            <a:r>
              <a:rPr lang="en-US" sz="2800" b="1" dirty="0" smtClean="0">
                <a:latin typeface="Book Antiqua" pitchFamily="18" charset="0"/>
              </a:rPr>
              <a:t>akistani genocide by his film ‘</a:t>
            </a:r>
            <a:r>
              <a:rPr lang="en-US" sz="2800" b="1" dirty="0" err="1" smtClean="0">
                <a:latin typeface="Book Antiqua" pitchFamily="18" charset="0"/>
              </a:rPr>
              <a:t>Jibon</a:t>
            </a:r>
            <a:r>
              <a:rPr lang="en-US" sz="2800" b="1" dirty="0" smtClean="0">
                <a:latin typeface="Book Antiqua" pitchFamily="18" charset="0"/>
              </a:rPr>
              <a:t> </a:t>
            </a:r>
            <a:r>
              <a:rPr lang="en-US" sz="2800" b="1" dirty="0" err="1" smtClean="0">
                <a:latin typeface="Book Antiqua" pitchFamily="18" charset="0"/>
              </a:rPr>
              <a:t>Theke</a:t>
            </a:r>
            <a:r>
              <a:rPr lang="en-US" sz="2800" b="1" dirty="0" smtClean="0">
                <a:latin typeface="Book Antiqua" pitchFamily="18" charset="0"/>
              </a:rPr>
              <a:t> </a:t>
            </a:r>
            <a:r>
              <a:rPr lang="en-US" sz="2800" b="1" dirty="0" err="1" smtClean="0">
                <a:latin typeface="Book Antiqua" pitchFamily="18" charset="0"/>
              </a:rPr>
              <a:t>Neya</a:t>
            </a:r>
            <a:r>
              <a:rPr lang="en-US" sz="2800" b="1" dirty="0" smtClean="0">
                <a:latin typeface="Book Antiqua" pitchFamily="18" charset="0"/>
              </a:rPr>
              <a:t>’ very clearly.</a:t>
            </a:r>
            <a:endParaRPr lang="en-US" sz="28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38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720091" y="817179"/>
            <a:ext cx="6480810" cy="1219200"/>
          </a:xfrm>
          <a:prstGeom prst="ellipse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Book Antiqua" pitchFamily="18" charset="0"/>
              </a:rPr>
              <a:t>Introduction</a:t>
            </a:r>
            <a:endParaRPr lang="en-US" sz="44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0135" y="3870357"/>
            <a:ext cx="6690766" cy="1261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Book Antiqua" pitchFamily="18" charset="0"/>
              </a:rPr>
              <a:t>Mohammad </a:t>
            </a:r>
            <a:r>
              <a:rPr lang="en-US" sz="3600" b="1" dirty="0" err="1" smtClean="0">
                <a:solidFill>
                  <a:srgbClr val="002060"/>
                </a:solidFill>
                <a:latin typeface="Book Antiqua" pitchFamily="18" charset="0"/>
              </a:rPr>
              <a:t>Azharul</a:t>
            </a:r>
            <a:r>
              <a:rPr lang="en-US" sz="3600" b="1" dirty="0" smtClean="0">
                <a:solidFill>
                  <a:srgbClr val="002060"/>
                </a:solidFill>
                <a:latin typeface="Book Antiqua" pitchFamily="18" charset="0"/>
              </a:rPr>
              <a:t> Islam</a:t>
            </a: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Book Antiqua" pitchFamily="18" charset="0"/>
              </a:rPr>
              <a:t>Assistant Teacher (English)</a:t>
            </a:r>
            <a:endParaRPr lang="en-US" sz="2000" b="1" dirty="0">
              <a:solidFill>
                <a:srgbClr val="002060"/>
              </a:solidFill>
              <a:latin typeface="Book Antiqua" pitchFamily="18" charset="0"/>
            </a:endParaRPr>
          </a:p>
          <a:p>
            <a:pPr algn="ctr"/>
            <a:r>
              <a:rPr lang="en-US" sz="2000" b="1" dirty="0" err="1" smtClean="0">
                <a:solidFill>
                  <a:srgbClr val="002060"/>
                </a:solidFill>
                <a:latin typeface="Book Antiqua" pitchFamily="18" charset="0"/>
              </a:rPr>
              <a:t>Hugra</a:t>
            </a:r>
            <a:r>
              <a:rPr lang="en-US" sz="2000" b="1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Book Antiqua" pitchFamily="18" charset="0"/>
              </a:rPr>
              <a:t>Habib</a:t>
            </a:r>
            <a:r>
              <a:rPr lang="en-US" sz="2000" b="1" dirty="0" smtClean="0">
                <a:solidFill>
                  <a:srgbClr val="002060"/>
                </a:solidFill>
                <a:latin typeface="Book Antiqua" pitchFamily="18" charset="0"/>
              </a:rPr>
              <a:t> Kader High School, </a:t>
            </a:r>
            <a:r>
              <a:rPr lang="en-US" sz="2000" b="1" dirty="0" err="1" smtClean="0">
                <a:solidFill>
                  <a:srgbClr val="002060"/>
                </a:solidFill>
                <a:latin typeface="Book Antiqua" pitchFamily="18" charset="0"/>
              </a:rPr>
              <a:t>Tamgail</a:t>
            </a:r>
            <a:endParaRPr lang="en-US" sz="20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5773" y="5132241"/>
            <a:ext cx="5994871" cy="1077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Book Antiqua" pitchFamily="18" charset="0"/>
              </a:rPr>
              <a:t>English For Today</a:t>
            </a:r>
          </a:p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Book Antiqua" pitchFamily="18" charset="0"/>
              </a:rPr>
              <a:t>Class- IX - X</a:t>
            </a:r>
            <a:endParaRPr lang="en-US" sz="3200" b="1" dirty="0">
              <a:solidFill>
                <a:srgbClr val="7030A0"/>
              </a:solidFill>
              <a:latin typeface="Book Antiqua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983" y="817179"/>
            <a:ext cx="3928242" cy="43150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19782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644" y="334754"/>
            <a:ext cx="11791474" cy="6109588"/>
          </a:xfrm>
          <a:noFill/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b="1" spc="-100" dirty="0" smtClean="0">
                <a:latin typeface="Book Antiqua" pitchFamily="18" charset="0"/>
                <a:cs typeface="Andalus" pitchFamily="18" charset="-78"/>
              </a:rPr>
              <a:t>B Read  the text.</a:t>
            </a:r>
          </a:p>
          <a:p>
            <a:pPr marL="0" indent="0" algn="just">
              <a:buNone/>
            </a:pPr>
            <a:r>
              <a:rPr lang="en-US" b="1" spc="-100" dirty="0" err="1" smtClean="0">
                <a:latin typeface="Book Antiqua" pitchFamily="18" charset="0"/>
                <a:cs typeface="Andalus" pitchFamily="18" charset="-78"/>
              </a:rPr>
              <a:t>Zahir</a:t>
            </a:r>
            <a:r>
              <a:rPr lang="en-US" b="1" spc="-100" dirty="0" smtClean="0">
                <a:latin typeface="Book Antiqua" pitchFamily="18" charset="0"/>
                <a:cs typeface="Andalus" pitchFamily="18" charset="-78"/>
              </a:rPr>
              <a:t> </a:t>
            </a:r>
            <a:r>
              <a:rPr lang="en-US" b="1" spc="-100" dirty="0" err="1">
                <a:latin typeface="Book Antiqua" pitchFamily="18" charset="0"/>
                <a:cs typeface="Andalus" pitchFamily="18" charset="-78"/>
              </a:rPr>
              <a:t>Raihan</a:t>
            </a:r>
            <a:r>
              <a:rPr lang="en-US" b="1" spc="-100" dirty="0">
                <a:latin typeface="Book Antiqua" pitchFamily="18" charset="0"/>
                <a:cs typeface="Andalus" pitchFamily="18" charset="-78"/>
              </a:rPr>
              <a:t> was one of the most talented film makers in Bangladesh. He was </a:t>
            </a:r>
            <a:r>
              <a:rPr lang="en-US" b="1" spc="-100" dirty="0" err="1">
                <a:latin typeface="Book Antiqua" pitchFamily="18" charset="0"/>
                <a:cs typeface="Andalus" pitchFamily="18" charset="-78"/>
              </a:rPr>
              <a:t>bom</a:t>
            </a:r>
            <a:r>
              <a:rPr lang="en-US" b="1" spc="-100" dirty="0">
                <a:latin typeface="Book Antiqua" pitchFamily="18" charset="0"/>
                <a:cs typeface="Andalus" pitchFamily="18" charset="-78"/>
              </a:rPr>
              <a:t> on 19 August 1935 in the village </a:t>
            </a:r>
            <a:r>
              <a:rPr lang="en-US" b="1" spc="-100" dirty="0" err="1">
                <a:latin typeface="Book Antiqua" pitchFamily="18" charset="0"/>
                <a:cs typeface="Andalus" pitchFamily="18" charset="-78"/>
              </a:rPr>
              <a:t>Majupur</a:t>
            </a:r>
            <a:r>
              <a:rPr lang="en-US" b="1" spc="-100" dirty="0">
                <a:latin typeface="Book Antiqua" pitchFamily="18" charset="0"/>
                <a:cs typeface="Andalus" pitchFamily="18" charset="-78"/>
              </a:rPr>
              <a:t>, in </a:t>
            </a:r>
            <a:r>
              <a:rPr lang="en-US" b="1" spc="-100" dirty="0" err="1">
                <a:latin typeface="Book Antiqua" pitchFamily="18" charset="0"/>
                <a:cs typeface="Andalus" pitchFamily="18" charset="-78"/>
              </a:rPr>
              <a:t>Feni</a:t>
            </a:r>
            <a:r>
              <a:rPr lang="en-US" b="1" spc="-100" dirty="0">
                <a:latin typeface="Book Antiqua" pitchFamily="18" charset="0"/>
                <a:cs typeface="Andalus" pitchFamily="18" charset="-78"/>
              </a:rPr>
              <a:t> district. He was an active worker of the Language Movement. He was one of the ten students to go out in a procession on 21 February 1952 despite a ban on such activities. As a result, he and many others were arrested and taken to prison. </a:t>
            </a:r>
            <a:r>
              <a:rPr lang="en-US" b="1" spc="-100" dirty="0" err="1">
                <a:latin typeface="Book Antiqua" pitchFamily="18" charset="0"/>
                <a:cs typeface="Andalus" pitchFamily="18" charset="-78"/>
              </a:rPr>
              <a:t>Zahir</a:t>
            </a:r>
            <a:r>
              <a:rPr lang="en-US" b="1" spc="-100" dirty="0">
                <a:latin typeface="Book Antiqua" pitchFamily="18" charset="0"/>
                <a:cs typeface="Andalus" pitchFamily="18" charset="-78"/>
              </a:rPr>
              <a:t> was also present at the historical meeting of </a:t>
            </a:r>
            <a:r>
              <a:rPr lang="en-US" b="1" spc="-100" dirty="0" err="1">
                <a:latin typeface="Book Antiqua" pitchFamily="18" charset="0"/>
                <a:cs typeface="Andalus" pitchFamily="18" charset="-78"/>
              </a:rPr>
              <a:t>Amtala</a:t>
            </a:r>
            <a:r>
              <a:rPr lang="en-US" b="1" spc="-100" dirty="0">
                <a:latin typeface="Book Antiqua" pitchFamily="18" charset="0"/>
                <a:cs typeface="Andalus" pitchFamily="18" charset="-78"/>
              </a:rPr>
              <a:t> on February 21, 1952. He also took part in the mass movement in 1969. In 1971, he joined the Liberation War</a:t>
            </a:r>
            <a:r>
              <a:rPr lang="en-US" b="1" spc="-100" dirty="0" smtClean="0">
                <a:latin typeface="Book Antiqua" pitchFamily="18" charset="0"/>
                <a:cs typeface="Andalus" pitchFamily="18" charset="-78"/>
              </a:rPr>
              <a:t>.</a:t>
            </a:r>
            <a:r>
              <a:rPr lang="en-US" b="1" spc="-100" dirty="0">
                <a:latin typeface="Book Antiqua" pitchFamily="18" charset="0"/>
                <a:cs typeface="Andalus" pitchFamily="18" charset="-78"/>
              </a:rPr>
              <a:t> All through his life, </a:t>
            </a:r>
            <a:r>
              <a:rPr lang="en-US" b="1" spc="-100" dirty="0" err="1">
                <a:latin typeface="Book Antiqua" pitchFamily="18" charset="0"/>
                <a:cs typeface="Andalus" pitchFamily="18" charset="-78"/>
              </a:rPr>
              <a:t>Zahir</a:t>
            </a:r>
            <a:r>
              <a:rPr lang="en-US" b="1" spc="-100" dirty="0">
                <a:latin typeface="Book Antiqua" pitchFamily="18" charset="0"/>
                <a:cs typeface="Andalus" pitchFamily="18" charset="-78"/>
              </a:rPr>
              <a:t> dreamt for a democratic society, a society that will ensure freedom of speech and will. He had many dreams about our film industry too. He made a legendary film </a:t>
            </a:r>
            <a:r>
              <a:rPr lang="en-US" b="1" i="1" spc="-100" dirty="0" err="1">
                <a:latin typeface="Book Antiqua" pitchFamily="18" charset="0"/>
                <a:cs typeface="Andalus" pitchFamily="18" charset="-78"/>
              </a:rPr>
              <a:t>Jibon</a:t>
            </a:r>
            <a:r>
              <a:rPr lang="en-US" b="1" i="1" spc="-100" dirty="0">
                <a:latin typeface="Book Antiqua" pitchFamily="18" charset="0"/>
                <a:cs typeface="Andalus" pitchFamily="18" charset="-78"/>
              </a:rPr>
              <a:t> </a:t>
            </a:r>
            <a:r>
              <a:rPr lang="en-US" b="1" i="1" spc="-100" dirty="0" err="1">
                <a:latin typeface="Book Antiqua" pitchFamily="18" charset="0"/>
                <a:cs typeface="Andalus" pitchFamily="18" charset="-78"/>
              </a:rPr>
              <a:t>Theke</a:t>
            </a:r>
            <a:r>
              <a:rPr lang="en-US" b="1" i="1" spc="-100" dirty="0">
                <a:latin typeface="Book Antiqua" pitchFamily="18" charset="0"/>
                <a:cs typeface="Andalus" pitchFamily="18" charset="-78"/>
              </a:rPr>
              <a:t> </a:t>
            </a:r>
            <a:r>
              <a:rPr lang="en-US" b="1" i="1" spc="-100" dirty="0" err="1">
                <a:latin typeface="Book Antiqua" pitchFamily="18" charset="0"/>
                <a:cs typeface="Andalus" pitchFamily="18" charset="-78"/>
              </a:rPr>
              <a:t>Neya</a:t>
            </a:r>
            <a:r>
              <a:rPr lang="en-US" b="1" i="1" spc="-100" dirty="0">
                <a:latin typeface="Book Antiqua" pitchFamily="18" charset="0"/>
                <a:cs typeface="Andalus" pitchFamily="18" charset="-78"/>
              </a:rPr>
              <a:t> </a:t>
            </a:r>
            <a:r>
              <a:rPr lang="en-US" b="1" spc="-100" dirty="0">
                <a:latin typeface="Book Antiqua" pitchFamily="18" charset="0"/>
                <a:cs typeface="Andalus" pitchFamily="18" charset="-78"/>
              </a:rPr>
              <a:t>based on the Language Movement of 1952. It was a revolt against the then autocratic government. The family presented in that film was a miniature East Pakistan ruled by an autocrat who had to go to the prison for her conspiracy. </a:t>
            </a:r>
            <a:endParaRPr lang="en-US" b="1" spc="-100" dirty="0" smtClean="0">
              <a:latin typeface="Book Antiqua" pitchFamily="18" charset="0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2453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9482" y="302360"/>
            <a:ext cx="1090422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pc="-100" dirty="0">
                <a:latin typeface="NikoshLight" pitchFamily="2" charset="0"/>
                <a:cs typeface="NikoshLight" pitchFamily="2" charset="0"/>
              </a:rPr>
              <a:t>During the liberation war this film was shown outside Bangladesh. Critics like </a:t>
            </a:r>
            <a:r>
              <a:rPr lang="en-US" sz="2800" spc="-100" dirty="0" err="1">
                <a:latin typeface="NikoshLight" pitchFamily="2" charset="0"/>
                <a:cs typeface="NikoshLight" pitchFamily="2" charset="0"/>
              </a:rPr>
              <a:t>Satyajit</a:t>
            </a:r>
            <a:r>
              <a:rPr lang="en-US" sz="2800" spc="-100" dirty="0">
                <a:latin typeface="NikoshLight" pitchFamily="2" charset="0"/>
                <a:cs typeface="NikoshLight" pitchFamily="2" charset="0"/>
              </a:rPr>
              <a:t> Ray, </a:t>
            </a:r>
            <a:r>
              <a:rPr lang="en-US" sz="2800" spc="-100" dirty="0" err="1">
                <a:latin typeface="NikoshLight" pitchFamily="2" charset="0"/>
                <a:cs typeface="NikoshLight" pitchFamily="2" charset="0"/>
              </a:rPr>
              <a:t>Mrinal</a:t>
            </a:r>
            <a:r>
              <a:rPr lang="en-US" sz="2800" spc="-100" dirty="0"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2800" spc="-100" dirty="0" err="1">
                <a:latin typeface="NikoshLight" pitchFamily="2" charset="0"/>
                <a:cs typeface="NikoshLight" pitchFamily="2" charset="0"/>
              </a:rPr>
              <a:t>Sen</a:t>
            </a:r>
            <a:r>
              <a:rPr lang="en-US" sz="2800" spc="-100" dirty="0">
                <a:latin typeface="NikoshLight" pitchFamily="2" charset="0"/>
                <a:cs typeface="NikoshLight" pitchFamily="2" charset="0"/>
              </a:rPr>
              <a:t>, and </a:t>
            </a:r>
            <a:r>
              <a:rPr lang="en-US" sz="2800" spc="-100" dirty="0" err="1">
                <a:latin typeface="NikoshLight" pitchFamily="2" charset="0"/>
                <a:cs typeface="NikoshLight" pitchFamily="2" charset="0"/>
              </a:rPr>
              <a:t>Ritwik</a:t>
            </a:r>
            <a:r>
              <a:rPr lang="en-US" sz="2800" spc="-100" dirty="0"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2800" spc="-100" dirty="0" err="1">
                <a:latin typeface="NikoshLight" pitchFamily="2" charset="0"/>
                <a:cs typeface="NikoshLight" pitchFamily="2" charset="0"/>
              </a:rPr>
              <a:t>Ghatak</a:t>
            </a:r>
            <a:r>
              <a:rPr lang="en-US" sz="2800" spc="-100" dirty="0">
                <a:latin typeface="NikoshLight" pitchFamily="2" charset="0"/>
                <a:cs typeface="NikoshLight" pitchFamily="2" charset="0"/>
              </a:rPr>
              <a:t> appreciated this film. </a:t>
            </a:r>
            <a:r>
              <a:rPr lang="en-US" sz="2800" spc="-100" dirty="0" err="1">
                <a:latin typeface="NikoshLight" pitchFamily="2" charset="0"/>
                <a:cs typeface="NikoshLight" pitchFamily="2" charset="0"/>
              </a:rPr>
              <a:t>Zahir</a:t>
            </a:r>
            <a:r>
              <a:rPr lang="en-US" sz="2800" spc="-100" dirty="0">
                <a:latin typeface="NikoshLight" pitchFamily="2" charset="0"/>
                <a:cs typeface="NikoshLight" pitchFamily="2" charset="0"/>
              </a:rPr>
              <a:t> gave all his money to the Freedom Fighters' trust that he got from his film shows. Besides, his great documentary on Pakistani atrocities, </a:t>
            </a:r>
            <a:r>
              <a:rPr lang="en-US" sz="2800" i="1" spc="-100" dirty="0">
                <a:latin typeface="NikoshLight" pitchFamily="2" charset="0"/>
                <a:cs typeface="NikoshLight" pitchFamily="2" charset="0"/>
              </a:rPr>
              <a:t>Stop Genocide, </a:t>
            </a:r>
            <a:r>
              <a:rPr lang="en-US" sz="2800" spc="-100" dirty="0">
                <a:latin typeface="NikoshLight" pitchFamily="2" charset="0"/>
                <a:cs typeface="NikoshLight" pitchFamily="2" charset="0"/>
              </a:rPr>
              <a:t>helped create world sentiment in </a:t>
            </a:r>
            <a:r>
              <a:rPr lang="en-US" sz="2800" spc="-100" dirty="0" err="1">
                <a:latin typeface="NikoshLight" pitchFamily="2" charset="0"/>
                <a:cs typeface="NikoshLight" pitchFamily="2" charset="0"/>
              </a:rPr>
              <a:t>favour</a:t>
            </a:r>
            <a:r>
              <a:rPr lang="en-US" sz="2800" spc="-100" dirty="0">
                <a:latin typeface="NikoshLight" pitchFamily="2" charset="0"/>
                <a:cs typeface="NikoshLight" pitchFamily="2" charset="0"/>
              </a:rPr>
              <a:t> of our liberation war. On 30 December 1971, someone informed </a:t>
            </a:r>
            <a:r>
              <a:rPr lang="en-US" sz="2800" spc="-100" dirty="0" err="1">
                <a:latin typeface="NikoshLight" pitchFamily="2" charset="0"/>
                <a:cs typeface="NikoshLight" pitchFamily="2" charset="0"/>
              </a:rPr>
              <a:t>Zahir</a:t>
            </a:r>
            <a:r>
              <a:rPr lang="en-US" sz="2800" spc="-100" dirty="0">
                <a:latin typeface="NikoshLight" pitchFamily="2" charset="0"/>
                <a:cs typeface="NikoshLight" pitchFamily="2" charset="0"/>
              </a:rPr>
              <a:t> about an address somewhere at </a:t>
            </a:r>
            <a:r>
              <a:rPr lang="en-US" sz="2800" spc="-100" dirty="0" err="1">
                <a:latin typeface="NikoshLight" pitchFamily="2" charset="0"/>
                <a:cs typeface="NikoshLight" pitchFamily="2" charset="0"/>
              </a:rPr>
              <a:t>Mirpur</a:t>
            </a:r>
            <a:r>
              <a:rPr lang="en-US" sz="2800" spc="-100" dirty="0">
                <a:latin typeface="NikoshLight" pitchFamily="2" charset="0"/>
                <a:cs typeface="NikoshLight" pitchFamily="2" charset="0"/>
              </a:rPr>
              <a:t>, where he might find his brother, the famous writer </a:t>
            </a:r>
            <a:r>
              <a:rPr lang="en-US" sz="2800" spc="-100" dirty="0" err="1">
                <a:latin typeface="NikoshLight" pitchFamily="2" charset="0"/>
                <a:cs typeface="NikoshLight" pitchFamily="2" charset="0"/>
              </a:rPr>
              <a:t>Shahidullah</a:t>
            </a:r>
            <a:r>
              <a:rPr lang="en-US" sz="2800" spc="-100" dirty="0">
                <a:latin typeface="NikoshLight" pitchFamily="2" charset="0"/>
                <a:cs typeface="NikoshLight" pitchFamily="2" charset="0"/>
              </a:rPr>
              <a:t> Kaiser. </a:t>
            </a:r>
            <a:r>
              <a:rPr lang="en-US" sz="2800" spc="-100" dirty="0" err="1">
                <a:latin typeface="NikoshLight" pitchFamily="2" charset="0"/>
                <a:cs typeface="NikoshLight" pitchFamily="2" charset="0"/>
              </a:rPr>
              <a:t>Shahidulla</a:t>
            </a:r>
            <a:r>
              <a:rPr lang="en-US" sz="2800" spc="-100" dirty="0">
                <a:latin typeface="NikoshLight" pitchFamily="2" charset="0"/>
                <a:cs typeface="NikoshLight" pitchFamily="2" charset="0"/>
              </a:rPr>
              <a:t> was captured and killed by the Pakistani army and the local collaborators during the last days of the war. Accordingly </a:t>
            </a:r>
            <a:r>
              <a:rPr lang="en-US" sz="2800" spc="-100" dirty="0" err="1">
                <a:latin typeface="NikoshLight" pitchFamily="2" charset="0"/>
                <a:cs typeface="NikoshLight" pitchFamily="2" charset="0"/>
              </a:rPr>
              <a:t>Zahir</a:t>
            </a:r>
            <a:r>
              <a:rPr lang="en-US" sz="2800" spc="-100" dirty="0">
                <a:latin typeface="NikoshLight" pitchFamily="2" charset="0"/>
                <a:cs typeface="NikoshLight" pitchFamily="2" charset="0"/>
              </a:rPr>
              <a:t> left home to get his brother back and he never returned. </a:t>
            </a:r>
            <a:r>
              <a:rPr lang="en-US" sz="2800" spc="-100" dirty="0" err="1">
                <a:latin typeface="NikoshLight" pitchFamily="2" charset="0"/>
                <a:cs typeface="NikoshLight" pitchFamily="2" charset="0"/>
              </a:rPr>
              <a:t>Zahir's</a:t>
            </a:r>
            <a:r>
              <a:rPr lang="en-US" sz="2800" spc="-100" dirty="0">
                <a:latin typeface="NikoshLight" pitchFamily="2" charset="0"/>
                <a:cs typeface="NikoshLight" pitchFamily="2" charset="0"/>
              </a:rPr>
              <a:t> dream was fulfilled. He could see the inception of a free independent Bangladesh though he did not get back his brother. And it's a pity that this dreamer was missing at such a time when his dream came true</a:t>
            </a:r>
            <a:r>
              <a:rPr lang="en-US" sz="2800" b="1" spc="-100" dirty="0" smtClean="0">
                <a:latin typeface="NikoshLight" pitchFamily="2" charset="0"/>
                <a:cs typeface="NikoshLight" pitchFamily="2" charset="0"/>
              </a:rPr>
              <a:t>.</a:t>
            </a:r>
            <a:endParaRPr lang="en-US" sz="2800" b="1" dirty="0">
              <a:latin typeface="NikoshLight" pitchFamily="2" charset="0"/>
              <a:cs typeface="Nikosh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02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522" y="246743"/>
            <a:ext cx="11874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-100" dirty="0" smtClean="0">
                <a:latin typeface="Book Antiqua" pitchFamily="18" charset="0"/>
              </a:rPr>
              <a:t>C   Use appropriate information from the text above to complete the grid.</a:t>
            </a:r>
            <a:endParaRPr lang="en-US" sz="2800" b="1" spc="-100" dirty="0">
              <a:latin typeface="Book Antiqua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9023544"/>
              </p:ext>
            </p:extLst>
          </p:nvPr>
        </p:nvGraphicFramePr>
        <p:xfrm>
          <a:off x="404133" y="1805729"/>
          <a:ext cx="11594914" cy="466095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19050"/>
                <a:gridCol w="1645922"/>
                <a:gridCol w="2136294"/>
                <a:gridCol w="2390295"/>
                <a:gridCol w="1522585"/>
                <a:gridCol w="1680768"/>
              </a:tblGrid>
              <a:tr h="553686">
                <a:tc gridSpan="6"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latin typeface="Book Antiqua" pitchFamily="18" charset="0"/>
                        </a:rPr>
                        <a:t>Zahir</a:t>
                      </a:r>
                      <a:r>
                        <a:rPr lang="en-US" sz="2800" b="1" dirty="0" smtClean="0">
                          <a:latin typeface="Book Antiqua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latin typeface="Book Antiqua" pitchFamily="18" charset="0"/>
                        </a:rPr>
                        <a:t>Raihan</a:t>
                      </a:r>
                      <a:endParaRPr lang="en-US" sz="2800" b="1" dirty="0">
                        <a:latin typeface="Book Antiqua" pitchFamily="18" charset="0"/>
                      </a:endParaRPr>
                    </a:p>
                  </a:txBody>
                  <a:tcPr marL="92583" marR="92583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65185">
                <a:tc>
                  <a:txBody>
                    <a:bodyPr/>
                    <a:lstStyle/>
                    <a:p>
                      <a:pPr algn="ctr"/>
                      <a:r>
                        <a:rPr lang="en-US" sz="2400" b="1" spc="-100" baseline="0" dirty="0" smtClean="0">
                          <a:latin typeface="Book Antiqua" pitchFamily="18" charset="0"/>
                        </a:rPr>
                        <a:t>participated in</a:t>
                      </a:r>
                      <a:endParaRPr lang="en-US" sz="2400" b="1" spc="-100" baseline="0" dirty="0">
                        <a:latin typeface="Book Antiqua" pitchFamily="18" charset="0"/>
                      </a:endParaRPr>
                    </a:p>
                  </a:txBody>
                  <a:tcPr marL="92583" marR="925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pc="-100" baseline="0" dirty="0" smtClean="0">
                          <a:latin typeface="Book Antiqua" pitchFamily="18" charset="0"/>
                        </a:rPr>
                        <a:t>famous as</a:t>
                      </a:r>
                      <a:endParaRPr lang="en-US" sz="2400" b="1" spc="-100" baseline="0" dirty="0">
                        <a:latin typeface="Book Antiqua" pitchFamily="18" charset="0"/>
                      </a:endParaRPr>
                    </a:p>
                  </a:txBody>
                  <a:tcPr marL="92583" marR="925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pc="-100" baseline="0" dirty="0" smtClean="0">
                          <a:latin typeface="Book Antiqua" pitchFamily="18" charset="0"/>
                        </a:rPr>
                        <a:t>best documentary</a:t>
                      </a:r>
                      <a:endParaRPr lang="en-US" sz="2400" b="1" spc="-100" baseline="0" dirty="0">
                        <a:latin typeface="Book Antiqua" pitchFamily="18" charset="0"/>
                      </a:endParaRPr>
                    </a:p>
                  </a:txBody>
                  <a:tcPr marL="92583" marR="925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pc="-100" baseline="0" dirty="0" smtClean="0">
                          <a:latin typeface="Book Antiqua" pitchFamily="18" charset="0"/>
                        </a:rPr>
                        <a:t>movie based on language movement</a:t>
                      </a:r>
                      <a:endParaRPr lang="en-US" sz="2400" b="1" spc="-100" baseline="0" dirty="0">
                        <a:latin typeface="Book Antiqua" pitchFamily="18" charset="0"/>
                      </a:endParaRPr>
                    </a:p>
                  </a:txBody>
                  <a:tcPr marL="92583" marR="925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pc="-100" baseline="0" dirty="0" smtClean="0">
                          <a:latin typeface="Book Antiqua" pitchFamily="18" charset="0"/>
                        </a:rPr>
                        <a:t>missing since</a:t>
                      </a:r>
                      <a:endParaRPr lang="en-US" sz="2400" b="1" spc="-100" baseline="0" dirty="0">
                        <a:latin typeface="Book Antiqua" pitchFamily="18" charset="0"/>
                      </a:endParaRPr>
                    </a:p>
                  </a:txBody>
                  <a:tcPr marL="92583" marR="925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pc="-100" baseline="0" dirty="0" smtClean="0">
                          <a:latin typeface="Book Antiqua" pitchFamily="18" charset="0"/>
                        </a:rPr>
                        <a:t>his dream</a:t>
                      </a:r>
                      <a:endParaRPr lang="en-US" sz="2400" b="1" spc="-100" baseline="0" dirty="0">
                        <a:latin typeface="Book Antiqua" pitchFamily="18" charset="0"/>
                      </a:endParaRPr>
                    </a:p>
                  </a:txBody>
                  <a:tcPr marL="92583" marR="92583" anchor="ctr"/>
                </a:tc>
              </a:tr>
              <a:tr h="2918545"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latin typeface="Book Antiqua" pitchFamily="18" charset="0"/>
                      </a:endParaRPr>
                    </a:p>
                  </a:txBody>
                  <a:tcPr marL="92583" marR="92583"/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latin typeface="Book Antiqua" pitchFamily="18" charset="0"/>
                      </a:endParaRPr>
                    </a:p>
                  </a:txBody>
                  <a:tcPr marL="92583" marR="9258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.</a:t>
                      </a:r>
                    </a:p>
                    <a:p>
                      <a:pPr algn="ctr"/>
                      <a:endParaRPr lang="en-US" sz="2800" b="1" dirty="0">
                        <a:latin typeface="Book Antiqua" pitchFamily="18" charset="0"/>
                      </a:endParaRPr>
                    </a:p>
                  </a:txBody>
                  <a:tcPr marL="92583" marR="92583"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Book Antiqua" pitchFamily="18" charset="0"/>
                      </a:endParaRPr>
                    </a:p>
                  </a:txBody>
                  <a:tcPr marL="92583" marR="92583"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Book Antiqua" pitchFamily="18" charset="0"/>
                      </a:endParaRPr>
                    </a:p>
                  </a:txBody>
                  <a:tcPr marL="92583" marR="92583"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Book Antiqua" pitchFamily="18" charset="0"/>
                      </a:endParaRPr>
                    </a:p>
                  </a:txBody>
                  <a:tcPr marL="92583" marR="92583"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4303986" y="898634"/>
            <a:ext cx="32792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</a:rPr>
              <a:t>Evaluation</a:t>
            </a:r>
            <a:endParaRPr lang="en-US" sz="4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66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8798" y="1118358"/>
            <a:ext cx="11639005" cy="5301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ook Antiqua" pitchFamily="18" charset="0"/>
              </a:rPr>
              <a:t>D Read the following sentences and complete them.</a:t>
            </a:r>
          </a:p>
          <a:p>
            <a:r>
              <a:rPr lang="en-US" sz="2400" b="1" dirty="0" smtClean="0">
                <a:latin typeface="Book Antiqua" pitchFamily="18" charset="0"/>
              </a:rPr>
              <a:t>1 </a:t>
            </a:r>
            <a:r>
              <a:rPr lang="en-US" sz="2400" b="1" dirty="0" err="1">
                <a:latin typeface="Book Antiqua" pitchFamily="18" charset="0"/>
              </a:rPr>
              <a:t>Zahir</a:t>
            </a:r>
            <a:r>
              <a:rPr lang="en-US" sz="2400" b="1" dirty="0">
                <a:latin typeface="Book Antiqua" pitchFamily="18" charset="0"/>
              </a:rPr>
              <a:t> </a:t>
            </a:r>
            <a:r>
              <a:rPr lang="en-US" sz="2400" b="1" dirty="0" err="1">
                <a:latin typeface="Book Antiqua" pitchFamily="18" charset="0"/>
              </a:rPr>
              <a:t>Raihan</a:t>
            </a:r>
            <a:r>
              <a:rPr lang="en-US" sz="2400" b="1" dirty="0">
                <a:latin typeface="Book Antiqua" pitchFamily="18" charset="0"/>
              </a:rPr>
              <a:t> is </a:t>
            </a:r>
            <a:r>
              <a:rPr lang="en-US" sz="2400" b="1" dirty="0" smtClean="0">
                <a:latin typeface="Book Antiqua" pitchFamily="18" charset="0"/>
              </a:rPr>
              <a:t>famous as …………………………………………….</a:t>
            </a:r>
          </a:p>
          <a:p>
            <a:r>
              <a:rPr lang="en-US" sz="2400" b="1" dirty="0" smtClean="0">
                <a:latin typeface="Book Antiqua" pitchFamily="18" charset="0"/>
              </a:rPr>
              <a:t>2 </a:t>
            </a:r>
            <a:r>
              <a:rPr lang="en-US" sz="2400" b="1" dirty="0" err="1" smtClean="0">
                <a:latin typeface="Book Antiqua" pitchFamily="18" charset="0"/>
              </a:rPr>
              <a:t>Zahir</a:t>
            </a:r>
            <a:r>
              <a:rPr lang="en-US" sz="2400" b="1" dirty="0" smtClean="0">
                <a:latin typeface="Book Antiqua" pitchFamily="18" charset="0"/>
              </a:rPr>
              <a:t> was imprisoned because ……………………………………….</a:t>
            </a:r>
          </a:p>
          <a:p>
            <a:r>
              <a:rPr lang="en-US" sz="2400" b="1" dirty="0" smtClean="0">
                <a:latin typeface="Book Antiqua" pitchFamily="18" charset="0"/>
              </a:rPr>
              <a:t>3 </a:t>
            </a:r>
            <a:r>
              <a:rPr lang="en-US" sz="2400" b="1" dirty="0">
                <a:latin typeface="Book Antiqua" pitchFamily="18" charset="0"/>
              </a:rPr>
              <a:t>He participated in ………………………………….. and …………….</a:t>
            </a:r>
          </a:p>
          <a:p>
            <a:r>
              <a:rPr lang="en-US" sz="2400" b="1" dirty="0">
                <a:latin typeface="Book Antiqua" pitchFamily="18" charset="0"/>
              </a:rPr>
              <a:t>4 </a:t>
            </a:r>
            <a:r>
              <a:rPr lang="en-US" sz="2400" b="1" i="1" dirty="0" err="1">
                <a:latin typeface="Book Antiqua" pitchFamily="18" charset="0"/>
              </a:rPr>
              <a:t>Jibon</a:t>
            </a:r>
            <a:r>
              <a:rPr lang="en-US" sz="2400" b="1" i="1" dirty="0">
                <a:latin typeface="Book Antiqua" pitchFamily="18" charset="0"/>
              </a:rPr>
              <a:t> </a:t>
            </a:r>
            <a:r>
              <a:rPr lang="en-US" sz="2400" b="1" i="1" dirty="0" err="1">
                <a:latin typeface="Book Antiqua" pitchFamily="18" charset="0"/>
              </a:rPr>
              <a:t>Theke</a:t>
            </a:r>
            <a:r>
              <a:rPr lang="en-US" sz="2400" b="1" i="1" dirty="0">
                <a:latin typeface="Book Antiqua" pitchFamily="18" charset="0"/>
              </a:rPr>
              <a:t> </a:t>
            </a:r>
            <a:r>
              <a:rPr lang="en-US" sz="2400" b="1" i="1" dirty="0" err="1">
                <a:latin typeface="Book Antiqua" pitchFamily="18" charset="0"/>
              </a:rPr>
              <a:t>Neya</a:t>
            </a:r>
            <a:r>
              <a:rPr lang="en-US" sz="2400" b="1" i="1" dirty="0">
                <a:latin typeface="Book Antiqua" pitchFamily="18" charset="0"/>
              </a:rPr>
              <a:t> </a:t>
            </a:r>
            <a:r>
              <a:rPr lang="en-US" sz="2400" b="1" dirty="0">
                <a:latin typeface="Book Antiqua" pitchFamily="18" charset="0"/>
              </a:rPr>
              <a:t>symbolizes</a:t>
            </a:r>
            <a:r>
              <a:rPr lang="en-US" sz="2400" b="1" dirty="0" smtClean="0">
                <a:latin typeface="Book Antiqua" pitchFamily="18" charset="0"/>
              </a:rPr>
              <a:t>………………………………………….</a:t>
            </a:r>
            <a:endParaRPr lang="en-US" sz="2400" b="1" dirty="0">
              <a:latin typeface="Book Antiqua" pitchFamily="18" charset="0"/>
            </a:endParaRPr>
          </a:p>
          <a:p>
            <a:r>
              <a:rPr lang="en-US" sz="2400" b="1" dirty="0">
                <a:latin typeface="Book Antiqua" pitchFamily="18" charset="0"/>
              </a:rPr>
              <a:t>5 He donated </a:t>
            </a:r>
            <a:r>
              <a:rPr lang="en-US" sz="2400" b="1" dirty="0" smtClean="0">
                <a:latin typeface="Book Antiqua" pitchFamily="18" charset="0"/>
              </a:rPr>
              <a:t>………………………………………………………………</a:t>
            </a:r>
            <a:endParaRPr lang="en-US" sz="2400" b="1" dirty="0">
              <a:latin typeface="Book Antiqua" pitchFamily="18" charset="0"/>
            </a:endParaRPr>
          </a:p>
          <a:p>
            <a:r>
              <a:rPr lang="en-US" sz="2400" b="1" dirty="0">
                <a:latin typeface="Book Antiqua" pitchFamily="18" charset="0"/>
              </a:rPr>
              <a:t>6 He worked to organize </a:t>
            </a:r>
            <a:r>
              <a:rPr lang="en-US" sz="2400" b="1" dirty="0" smtClean="0">
                <a:latin typeface="Book Antiqua" pitchFamily="18" charset="0"/>
              </a:rPr>
              <a:t>………………………………………………… </a:t>
            </a:r>
            <a:r>
              <a:rPr lang="en-US" sz="2400" b="1" dirty="0">
                <a:latin typeface="Book Antiqua" pitchFamily="18" charset="0"/>
              </a:rPr>
              <a:t>by his</a:t>
            </a:r>
          </a:p>
          <a:p>
            <a:pPr>
              <a:tabLst>
                <a:tab pos="290513" algn="l"/>
              </a:tabLst>
            </a:pPr>
            <a:r>
              <a:rPr lang="en-US" sz="2400" b="1" dirty="0" smtClean="0">
                <a:latin typeface="Book Antiqua" pitchFamily="18" charset="0"/>
              </a:rPr>
              <a:t>	great </a:t>
            </a:r>
            <a:r>
              <a:rPr lang="en-US" sz="2400" b="1" dirty="0">
                <a:latin typeface="Book Antiqua" pitchFamily="18" charset="0"/>
              </a:rPr>
              <a:t>documentary </a:t>
            </a:r>
            <a:r>
              <a:rPr lang="en-US" sz="2400" b="1" i="1" dirty="0">
                <a:latin typeface="Book Antiqua" pitchFamily="18" charset="0"/>
              </a:rPr>
              <a:t>Stop Genocide</a:t>
            </a:r>
            <a:r>
              <a:rPr lang="en-US" sz="2400" b="1" dirty="0">
                <a:latin typeface="Book Antiqua" pitchFamily="18" charset="0"/>
              </a:rPr>
              <a:t>.</a:t>
            </a:r>
          </a:p>
          <a:p>
            <a:pPr>
              <a:tabLst>
                <a:tab pos="290513" algn="l"/>
              </a:tabLst>
            </a:pPr>
            <a:r>
              <a:rPr lang="en-US" sz="2400" b="1" dirty="0">
                <a:latin typeface="Book Antiqua" pitchFamily="18" charset="0"/>
              </a:rPr>
              <a:t>7 His disappearance is a great</a:t>
            </a:r>
            <a:r>
              <a:rPr lang="en-US" sz="2400" b="1" dirty="0" smtClean="0">
                <a:latin typeface="Book Antiqua" pitchFamily="18" charset="0"/>
              </a:rPr>
              <a:t>…………………………………………..</a:t>
            </a:r>
          </a:p>
          <a:p>
            <a:pPr>
              <a:tabLst>
                <a:tab pos="290513" algn="l"/>
              </a:tabLst>
            </a:pPr>
            <a:endParaRPr lang="en-US" sz="1050" b="1" dirty="0">
              <a:latin typeface="Book Antiqua" pitchFamily="18" charset="0"/>
            </a:endParaRPr>
          </a:p>
          <a:p>
            <a:pPr>
              <a:tabLst>
                <a:tab pos="290513" algn="l"/>
              </a:tabLst>
            </a:pPr>
            <a:r>
              <a:rPr lang="en-US" sz="2400" b="1" dirty="0" smtClean="0">
                <a:latin typeface="Book Antiqua" pitchFamily="18" charset="0"/>
              </a:rPr>
              <a:t>E </a:t>
            </a:r>
            <a:r>
              <a:rPr lang="en-US" sz="2400" b="1" dirty="0">
                <a:latin typeface="Book Antiqua" pitchFamily="18" charset="0"/>
              </a:rPr>
              <a:t>Work in pairs. Discuss</a:t>
            </a:r>
          </a:p>
          <a:p>
            <a:pPr>
              <a:tabLst>
                <a:tab pos="290513" algn="l"/>
              </a:tabLst>
            </a:pPr>
            <a:r>
              <a:rPr lang="en-US" sz="2400" b="1" dirty="0">
                <a:latin typeface="Book Antiqua" pitchFamily="18" charset="0"/>
              </a:rPr>
              <a:t>1 Why is </a:t>
            </a:r>
            <a:r>
              <a:rPr lang="en-US" sz="2400" b="1" dirty="0" err="1">
                <a:latin typeface="Book Antiqua" pitchFamily="18" charset="0"/>
              </a:rPr>
              <a:t>Zahir</a:t>
            </a:r>
            <a:r>
              <a:rPr lang="en-US" sz="2400" b="1" dirty="0">
                <a:latin typeface="Book Antiqua" pitchFamily="18" charset="0"/>
              </a:rPr>
              <a:t> </a:t>
            </a:r>
            <a:r>
              <a:rPr lang="en-US" sz="2400" b="1" dirty="0" err="1">
                <a:latin typeface="Book Antiqua" pitchFamily="18" charset="0"/>
              </a:rPr>
              <a:t>Raihan</a:t>
            </a:r>
            <a:r>
              <a:rPr lang="en-US" sz="2400" b="1" dirty="0">
                <a:latin typeface="Book Antiqua" pitchFamily="18" charset="0"/>
              </a:rPr>
              <a:t> considered a freedom fighter though he was a film</a:t>
            </a:r>
          </a:p>
          <a:p>
            <a:pPr>
              <a:tabLst>
                <a:tab pos="290513" algn="l"/>
              </a:tabLst>
            </a:pPr>
            <a:r>
              <a:rPr lang="en-US" sz="2400" b="1" dirty="0" smtClean="0">
                <a:latin typeface="Book Antiqua" pitchFamily="18" charset="0"/>
              </a:rPr>
              <a:t>	maker</a:t>
            </a:r>
            <a:r>
              <a:rPr lang="en-US" sz="2400" b="1" dirty="0">
                <a:latin typeface="Book Antiqua" pitchFamily="18" charset="0"/>
              </a:rPr>
              <a:t>?</a:t>
            </a:r>
          </a:p>
          <a:p>
            <a:pPr>
              <a:tabLst>
                <a:tab pos="290513" algn="l"/>
              </a:tabLst>
            </a:pPr>
            <a:r>
              <a:rPr lang="en-US" sz="2400" b="1" dirty="0">
                <a:latin typeface="Book Antiqua" pitchFamily="18" charset="0"/>
              </a:rPr>
              <a:t>2 How does the title of the lesson fit to the story of </a:t>
            </a:r>
            <a:r>
              <a:rPr lang="en-US" sz="2400" b="1" dirty="0" err="1">
                <a:latin typeface="Book Antiqua" pitchFamily="18" charset="0"/>
              </a:rPr>
              <a:t>Zahir</a:t>
            </a:r>
            <a:r>
              <a:rPr lang="en-US" sz="2400" b="1" dirty="0">
                <a:latin typeface="Book Antiqua" pitchFamily="18" charset="0"/>
              </a:rPr>
              <a:t> </a:t>
            </a:r>
            <a:r>
              <a:rPr lang="en-US" sz="2400" b="1" dirty="0" err="1">
                <a:latin typeface="Book Antiqua" pitchFamily="18" charset="0"/>
              </a:rPr>
              <a:t>Raihan</a:t>
            </a:r>
            <a:r>
              <a:rPr lang="en-US" sz="2400" b="1" dirty="0" smtClean="0">
                <a:latin typeface="Book Antiqua" pitchFamily="18" charset="0"/>
              </a:rPr>
              <a:t>?</a:t>
            </a:r>
          </a:p>
          <a:p>
            <a:pPr>
              <a:tabLst>
                <a:tab pos="290513" algn="l"/>
              </a:tabLst>
            </a:pPr>
            <a:endParaRPr lang="en-US" sz="1600" b="1" dirty="0">
              <a:latin typeface="Book Antiqua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17119" y="434710"/>
            <a:ext cx="70626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Evaluation through completing sentences &amp; pair works.</a:t>
            </a:r>
          </a:p>
        </p:txBody>
      </p:sp>
    </p:spTree>
    <p:extLst>
      <p:ext uri="{BB962C8B-B14F-4D97-AF65-F5344CB8AC3E}">
        <p14:creationId xmlns:p14="http://schemas.microsoft.com/office/powerpoint/2010/main" val="348745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984613" y="551546"/>
            <a:ext cx="10184130" cy="5457371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Wave1">
              <a:avLst>
                <a:gd name="adj1" fmla="val 12500"/>
                <a:gd name="adj2" fmla="val 144"/>
              </a:avLst>
            </a:prstTxWarp>
            <a:no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Book Antiqua" pitchFamily="18" charset="0"/>
              </a:rPr>
              <a:t>See you again.</a:t>
            </a:r>
            <a:endParaRPr lang="en-US" sz="40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516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218276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881" y="615184"/>
            <a:ext cx="1970691" cy="23490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693959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73" b="35270"/>
          <a:stretch/>
        </p:blipFill>
        <p:spPr>
          <a:xfrm>
            <a:off x="1345347" y="895439"/>
            <a:ext cx="4580929" cy="523642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25"/>
          <a:stretch/>
        </p:blipFill>
        <p:spPr>
          <a:xfrm>
            <a:off x="6206992" y="880610"/>
            <a:ext cx="4954994" cy="52507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1345347" y="188261"/>
            <a:ext cx="932790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Book Antiqua" pitchFamily="18" charset="0"/>
              </a:rPr>
              <a:t>Do you know them?</a:t>
            </a:r>
            <a:endParaRPr lang="en-US" sz="32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45347" y="6225992"/>
            <a:ext cx="458092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Book Antiqua" pitchFamily="18" charset="0"/>
              </a:rPr>
              <a:t>Pritilata</a:t>
            </a:r>
            <a:r>
              <a:rPr lang="en-US" sz="3200" b="1" dirty="0" smtClean="0">
                <a:latin typeface="Book Antiqua" pitchFamily="18" charset="0"/>
              </a:rPr>
              <a:t> </a:t>
            </a:r>
            <a:r>
              <a:rPr lang="en-US" sz="3200" b="1" dirty="0" err="1" smtClean="0">
                <a:latin typeface="Book Antiqua" pitchFamily="18" charset="0"/>
              </a:rPr>
              <a:t>waddedar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06990" y="6225991"/>
            <a:ext cx="419498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Book Antiqua" pitchFamily="18" charset="0"/>
              </a:rPr>
              <a:t>Zahir</a:t>
            </a:r>
            <a:r>
              <a:rPr lang="en-US" sz="3200" b="1" dirty="0" smtClean="0">
                <a:latin typeface="Book Antiqua" pitchFamily="18" charset="0"/>
              </a:rPr>
              <a:t> </a:t>
            </a:r>
            <a:r>
              <a:rPr lang="en-US" sz="3200" b="1" dirty="0" err="1" smtClean="0">
                <a:latin typeface="Book Antiqua" pitchFamily="18" charset="0"/>
              </a:rPr>
              <a:t>Raihan</a:t>
            </a:r>
            <a:endParaRPr lang="en-US" sz="32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175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2"/>
          <a:stretch/>
        </p:blipFill>
        <p:spPr>
          <a:xfrm>
            <a:off x="1040525" y="985717"/>
            <a:ext cx="10231820" cy="44334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166648" y="5711554"/>
            <a:ext cx="474232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Book Antiqua" pitchFamily="18" charset="0"/>
              </a:rPr>
              <a:t>Freedom of speech</a:t>
            </a:r>
            <a:endParaRPr lang="en-US" sz="3200" b="1" dirty="0">
              <a:solidFill>
                <a:srgbClr val="0070C0"/>
              </a:solidFill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35271" y="5711554"/>
            <a:ext cx="503760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Book Antiqua" pitchFamily="18" charset="0"/>
              </a:rPr>
              <a:t>Freedom of a country</a:t>
            </a:r>
            <a:endParaRPr lang="en-US" sz="32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48450" y="380307"/>
            <a:ext cx="55547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 Antiqua" pitchFamily="18" charset="0"/>
              </a:rPr>
              <a:t>They had the dream of Freedom</a:t>
            </a:r>
            <a:r>
              <a:rPr lang="bn-IN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 Antiqua" pitchFamily="18" charset="0"/>
              </a:rPr>
              <a:t> </a:t>
            </a:r>
            <a:endParaRPr lang="en-US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160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140562" y="4665248"/>
            <a:ext cx="3249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Book Antiqua" panose="02040602050305030304" pitchFamily="18" charset="0"/>
              </a:rPr>
              <a:t> </a:t>
            </a:r>
            <a:endParaRPr lang="en-US" sz="4000" b="1" dirty="0">
              <a:latin typeface="Book Antiqua" panose="0204060205030503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37495" y="1147520"/>
            <a:ext cx="646042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Book Antiqua" pitchFamily="18" charset="0"/>
                <a:cs typeface="Andalus" pitchFamily="18" charset="-78"/>
              </a:rPr>
              <a:t>Our Today’s lesson is-</a:t>
            </a:r>
          </a:p>
        </p:txBody>
      </p:sp>
      <p:sp>
        <p:nvSpPr>
          <p:cNvPr id="4" name="Rectangle 3"/>
          <p:cNvSpPr/>
          <p:nvPr/>
        </p:nvSpPr>
        <p:spPr>
          <a:xfrm>
            <a:off x="2581604" y="2648635"/>
            <a:ext cx="61722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Book Antiqua" pitchFamily="18" charset="0"/>
                <a:cs typeface="Andalus" pitchFamily="18" charset="-78"/>
              </a:rPr>
              <a:t>They had </a:t>
            </a:r>
            <a:r>
              <a:rPr lang="en-US" sz="4800" b="1" dirty="0" smtClean="0">
                <a:solidFill>
                  <a:srgbClr val="FF0000"/>
                </a:solidFill>
                <a:latin typeface="Book Antiqua" pitchFamily="18" charset="0"/>
                <a:cs typeface="Andalus" pitchFamily="18" charset="-78"/>
              </a:rPr>
              <a:t>dreams- 2</a:t>
            </a:r>
          </a:p>
          <a:p>
            <a:pPr algn="ctr"/>
            <a:endParaRPr lang="en-US" sz="4800" b="1" dirty="0">
              <a:latin typeface="Book Antiqua" pitchFamily="18" charset="0"/>
              <a:cs typeface="Andalus" pitchFamily="18" charset="-78"/>
            </a:endParaRPr>
          </a:p>
          <a:p>
            <a:pPr algn="ctr"/>
            <a:endParaRPr lang="en-US" sz="4800" b="1" dirty="0" smtClean="0">
              <a:latin typeface="Book Antiqua" pitchFamily="18" charset="0"/>
              <a:cs typeface="Andalus" pitchFamily="18" charset="-78"/>
            </a:endParaRPr>
          </a:p>
          <a:p>
            <a:pPr algn="ctr"/>
            <a:r>
              <a:rPr lang="en-US" sz="2400" b="1" dirty="0" smtClean="0">
                <a:latin typeface="Book Antiqua" pitchFamily="18" charset="0"/>
                <a:cs typeface="Andalus" pitchFamily="18" charset="-78"/>
              </a:rPr>
              <a:t>Unit-10</a:t>
            </a:r>
            <a:r>
              <a:rPr lang="en-US" sz="2400" b="1" dirty="0">
                <a:latin typeface="Book Antiqua" pitchFamily="18" charset="0"/>
                <a:cs typeface="Andalus" pitchFamily="18" charset="-78"/>
              </a:rPr>
              <a:t>, Lesson-4</a:t>
            </a:r>
          </a:p>
        </p:txBody>
      </p:sp>
    </p:spTree>
    <p:extLst>
      <p:ext uri="{BB962C8B-B14F-4D97-AF65-F5344CB8AC3E}">
        <p14:creationId xmlns:p14="http://schemas.microsoft.com/office/powerpoint/2010/main" val="170946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16381" y="2293885"/>
            <a:ext cx="10007133" cy="2485787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282575"/>
            <a:r>
              <a:rPr lang="en-US" sz="2800" b="1" dirty="0" smtClean="0">
                <a:solidFill>
                  <a:schemeClr val="tx1"/>
                </a:solidFill>
                <a:latin typeface="Book Antiqua" pitchFamily="18" charset="0"/>
                <a:cs typeface="Andalus" pitchFamily="18" charset="-78"/>
              </a:rPr>
              <a:t>After studied this lesson, learners </a:t>
            </a:r>
            <a:r>
              <a:rPr lang="en-US" sz="2800" b="1" dirty="0">
                <a:solidFill>
                  <a:schemeClr val="tx1"/>
                </a:solidFill>
                <a:latin typeface="Book Antiqua" pitchFamily="18" charset="0"/>
                <a:cs typeface="Andalus" pitchFamily="18" charset="-78"/>
              </a:rPr>
              <a:t>will able </a:t>
            </a:r>
            <a:r>
              <a:rPr lang="en-US" sz="2800" b="1" dirty="0" smtClean="0">
                <a:solidFill>
                  <a:schemeClr val="tx1"/>
                </a:solidFill>
                <a:latin typeface="Book Antiqua" pitchFamily="18" charset="0"/>
                <a:cs typeface="Andalus" pitchFamily="18" charset="-78"/>
              </a:rPr>
              <a:t>to--</a:t>
            </a:r>
            <a:endParaRPr lang="en-US" sz="2800" b="1" dirty="0">
              <a:solidFill>
                <a:schemeClr val="tx1"/>
              </a:solidFill>
              <a:latin typeface="Book Antiqua" pitchFamily="18" charset="0"/>
              <a:cs typeface="Andalus" pitchFamily="18" charset="-78"/>
            </a:endParaRPr>
          </a:p>
          <a:p>
            <a:pPr marL="457200" lvl="0" indent="-457200">
              <a:buFont typeface="Wingdings" pitchFamily="2" charset="2"/>
              <a:buChar char="Ø"/>
            </a:pPr>
            <a:r>
              <a:rPr lang="en-US" sz="2800" b="1" dirty="0" err="1" smtClean="0">
                <a:solidFill>
                  <a:schemeClr val="tx1"/>
                </a:solidFill>
                <a:latin typeface="Book Antiqua" pitchFamily="18" charset="0"/>
                <a:cs typeface="Andalus" pitchFamily="18" charset="-78"/>
              </a:rPr>
              <a:t>Ss</a:t>
            </a:r>
            <a:r>
              <a:rPr lang="en-US" sz="2800" b="1" dirty="0" smtClean="0">
                <a:solidFill>
                  <a:schemeClr val="tx1"/>
                </a:solidFill>
                <a:latin typeface="Book Antiqua" pitchFamily="18" charset="0"/>
                <a:cs typeface="Andalus" pitchFamily="18" charset="-78"/>
              </a:rPr>
              <a:t> will ask and answer questions.</a:t>
            </a:r>
          </a:p>
          <a:p>
            <a:pPr marL="457200" lvl="0" indent="-457200">
              <a:buFont typeface="Wingdings" pitchFamily="2" charset="2"/>
              <a:buChar char="Ø"/>
            </a:pPr>
            <a:r>
              <a:rPr lang="en-US" sz="2800" b="1" dirty="0" err="1" smtClean="0">
                <a:solidFill>
                  <a:schemeClr val="tx1"/>
                </a:solidFill>
                <a:latin typeface="Book Antiqua" pitchFamily="18" charset="0"/>
                <a:cs typeface="Andalus" pitchFamily="18" charset="-78"/>
              </a:rPr>
              <a:t>Ss</a:t>
            </a:r>
            <a:r>
              <a:rPr lang="en-US" sz="2800" b="1" dirty="0" smtClean="0">
                <a:solidFill>
                  <a:schemeClr val="tx1"/>
                </a:solidFill>
                <a:latin typeface="Book Antiqua" pitchFamily="18" charset="0"/>
                <a:cs typeface="Andalus" pitchFamily="18" charset="-78"/>
              </a:rPr>
              <a:t> will read and understand text through silent reading</a:t>
            </a:r>
          </a:p>
          <a:p>
            <a:pPr marL="457200" lvl="0" indent="-457200">
              <a:buFont typeface="Wingdings" pitchFamily="2" charset="2"/>
              <a:buChar char="Ø"/>
            </a:pPr>
            <a:r>
              <a:rPr lang="en-US" sz="2800" b="1" dirty="0" err="1" smtClean="0">
                <a:solidFill>
                  <a:schemeClr val="tx1"/>
                </a:solidFill>
                <a:latin typeface="Book Antiqua" pitchFamily="18" charset="0"/>
                <a:cs typeface="Andalus" pitchFamily="18" charset="-78"/>
              </a:rPr>
              <a:t>Ss</a:t>
            </a:r>
            <a:r>
              <a:rPr lang="en-US" sz="2800" b="1" dirty="0" smtClean="0">
                <a:solidFill>
                  <a:schemeClr val="tx1"/>
                </a:solidFill>
                <a:latin typeface="Book Antiqua" pitchFamily="18" charset="0"/>
                <a:cs typeface="Andalus" pitchFamily="18" charset="-78"/>
              </a:rPr>
              <a:t> will take and give interviews.</a:t>
            </a:r>
          </a:p>
          <a:p>
            <a:pPr marL="457200" lvl="0" indent="-457200">
              <a:buFont typeface="Wingdings" pitchFamily="2" charset="2"/>
              <a:buChar char="Ø"/>
            </a:pPr>
            <a:r>
              <a:rPr lang="en-US" sz="2800" b="1" dirty="0" err="1" smtClean="0">
                <a:solidFill>
                  <a:schemeClr val="tx1"/>
                </a:solidFill>
                <a:latin typeface="Book Antiqua" pitchFamily="18" charset="0"/>
                <a:cs typeface="Andalus" pitchFamily="18" charset="-78"/>
              </a:rPr>
              <a:t>Ss</a:t>
            </a:r>
            <a:r>
              <a:rPr lang="en-US" sz="2800" b="1" dirty="0" smtClean="0">
                <a:solidFill>
                  <a:schemeClr val="tx1"/>
                </a:solidFill>
                <a:latin typeface="Book Antiqua" pitchFamily="18" charset="0"/>
                <a:cs typeface="Andalus" pitchFamily="18" charset="-78"/>
              </a:rPr>
              <a:t> will writing a paragraph.</a:t>
            </a:r>
            <a:endParaRPr lang="en-US" sz="2800" b="1" dirty="0">
              <a:solidFill>
                <a:schemeClr val="tx1"/>
              </a:solidFill>
              <a:latin typeface="Book Antiqua" pitchFamily="18" charset="0"/>
              <a:cs typeface="Andalus" pitchFamily="18" charset="-78"/>
            </a:endParaRPr>
          </a:p>
        </p:txBody>
      </p:sp>
      <p:sp>
        <p:nvSpPr>
          <p:cNvPr id="5" name="Oval 4"/>
          <p:cNvSpPr/>
          <p:nvPr/>
        </p:nvSpPr>
        <p:spPr>
          <a:xfrm>
            <a:off x="2511996" y="618568"/>
            <a:ext cx="7079877" cy="1775011"/>
          </a:xfrm>
          <a:prstGeom prst="ellipse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Book Antiqua" pitchFamily="18" charset="0"/>
                <a:cs typeface="Andalus" pitchFamily="18" charset="-78"/>
              </a:rPr>
              <a:t>Learning outcomes</a:t>
            </a:r>
          </a:p>
        </p:txBody>
      </p:sp>
    </p:spTree>
    <p:extLst>
      <p:ext uri="{BB962C8B-B14F-4D97-AF65-F5344CB8AC3E}">
        <p14:creationId xmlns:p14="http://schemas.microsoft.com/office/powerpoint/2010/main" val="7074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46587" y="530697"/>
            <a:ext cx="6040542" cy="558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Book Antiqua" pitchFamily="18" charset="0"/>
              </a:rPr>
              <a:t>Let’s have a look at --</a:t>
            </a:r>
            <a:endParaRPr lang="en-US" sz="3200" b="1" dirty="0">
              <a:latin typeface="Book Antiqua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53" y="1245476"/>
            <a:ext cx="3782392" cy="51507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ight Arrow 3"/>
          <p:cNvSpPr/>
          <p:nvPr/>
        </p:nvSpPr>
        <p:spPr>
          <a:xfrm>
            <a:off x="4414470" y="920179"/>
            <a:ext cx="3282357" cy="1586959"/>
          </a:xfrm>
          <a:prstGeom prst="rightArrow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Book Antiqua" pitchFamily="18" charset="0"/>
                <a:cs typeface="Andalus" pitchFamily="18" charset="-78"/>
              </a:rPr>
              <a:t>Date of birth</a:t>
            </a:r>
            <a:endParaRPr lang="en-US" sz="2800" b="1" dirty="0">
              <a:solidFill>
                <a:srgbClr val="C00000"/>
              </a:solidFill>
              <a:latin typeface="Book Antiqua" pitchFamily="18" charset="0"/>
              <a:cs typeface="Andalus" pitchFamily="18" charset="-78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666720" y="2658899"/>
            <a:ext cx="3313020" cy="1622646"/>
          </a:xfrm>
          <a:prstGeom prst="rightArrow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Book Antiqua" pitchFamily="18" charset="0"/>
                <a:cs typeface="Andalus" pitchFamily="18" charset="-78"/>
              </a:rPr>
              <a:t>Birth place</a:t>
            </a:r>
            <a:endParaRPr lang="en-US" sz="2800" b="1" dirty="0">
              <a:solidFill>
                <a:srgbClr val="FF0000"/>
              </a:solidFill>
              <a:latin typeface="Book Antiqua" pitchFamily="18" charset="0"/>
              <a:cs typeface="Andalus" pitchFamily="18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27488" y="1405268"/>
            <a:ext cx="4059641" cy="6167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Book Antiqua" pitchFamily="18" charset="0"/>
                <a:cs typeface="Andalus" pitchFamily="18" charset="-78"/>
              </a:rPr>
              <a:t>19 August, 1935</a:t>
            </a:r>
            <a:endParaRPr lang="en-US" sz="3600" b="1" dirty="0">
              <a:latin typeface="Book Antiqua" pitchFamily="18" charset="0"/>
              <a:cs typeface="Andalus" pitchFamily="18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41122" y="2803957"/>
            <a:ext cx="4046008" cy="114545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Book Antiqua" pitchFamily="18" charset="0"/>
                <a:cs typeface="Andalus" pitchFamily="18" charset="-78"/>
              </a:rPr>
              <a:t>Village: </a:t>
            </a:r>
            <a:r>
              <a:rPr lang="en-US" sz="3600" b="1" dirty="0" err="1" smtClean="0">
                <a:latin typeface="Book Antiqua" pitchFamily="18" charset="0"/>
                <a:cs typeface="Andalus" pitchFamily="18" charset="-78"/>
              </a:rPr>
              <a:t>Majupur</a:t>
            </a:r>
            <a:endParaRPr lang="en-US" sz="3600" b="1" dirty="0" smtClean="0">
              <a:latin typeface="Book Antiqua" pitchFamily="18" charset="0"/>
              <a:cs typeface="Andalus" pitchFamily="18" charset="-78"/>
            </a:endParaRPr>
          </a:p>
          <a:p>
            <a:r>
              <a:rPr lang="en-US" sz="3600" b="1" dirty="0" smtClean="0">
                <a:latin typeface="Book Antiqua" pitchFamily="18" charset="0"/>
                <a:cs typeface="Andalus" pitchFamily="18" charset="-78"/>
              </a:rPr>
              <a:t>District: </a:t>
            </a:r>
            <a:r>
              <a:rPr lang="en-US" sz="3600" b="1" dirty="0" err="1" smtClean="0">
                <a:latin typeface="Book Antiqua" pitchFamily="18" charset="0"/>
                <a:cs typeface="Andalus" pitchFamily="18" charset="-78"/>
              </a:rPr>
              <a:t>Feni</a:t>
            </a:r>
            <a:endParaRPr lang="en-US" sz="3600" b="1" dirty="0">
              <a:latin typeface="Book Antiqua" pitchFamily="18" charset="0"/>
              <a:cs typeface="Andalus" pitchFamily="18" charset="-78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4414473" y="4281545"/>
            <a:ext cx="3313017" cy="1635141"/>
          </a:xfrm>
          <a:prstGeom prst="rightArrow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Book Antiqua" pitchFamily="18" charset="0"/>
                <a:cs typeface="Andalus" pitchFamily="18" charset="-78"/>
              </a:rPr>
              <a:t>Breathed</a:t>
            </a:r>
            <a:r>
              <a:rPr lang="en-US" sz="2800" b="1" dirty="0" smtClean="0">
                <a:solidFill>
                  <a:schemeClr val="bg1"/>
                </a:solidFill>
                <a:latin typeface="Book Antiqua" pitchFamily="18" charset="0"/>
                <a:cs typeface="Andalus" pitchFamily="18" charset="-78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Book Antiqua" pitchFamily="18" charset="0"/>
                <a:cs typeface="Andalus" pitchFamily="18" charset="-78"/>
              </a:rPr>
              <a:t>last</a:t>
            </a:r>
            <a:endParaRPr lang="en-US" sz="2800" b="1" dirty="0">
              <a:solidFill>
                <a:srgbClr val="C00000"/>
              </a:solidFill>
              <a:latin typeface="Book Antiqua" pitchFamily="18" charset="0"/>
              <a:cs typeface="Andalus" pitchFamily="18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27492" y="4780011"/>
            <a:ext cx="4059640" cy="6167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Book Antiqua" pitchFamily="18" charset="0"/>
                <a:cs typeface="Andalus" pitchFamily="18" charset="-78"/>
              </a:rPr>
              <a:t>30 December,1971</a:t>
            </a:r>
            <a:endParaRPr lang="en-US" sz="3600" b="1" dirty="0">
              <a:latin typeface="Book Antiqua" pitchFamily="18" charset="0"/>
              <a:cs typeface="Andalus" pitchFamily="18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2291" y="523875"/>
            <a:ext cx="55237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solidFill>
                  <a:srgbClr val="C00000"/>
                </a:solidFill>
              </a:rPr>
              <a:t>Zahir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err="1">
                <a:solidFill>
                  <a:srgbClr val="C00000"/>
                </a:solidFill>
              </a:rPr>
              <a:t>Raihan’s</a:t>
            </a:r>
            <a:r>
              <a:rPr lang="en-US" sz="4000" dirty="0">
                <a:solidFill>
                  <a:srgbClr val="C00000"/>
                </a:solidFill>
              </a:rPr>
              <a:t> personnel.</a:t>
            </a:r>
          </a:p>
        </p:txBody>
      </p:sp>
    </p:spTree>
    <p:extLst>
      <p:ext uri="{BB962C8B-B14F-4D97-AF65-F5344CB8AC3E}">
        <p14:creationId xmlns:p14="http://schemas.microsoft.com/office/powerpoint/2010/main" val="194717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820" y="536027"/>
            <a:ext cx="3783725" cy="44774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137269" y="5305820"/>
            <a:ext cx="4665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Book Antiqua" pitchFamily="18" charset="0"/>
              </a:rPr>
              <a:t>Zahir</a:t>
            </a:r>
            <a:r>
              <a:rPr lang="en-US" sz="3200" b="1" dirty="0" smtClean="0">
                <a:latin typeface="Book Antiqua" pitchFamily="18" charset="0"/>
              </a:rPr>
              <a:t> </a:t>
            </a:r>
            <a:r>
              <a:rPr lang="en-US" sz="3200" b="1" dirty="0" err="1" smtClean="0">
                <a:latin typeface="Book Antiqua" pitchFamily="18" charset="0"/>
              </a:rPr>
              <a:t>Raihan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804170" y="1257879"/>
            <a:ext cx="62360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Some important writings of </a:t>
            </a:r>
            <a:r>
              <a:rPr lang="en-US" sz="2800" dirty="0" err="1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Zahir</a:t>
            </a:r>
            <a:r>
              <a:rPr lang="en-US" sz="2800" dirty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Raihan</a:t>
            </a:r>
            <a:endParaRPr lang="en-US" sz="2800" dirty="0">
              <a:solidFill>
                <a:srgbClr val="C00000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778" y="4305281"/>
            <a:ext cx="1976614" cy="217335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279" y="1907628"/>
            <a:ext cx="1976615" cy="230302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224" y="4391421"/>
            <a:ext cx="1976614" cy="200107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4918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076320" y="2758965"/>
            <a:ext cx="8364395" cy="26643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002060"/>
                </a:solidFill>
                <a:latin typeface="Book Antiqua" pitchFamily="18" charset="0"/>
              </a:rPr>
              <a:t>Jibon</a:t>
            </a:r>
            <a:r>
              <a:rPr lang="en-US" sz="4800" b="1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Book Antiqua" pitchFamily="18" charset="0"/>
              </a:rPr>
              <a:t>Theke</a:t>
            </a:r>
            <a:r>
              <a:rPr lang="en-US" sz="4800" b="1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Book Antiqua" pitchFamily="18" charset="0"/>
              </a:rPr>
              <a:t>Neya</a:t>
            </a:r>
            <a:r>
              <a:rPr lang="en-US" sz="4800" b="1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</a:p>
          <a:p>
            <a:pPr algn="ctr"/>
            <a:r>
              <a:rPr lang="en-US" sz="4800" b="1" dirty="0" smtClean="0">
                <a:solidFill>
                  <a:srgbClr val="002060"/>
                </a:solidFill>
                <a:latin typeface="Book Antiqua" pitchFamily="18" charset="0"/>
              </a:rPr>
              <a:t>(Bangla Movie)</a:t>
            </a:r>
            <a:endParaRPr lang="en-US" sz="48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80200" y="788304"/>
            <a:ext cx="77566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</a:rPr>
              <a:t>What was the legendary works  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</a:rPr>
              <a:t>of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</a:rPr>
              <a:t>Zahir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</a:rPr>
              <a:t>Raihan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462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1535</TotalTime>
  <Words>904</Words>
  <Application>Microsoft Office PowerPoint</Application>
  <PresentationFormat>Custom</PresentationFormat>
  <Paragraphs>149</Paragraphs>
  <Slides>25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user</cp:lastModifiedBy>
  <cp:revision>225</cp:revision>
  <dcterms:created xsi:type="dcterms:W3CDTF">2013-06-24T05:53:28Z</dcterms:created>
  <dcterms:modified xsi:type="dcterms:W3CDTF">2020-04-02T17:35:45Z</dcterms:modified>
</cp:coreProperties>
</file>