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69" r:id="rId3"/>
    <p:sldId id="270" r:id="rId4"/>
    <p:sldId id="299" r:id="rId5"/>
    <p:sldId id="267" r:id="rId6"/>
    <p:sldId id="268" r:id="rId7"/>
    <p:sldId id="297" r:id="rId8"/>
    <p:sldId id="298" r:id="rId9"/>
    <p:sldId id="295" r:id="rId10"/>
    <p:sldId id="285" r:id="rId11"/>
    <p:sldId id="273" r:id="rId12"/>
    <p:sldId id="275" r:id="rId13"/>
    <p:sldId id="287" r:id="rId14"/>
    <p:sldId id="292" r:id="rId15"/>
    <p:sldId id="286" r:id="rId16"/>
    <p:sldId id="283" r:id="rId17"/>
    <p:sldId id="274" r:id="rId18"/>
    <p:sldId id="291" r:id="rId19"/>
    <p:sldId id="271" r:id="rId20"/>
    <p:sldId id="289" r:id="rId21"/>
    <p:sldId id="284" r:id="rId22"/>
    <p:sldId id="293" r:id="rId23"/>
    <p:sldId id="296" r:id="rId24"/>
    <p:sldId id="288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06B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D7DD-FCBC-4260-A03D-7AF7862E6B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6EFE-2968-4349-A5D4-BFF97AB8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6EFE-2968-4349-A5D4-BFF97AB8B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6EFE-2968-4349-A5D4-BFF97AB8B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7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AB8A-7FF8-401C-B3AD-9883C0B93CB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DC14-A65D-463C-8901-F3118469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532" y="458396"/>
            <a:ext cx="6068117" cy="588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3476" y="2276586"/>
            <a:ext cx="6805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r>
              <a:rPr lang="en-US" sz="14000" b="1" dirty="0" smtClean="0"/>
              <a:t> 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6850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9856" y="3318280"/>
            <a:ext cx="9868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তোমার পাওয়ার জন্যে, হে স্বাধীনতা তোমাকে পাওয়ার জন্যে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আর কতবার ভাসতে হবে রক্তগঙ্গায়?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আর কতবার দেখতে হবে খান্ডবদাহন?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800" y="703667"/>
            <a:ext cx="4726726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25" y="3939541"/>
            <a:ext cx="8872537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তুমি আসবে বলে, হে স্বাধীনতা,</a:t>
            </a:r>
            <a:endParaRPr lang="en-US" sz="4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সাকিনা বিবির কপাল ভাঙ্গল,</a:t>
            </a:r>
            <a:endParaRPr lang="en-US" sz="4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সিঁথির সিঁদুর মুছে গেল হরিদাসীর। </a:t>
            </a:r>
            <a:endParaRPr lang="en-US" sz="4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4" y="612877"/>
            <a:ext cx="4993057" cy="3116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287" y="612877"/>
            <a:ext cx="4993057" cy="31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1826" y="766249"/>
            <a:ext cx="4924425" cy="3170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513" y="3936899"/>
            <a:ext cx="10742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তুমি আসবে বলে, হে স্বাধীনতা,</a:t>
            </a:r>
          </a:p>
          <a:p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শহরের বুকে জলপাই রঙের ট্যাঙ্ক এলো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দানবের মতো চিৎকার করতে করতে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579099"/>
            <a:ext cx="4800601" cy="2829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2071" y="3533620"/>
            <a:ext cx="96416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তুমি আসবে বলে, হে স্বাধীনতা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ছাত্রাবাস, বস্তি উজার হলো, রিকয়েললেস রাইফেল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আর মেশিনগান খই ফোটাল যত্রতত্র।  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081087"/>
            <a:ext cx="5476875" cy="2905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31" y="4097360"/>
            <a:ext cx="11834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তুমি আসবে বলে ছাই হলো গ্রামের পর গ্রাম।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তুমি আসবে বলে বিধ্বস্ত পাড়ায় প্রভুর বাস্তুভিটার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ভগ্নস্তূপে দাঁড়িয়ে একটানা আর্তনাদ করল একটা কুকুর।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83" y="3688476"/>
            <a:ext cx="10976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তুমি আসবে বলে, হে স্বাধীনতা,</a:t>
            </a:r>
            <a:endParaRPr lang="en-US" sz="3600" b="1" dirty="0" smtClean="0">
              <a:solidFill>
                <a:srgbClr val="1306BA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অবুঝ শিশু হামাগুড়ি দিল পিতা-মাতা লাশের উপর।</a:t>
            </a:r>
            <a:r>
              <a:rPr lang="en-US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তোমাকে পাওয়ার জন্যে, </a:t>
            </a:r>
          </a:p>
          <a:p>
            <a:pPr algn="ctr"/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হে স্বাধীনতা তোমাকে পাওয়ার জন্যে</a:t>
            </a:r>
            <a:endParaRPr lang="en-US" sz="3600" b="1" dirty="0" smtClean="0">
              <a:solidFill>
                <a:srgbClr val="1306BA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6" y="795338"/>
            <a:ext cx="5143457" cy="26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9076" y="668793"/>
            <a:ext cx="454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শ্রেণির কাজ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195" y="4148869"/>
            <a:ext cx="1054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৩। পিতা-মাতার লাশের উপর কারা হামাগুড়ি দিল?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95" y="3341983"/>
            <a:ext cx="682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২। সিঁথিরসিদুর কিসের প্রতীক?</a:t>
            </a:r>
            <a:endParaRPr lang="en-US" sz="36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195" y="1981099"/>
            <a:ext cx="10076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১। স্বাধীনতা পাওয়ার জন্যে কোথায় ভাসার কথা       	উল্লেখ আছে?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85" y="685800"/>
            <a:ext cx="3835753" cy="26146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754" y="2190187"/>
            <a:ext cx="9110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আর কতবার ভাসতে  রক্তগঙ্গায়?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আর কতবার দেখতে হবে খান্ডদাহ?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স্বাধীনতা, তোমার জন্যে থুলথুড়ে এক বুড়ো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উদাস দাওয়ায় বসে 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আছেন-তাঁর চোখের নিচে অপরাহ্ণের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দুর্বল আলোর ঝিলিক, বাতাসে নড়ছে চুল।</a:t>
            </a:r>
            <a:endParaRPr lang="en-US" sz="36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886" y="3341108"/>
            <a:ext cx="8172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স্বাধীনতা, তোমার জন্যে </a:t>
            </a:r>
          </a:p>
          <a:p>
            <a:r>
              <a:rPr lang="bn-IN" sz="36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মোল্লাবাড়ির এক বিধবা দাঁড়িয়ে আছে</a:t>
            </a:r>
          </a:p>
          <a:p>
            <a:r>
              <a:rPr lang="bn-IN" sz="3600" b="1" dirty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নড়বড়ে খুঁটি ধরে দগ্ধ ঘরের।</a:t>
            </a:r>
          </a:p>
          <a:p>
            <a:r>
              <a:rPr lang="bn-IN" sz="36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স্বাধীনতা, তোমার জন্যে</a:t>
            </a:r>
            <a:endParaRPr lang="en-US" sz="3600" b="1" dirty="0" smtClean="0">
              <a:solidFill>
                <a:srgbClr val="660066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43" y="942843"/>
            <a:ext cx="5112188" cy="2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699" y="1263144"/>
            <a:ext cx="9954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হাড্ডিসার এক অনাথ কিশোরী শূন্য থালা হাতে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বসে আছে পথের ধারে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তোমার জন্যে, 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7" y="1854756"/>
            <a:ext cx="4689843" cy="40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3432" y="3651214"/>
            <a:ext cx="7034613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কাজী</a:t>
            </a:r>
            <a:r>
              <a:rPr lang="en-US" sz="3600" b="1" dirty="0"/>
              <a:t> </a:t>
            </a:r>
            <a:r>
              <a:rPr lang="en-US" sz="3600" b="1" dirty="0" err="1"/>
              <a:t>মোহাম্মদ</a:t>
            </a:r>
            <a:r>
              <a:rPr lang="en-US" sz="3600" b="1" dirty="0"/>
              <a:t> </a:t>
            </a:r>
            <a:r>
              <a:rPr lang="en-US" sz="3600" b="1" dirty="0" err="1" smtClean="0"/>
              <a:t>ঈসা</a:t>
            </a:r>
            <a:r>
              <a:rPr lang="bn-IN" sz="3600" b="1" dirty="0" smtClean="0"/>
              <a:t> </a:t>
            </a:r>
            <a:r>
              <a:rPr lang="en-US" sz="3600" b="1" dirty="0" err="1" smtClean="0"/>
              <a:t>রুহুউল্লাহ</a:t>
            </a:r>
            <a:endParaRPr lang="en-US" sz="3600" b="1" dirty="0"/>
          </a:p>
          <a:p>
            <a:r>
              <a:rPr lang="en-US" sz="2400" dirty="0" err="1"/>
              <a:t>কোটচাঁদপুর</a:t>
            </a:r>
            <a:r>
              <a:rPr lang="en-US" sz="2400" dirty="0"/>
              <a:t> </a:t>
            </a:r>
            <a:r>
              <a:rPr lang="en-US" sz="2400" dirty="0" err="1"/>
              <a:t>সরকারি</a:t>
            </a:r>
            <a:r>
              <a:rPr lang="en-US" sz="2400" dirty="0"/>
              <a:t> </a:t>
            </a:r>
            <a:r>
              <a:rPr lang="en-US" sz="2400" dirty="0" err="1" smtClean="0"/>
              <a:t>মডেলপাইলট</a:t>
            </a:r>
            <a:r>
              <a:rPr lang="en-US" sz="2400" dirty="0" smtClean="0"/>
              <a:t> </a:t>
            </a:r>
            <a:r>
              <a:rPr lang="en-US" sz="2400" dirty="0" err="1"/>
              <a:t>মাধ্যমিক</a:t>
            </a:r>
            <a:r>
              <a:rPr lang="en-US" sz="2400" dirty="0"/>
              <a:t> </a:t>
            </a:r>
            <a:r>
              <a:rPr lang="en-US" sz="2400" dirty="0" err="1"/>
              <a:t>বিদ্যালয়</a:t>
            </a:r>
            <a:endParaRPr lang="en-US" sz="2400" dirty="0"/>
          </a:p>
          <a:p>
            <a:pPr algn="ctr"/>
            <a:r>
              <a:rPr lang="en-US" sz="3200" dirty="0" err="1"/>
              <a:t>মোবাইলঃ</a:t>
            </a:r>
            <a:r>
              <a:rPr lang="en-US" sz="3200" dirty="0"/>
              <a:t> </a:t>
            </a:r>
            <a:r>
              <a:rPr lang="en-US" sz="3200" dirty="0" smtClean="0"/>
              <a:t>০১৭১৪৫৪৪৫৭৯</a:t>
            </a:r>
            <a:endParaRPr lang="bn-IN" sz="3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1139" y="949350"/>
            <a:ext cx="326271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943" y="714044"/>
            <a:ext cx="2280102" cy="2060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26" y="2481663"/>
            <a:ext cx="2964928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98" y="685800"/>
            <a:ext cx="4723515" cy="217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1" y="2865049"/>
            <a:ext cx="1030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সগীর আলী, শাহবাজপুরের সেই জোয়ান কৃষক, কেষ্ট দাস, জেলেপাড়ার সবচেয়ে সাহসী লোকটা,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মতলব মিয়া, মেঘনা নদীর দক্ষ মাঝি, 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গাজী গাজী বলে যে নৌকা চালায় উদ্দাম ঝড়ে, 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রুস্তম শেখ, ঢাকার রিকশাওয়ালা, যার ফুস্ফুস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এখন পোকার দখলে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3463" y="3090862"/>
            <a:ext cx="9920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আর রাইফেল কাঁধে বনে জঙ্গলে ঘুরে-বেড়ানো 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সেই তেজি তরুণ যার পদভারে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একটি নতুন পৃথিবীর জন্ম হতে চলেছে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সবাই অধীর প্রতীক্ষা করছে তোমার জন্যে, 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হে স্বাধীনতা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57" y="725757"/>
            <a:ext cx="5843588" cy="22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513" y="3021172"/>
            <a:ext cx="9873724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পৃতিবীর এক প্রান্ত থেকে অন্য প্রান্তে জ্বলন্ত</a:t>
            </a:r>
            <a:endParaRPr lang="en-US" sz="3600" b="1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ঘোষণার ধ্বনি-প্রতিধ্বনি  তুলে,</a:t>
            </a:r>
          </a:p>
          <a:p>
            <a:r>
              <a:rPr lang="bn-IN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নতুন নিশান উড়িয়ে, দামামা বাজিয়ে দিগ্বিদিক</a:t>
            </a:r>
            <a:endParaRPr lang="en-US" sz="3600" b="1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এই বাংলায়</a:t>
            </a:r>
          </a:p>
          <a:p>
            <a:r>
              <a:rPr lang="bn-IN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তোমাকে আসতেই হবে, হে স্বাধীনতা</a:t>
            </a:r>
            <a:r>
              <a:rPr lang="bn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।</a:t>
            </a:r>
            <a:endParaRPr lang="bn-IN" sz="3600" b="1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" y="432647"/>
            <a:ext cx="2860467" cy="2692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671512"/>
            <a:ext cx="379095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513" y="1273855"/>
            <a:ext cx="4632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শ্রেণির কাজ 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414" y="3320569"/>
            <a:ext cx="10694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২। কার চোখের নিচে অপরাহ্ণের দুর্বল আলোর ঝিলিক?</a:t>
            </a:r>
            <a:endParaRPr lang="en-US" sz="40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414" y="2511186"/>
            <a:ext cx="10379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১। শাহবাজপুরের জোয়ান কৃষকের নাম কী?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414" y="4644008"/>
            <a:ext cx="522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৩। বাস্তুভিটা অর্থ কী?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276" y="662340"/>
            <a:ext cx="30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50" y="2806315"/>
            <a:ext cx="10282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৩। তোমাকে পাওয়ার জন্যে, হে স্বাধীনতা- কবিতায় স্বাধীনতা শব্দটি কতবার ব্যবহৃত  হয়েছে?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550" y="2155056"/>
            <a:ext cx="1060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২। বাঙালির স্বাধীনতা কারা হরণ করেছিল?</a:t>
            </a:r>
            <a:endParaRPr lang="en-US" sz="40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43" y="4606807"/>
            <a:ext cx="510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660066"/>
                </a:solidFill>
                <a:latin typeface="SutonnyMJ" pitchFamily="2" charset="0"/>
                <a:cs typeface="SutonnyMJ" pitchFamily="2" charset="0"/>
              </a:rPr>
              <a:t>৪। ভগ্নস্তূপ অর্থ কী?</a:t>
            </a:r>
            <a:endParaRPr lang="en-US" sz="4000" b="1" dirty="0" smtClean="0">
              <a:solidFill>
                <a:srgbClr val="66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77" y="1529043"/>
            <a:ext cx="1098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১। শামসুর রাহমানের পৈতৃক বাড়ি কোন গ্রামে?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8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963" y="1030529"/>
            <a:ext cx="7090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96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008" y="3200264"/>
            <a:ext cx="9072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১৯৭১ সালে নিরস্ত্র বাঙালি নিধন ও নির্যাতন, ঘটনার উপর একটি প্রবন্ধ  রচনা কর।</a:t>
            </a:r>
            <a:endParaRPr lang="en-US" sz="44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5" y="612989"/>
            <a:ext cx="11389187" cy="5662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6" y="1279198"/>
            <a:ext cx="4230991" cy="4237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4577" y="1630602"/>
            <a:ext cx="8972550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600" b="1" dirty="0" smtClean="0">
                <a:gradFill flip="none" rotWithShape="1">
                  <a:gsLst>
                    <a:gs pos="28300">
                      <a:srgbClr val="00B050"/>
                    </a:gs>
                    <a:gs pos="0">
                      <a:srgbClr val="FF0000"/>
                    </a:gs>
                    <a:gs pos="73600">
                      <a:srgbClr val="00B05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19600" b="1" dirty="0" smtClean="0">
              <a:gradFill flip="none" rotWithShape="1">
                <a:gsLst>
                  <a:gs pos="28300">
                    <a:srgbClr val="00B050"/>
                  </a:gs>
                  <a:gs pos="0">
                    <a:srgbClr val="FF0000"/>
                  </a:gs>
                  <a:gs pos="73600">
                    <a:srgbClr val="00B05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1" y="1684907"/>
            <a:ext cx="109573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এই পাঠ থেকে শিক্ষার্থীরা যা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--------</a:t>
            </a:r>
          </a:p>
          <a:p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১। কবির পরিচিতি সম্পর্কে বলতে পারব </a:t>
            </a:r>
            <a:endParaRPr lang="en-US" sz="3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২। কবিতার ব্যবহৃত শব্দগুলোর অর্থ বলতে পারব</a:t>
            </a:r>
          </a:p>
          <a:p>
            <a:r>
              <a:rPr lang="bn-IN" sz="36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৩। পাকিস্তানিরা বাঙালিদের উপর নির্যাতনের নর্ণনা বলতে পারব</a:t>
            </a:r>
            <a:endParaRPr lang="en-US" sz="3600" b="1" dirty="0" smtClean="0">
              <a:solidFill>
                <a:srgbClr val="1306BA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৪। বাংলাদেশের স্বাধীনতার ইতিহাস সম্পর্কে বলতে পারব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408" y="641178"/>
            <a:ext cx="3711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শিখনফল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7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677" y="5560628"/>
            <a:ext cx="1160145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latin typeface="SutonnyMJ" pitchFamily="2" charset="0"/>
                <a:cs typeface="SutonnyMJ" pitchFamily="2" charset="0"/>
              </a:rPr>
              <a:t>ছবিগুলো দেখলে কোন দিনলোর কথা মনে পড়ে?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" y="813484"/>
            <a:ext cx="10327886" cy="46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9803" y="623060"/>
            <a:ext cx="3861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MJ" pitchFamily="2" charset="0"/>
                <a:cs typeface="SutonnyMJ" pitchFamily="2" charset="0"/>
              </a:rPr>
              <a:t> কবি পরিচিতি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15" y="606989"/>
            <a:ext cx="2344738" cy="2338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5885" y="5376613"/>
            <a:ext cx="50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 মৃত্যু-১৭ আগষ্ট ২০০৬খ্রিঃ</a:t>
            </a:r>
            <a:endParaRPr lang="en-US" sz="3200" b="1" dirty="0">
              <a:solidFill>
                <a:srgbClr val="1306BA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34" y="2716151"/>
            <a:ext cx="6049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জন্ম-২৩ অক্টোম্বর ১৯২৯ খ্রিঃ, ঢাকা।</a:t>
            </a:r>
            <a:endParaRPr lang="en-US" sz="32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4398" y="2822068"/>
            <a:ext cx="4992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কাব্যগ্রস্থ-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রৌদ্র করোটিতে, বিধ্বস্তন নীলিমা, গৃহযুদ্ধের আগে, দঃসময়ের মুখোমুখি ইত্যাদি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134" y="5130392"/>
            <a:ext cx="6050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পিতা ও মাতা-মোখলেসুর রহমান চৌধুরী ও আমেনা খাতুন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17" y="3649665"/>
            <a:ext cx="6050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পৈতৃক নিবাস- নরসিংদী জেলার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রায়পুরা থানার পাড়াতলী গ্রামে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89014" y="2636322"/>
            <a:ext cx="74358" cy="3379375"/>
          </a:xfrm>
          <a:prstGeom prst="line">
            <a:avLst/>
          </a:prstGeom>
          <a:ln w="114300" cap="rnd" cmpd="tri">
            <a:solidFill>
              <a:srgbClr val="008000"/>
            </a:solidFill>
            <a:rou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64294" y="1242223"/>
            <a:ext cx="476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শামসুর রাহমান 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33113"/>
              </p:ext>
            </p:extLst>
          </p:nvPr>
        </p:nvGraphicFramePr>
        <p:xfrm>
          <a:off x="1015229" y="1368130"/>
          <a:ext cx="10241280" cy="46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417"/>
                <a:gridCol w="4679211"/>
                <a:gridCol w="3650652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SutonnyMJ" pitchFamily="2" charset="0"/>
                          <a:cs typeface="SutonnyMJ" pitchFamily="2" charset="0"/>
                        </a:rPr>
                        <a:t>শব্দ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অর্থ</a:t>
                      </a:r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চিত্র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দিগ্নিদিক </a:t>
                      </a:r>
                      <a:endParaRPr lang="en-US" sz="36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দিক হতে দিকে, সবদিকে</a:t>
                      </a:r>
                      <a:endParaRPr lang="en-US" sz="36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বাস্তুভিটা</a:t>
                      </a:r>
                      <a:r>
                        <a:rPr lang="bn-IN" sz="4400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বসতবাড়ির ভিটা </a:t>
                      </a:r>
                      <a:endParaRPr lang="en-US" sz="3600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1306BA"/>
                          </a:solidFill>
                          <a:latin typeface="SutonnyMJ" pitchFamily="2" charset="0"/>
                          <a:cs typeface="SutonnyMJ" pitchFamily="2" charset="0"/>
                        </a:rPr>
                        <a:t>ভগ্নন্তুপ </a:t>
                      </a:r>
                      <a:endParaRPr lang="en-US" sz="3600" dirty="0">
                        <a:solidFill>
                          <a:srgbClr val="1306BA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 smtClean="0">
                          <a:solidFill>
                            <a:srgbClr val="1306BA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স্তূপাকার, ধ্বংসাবশেষ</a:t>
                      </a:r>
                      <a:r>
                        <a:rPr lang="en-US" sz="3600" baseline="0" dirty="0" smtClean="0">
                          <a:solidFill>
                            <a:srgbClr val="1306BA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1306BA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57" y="2603533"/>
            <a:ext cx="932769" cy="89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40" y="4865910"/>
            <a:ext cx="2322777" cy="9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40" y="3707288"/>
            <a:ext cx="2322777" cy="102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2220" y="534901"/>
            <a:ext cx="35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শব্দার্থ</a:t>
            </a:r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275" y="617198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শব্দা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র্থ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8000" b="1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40740"/>
              </p:ext>
            </p:extLst>
          </p:nvPr>
        </p:nvGraphicFramePr>
        <p:xfrm>
          <a:off x="1058092" y="1425281"/>
          <a:ext cx="10241281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996"/>
                <a:gridCol w="4479888"/>
                <a:gridCol w="3833397"/>
              </a:tblGrid>
              <a:tr h="12864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শব্দ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অর্থ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চিত্র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12864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যত্রতত্র</a:t>
                      </a:r>
                      <a:endParaRPr lang="en-US" sz="3600" dirty="0">
                        <a:solidFill>
                          <a:srgbClr val="00B0F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যেখানে-সেখানে,</a:t>
                      </a:r>
                      <a:r>
                        <a:rPr lang="bn-IN" sz="3600" baseline="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 সর্বত্র</a:t>
                      </a:r>
                      <a:endParaRPr lang="en-US" sz="3600" dirty="0">
                        <a:solidFill>
                          <a:srgbClr val="00B0F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9996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8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বিধ্বস্ত </a:t>
                      </a:r>
                      <a:endParaRPr lang="en-US" sz="3600" dirty="0">
                        <a:solidFill>
                          <a:srgbClr val="008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8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বিনাশপ্রাপ্ত</a:t>
                      </a:r>
                      <a:endParaRPr lang="en-US" sz="3600" dirty="0">
                        <a:solidFill>
                          <a:srgbClr val="008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9996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আর্তনাদ </a:t>
                      </a:r>
                      <a:endParaRPr lang="en-US" sz="3600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চিৎকার</a:t>
                      </a:r>
                      <a:r>
                        <a:rPr lang="bn-IN" sz="44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bn-IN" sz="44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কাতর</a:t>
                      </a:r>
                      <a:r>
                        <a:rPr lang="bn-IN" sz="36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68" y="4012811"/>
            <a:ext cx="2322777" cy="932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784" y="5059646"/>
            <a:ext cx="1097463" cy="890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667" y="2730376"/>
            <a:ext cx="2322777" cy="11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4856"/>
              </p:ext>
            </p:extLst>
          </p:nvPr>
        </p:nvGraphicFramePr>
        <p:xfrm>
          <a:off x="1129530" y="1441918"/>
          <a:ext cx="10264184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381"/>
                <a:gridCol w="4707039"/>
                <a:gridCol w="379276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শব্দ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অর্থ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SutonnyMJ" pitchFamily="2" charset="0"/>
                          <a:cs typeface="SutonnyMJ" pitchFamily="2" charset="0"/>
                        </a:rPr>
                        <a:t>চিত্র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উদাস</a:t>
                      </a:r>
                      <a:endParaRPr lang="en-US" sz="3600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উদাসীন</a:t>
                      </a:r>
                      <a:endParaRPr lang="en-US" sz="3600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70C0"/>
                          </a:solidFill>
                          <a:latin typeface="SutonnyMJ" pitchFamily="2" charset="0"/>
                          <a:cs typeface="SutonnyMJ" pitchFamily="2" charset="0"/>
                        </a:rPr>
                        <a:t>উদ্দাম</a:t>
                      </a:r>
                      <a:endParaRPr lang="en-US" sz="3600" dirty="0">
                        <a:solidFill>
                          <a:srgbClr val="0070C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70C0"/>
                          </a:solidFill>
                          <a:latin typeface="SutonnyMJ" pitchFamily="2" charset="0"/>
                          <a:cs typeface="SutonnyMJ" pitchFamily="2" charset="0"/>
                        </a:rPr>
                        <a:t>অত্যন্ত</a:t>
                      </a:r>
                      <a:r>
                        <a:rPr lang="bn-IN" sz="36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  <a:cs typeface="SutonnyMJ" pitchFamily="2" charset="0"/>
                        </a:rPr>
                        <a:t> প্রবল, দূর্দমনীয়</a:t>
                      </a:r>
                      <a:endParaRPr lang="en-US" sz="3600" dirty="0">
                        <a:solidFill>
                          <a:srgbClr val="0070C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C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ঘোষণা</a:t>
                      </a:r>
                      <a:endParaRPr lang="en-US" sz="3600" dirty="0">
                        <a:solidFill>
                          <a:srgbClr val="FFC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C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প্রচার</a:t>
                      </a:r>
                      <a:endParaRPr lang="en-US" sz="3600" dirty="0">
                        <a:solidFill>
                          <a:srgbClr val="FFC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নিশান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পতাকা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64" y="5191049"/>
            <a:ext cx="1771651" cy="760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125" y="3317841"/>
            <a:ext cx="1325208" cy="77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564" y="2412124"/>
            <a:ext cx="2180640" cy="7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9357" y="411404"/>
            <a:ext cx="2723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kãv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_©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038" y="4096701"/>
            <a:ext cx="35888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229" y="934258"/>
            <a:ext cx="463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শ্রেণির কাজ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297" y="2780149"/>
            <a:ext cx="943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২। শামসুর রাহমান কত সালে মারা যাব?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297" y="2028001"/>
            <a:ext cx="894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১। বালাদেশের স্বপ্ন দ্যাখে লেখক কে?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9005" y="4366334"/>
            <a:ext cx="482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৪। বিধবস্ত অর্থ কী?</a:t>
            </a:r>
            <a:endParaRPr lang="en-US" sz="4000" b="1" dirty="0" smtClean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297" y="3658448"/>
            <a:ext cx="531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৩। দিগ্বিদিক  অর্থ কী?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1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590</Words>
  <Application>Microsoft Office PowerPoint</Application>
  <PresentationFormat>Widescreen</PresentationFormat>
  <Paragraphs>122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139</cp:revision>
  <dcterms:created xsi:type="dcterms:W3CDTF">2020-03-19T18:31:32Z</dcterms:created>
  <dcterms:modified xsi:type="dcterms:W3CDTF">2020-04-02T15:03:46Z</dcterms:modified>
</cp:coreProperties>
</file>