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75" r:id="rId12"/>
    <p:sldId id="276" r:id="rId13"/>
    <p:sldId id="321" r:id="rId14"/>
    <p:sldId id="263" r:id="rId15"/>
    <p:sldId id="320" r:id="rId16"/>
    <p:sldId id="267" r:id="rId17"/>
    <p:sldId id="268" r:id="rId18"/>
    <p:sldId id="269" r:id="rId19"/>
    <p:sldId id="270" r:id="rId20"/>
    <p:sldId id="271" r:id="rId21"/>
    <p:sldId id="343" r:id="rId22"/>
    <p:sldId id="344" r:id="rId23"/>
    <p:sldId id="299" r:id="rId24"/>
    <p:sldId id="301" r:id="rId25"/>
    <p:sldId id="324" r:id="rId26"/>
    <p:sldId id="279" r:id="rId27"/>
    <p:sldId id="322" r:id="rId28"/>
    <p:sldId id="323" r:id="rId29"/>
    <p:sldId id="280" r:id="rId30"/>
    <p:sldId id="274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63A3-4CEC-452D-9C6B-90B65C47CF4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FF54-19DD-4D9F-9DF9-71C9E759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3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282B-DA5F-403C-B585-EB69FF7A8E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04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9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7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53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5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4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8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CFAA-8482-4AFF-8ADF-02CED47A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6496B-535B-4531-845D-CE3BADE2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5105D-3970-4E33-937C-D7F452C0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0E291-3248-473C-A3C8-2666B1F7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9DE5-8322-4C99-9984-4E8C3E6A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FDB1F-D068-4E6C-9F52-01526043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A22A5-8B96-4656-AAA2-72C3982D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C5ADF-FF7B-472D-8861-0D47DC80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8764-3C34-468B-A69A-08ABFA09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8B4AC-29F9-4F02-88A1-0C18F995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E9BD3-E080-4F0B-AF80-56235B44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D8D35-3521-45DF-8D53-17B821C3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8674-2641-40F5-9C73-332D5122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FE263-9D7D-4380-9D23-60484DF5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A69D9-81F7-43AE-893D-FAD4FBC5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986E9-9DEF-43AC-9C3B-CEEBE4CE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DEAD-FBDF-4976-B1B5-0621B5FB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E681A-BFFD-4409-ABF1-A98038FE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1FD3-AA4D-4A93-B7B9-D17DDFC6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55CD-45ED-4218-B203-9ECDE46C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E573-62B8-4FD2-916B-ECBA617D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03DC4-C56B-48B3-BE72-89F612C9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A74FB-7BB5-42A2-87CB-6AC12DB4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596BC-0EF5-4053-98A8-9BB38167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4CA8-A207-4B87-9409-C8451125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D9B6F-B276-4F2F-B261-1EA5CA8C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35495-2149-451A-A9FA-F15A66C7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798DE-8E5D-4E2C-8328-C5506C46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93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22E1-E7A3-4776-A5D2-C94A5177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59CB3-BFE6-4E56-9C31-B5EB6460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8C3B-895D-456B-B2C1-EE565BEF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0974F-CEBA-4571-9528-40E1C01B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2B78-4939-4CF9-895F-B8266EE1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5FB16-BE2F-4093-AFF1-3029B2B6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9FAF0-E99C-4C99-A8C5-EFF917F9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A3F29-043D-4214-B881-4A6FBA7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0865-2A4E-40D0-A948-8492690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D1210-27B0-4FAE-A220-8248C0E4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6078C-02E6-4AEE-9479-B33CDE39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FEB50-2F86-46E8-AF70-BABA0350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5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4F1F-CA02-404D-87DE-20E8A3FD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DDF9-4B2F-40E1-B067-90E20C8A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77E6F-1AF6-4E23-A90A-3FA74037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04C27-C6B3-4875-A916-2DEA5D6E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2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E79A-6EC2-40DA-94E0-6AD1884B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437A4-E0AB-410B-B396-B5A2CA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17FDC-F3A2-4189-911D-8922543F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D716-2355-49BC-A9E7-F523ACAA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9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FD1B-853D-42BB-910C-0F3066E5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BC41C-E8D5-40F8-AAEE-9A39BD8E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F9D39-AA6E-440E-A68A-7917FED3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AA15C-F0D0-4687-B1F2-4DAF78CC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6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D623-EF72-405F-9FA0-9DB90902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51E34-0701-4793-B018-7B35B9C3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1D0D5-14BC-419E-BB20-3D01166A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F3FD-0FC8-483C-A4B4-A7ED4D87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6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374A-5E4C-4314-B1CB-8EB58D83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FADCF-723C-4E50-BFD9-99FCEF69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B16E8-8C41-418E-AA26-F45A4E65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ED537-214C-404B-BF79-B0626BDD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1D7B-C6AC-46F5-8F47-389CEF0B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57ED5-8886-450F-B556-A9DCF74C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00EA0-707E-4585-BCF9-A0B790E1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86B12-EADB-426D-BC31-CA222243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5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30D2-25CA-4DE8-AAE2-546D2892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96B30-6E21-4DA5-83B2-051FE881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947A0-D076-4E89-9490-160630B9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89496-51E8-4C78-87B1-18B8D5CF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5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8992-80C9-425C-A1AB-059AB9005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A07C3-B0A4-4668-BD9A-EAFB6C26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CB7D3-1783-43E6-ACFF-B6582187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415C1-DE40-419C-A918-7AB16812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1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1F4F-21A0-47CD-B898-E0187482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F5EB5-007B-49FD-95A6-8879B537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91381-4EAE-4CE5-925E-CC8954CE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13635-906E-4CBE-83DD-C4CF0529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74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F348-EA55-4174-BF27-604CB68A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610E5-EE0F-422E-B119-DFD944B9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7EA18-C199-423F-B9DF-CBD13BAD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74D5E-AEFF-43BF-B4B6-E138D4C1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7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1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0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39ADAA-39F0-4A4E-A374-99DCA60719F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E77EB-1571-4E0A-805C-3380588B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" y="469233"/>
            <a:ext cx="11261558" cy="60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5879" y="688932"/>
            <a:ext cx="6288066" cy="546134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2" y="575740"/>
            <a:ext cx="4581425" cy="569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5879" y="688932"/>
            <a:ext cx="6288066" cy="5586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খবর</a:t>
            </a:r>
            <a:endParaRPr lang="en-US" sz="199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49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C357BA-AFA3-421A-A131-1FE18A270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3" y="637673"/>
            <a:ext cx="5672889" cy="5570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A33C1B-4A9D-4D02-A9E0-1DF1D9432488}"/>
              </a:ext>
            </a:extLst>
          </p:cNvPr>
          <p:cNvSpPr/>
          <p:nvPr/>
        </p:nvSpPr>
        <p:spPr>
          <a:xfrm>
            <a:off x="6340642" y="637673"/>
            <a:ext cx="5183605" cy="55826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5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7" y="603402"/>
            <a:ext cx="5136390" cy="5659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E170EA-881A-4957-8401-B6A8831FCF54}"/>
              </a:ext>
            </a:extLst>
          </p:cNvPr>
          <p:cNvSpPr/>
          <p:nvPr/>
        </p:nvSpPr>
        <p:spPr>
          <a:xfrm>
            <a:off x="5749447" y="594986"/>
            <a:ext cx="5829496" cy="56511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ঘর </a:t>
            </a:r>
            <a:endParaRPr lang="en-US" sz="239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4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65290-9D51-4974-9ABF-9823900C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" y="626301"/>
            <a:ext cx="5298510" cy="553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B52B04-2B0F-4308-9912-7B56CE27F373}"/>
              </a:ext>
            </a:extLst>
          </p:cNvPr>
          <p:cNvSpPr/>
          <p:nvPr/>
        </p:nvSpPr>
        <p:spPr>
          <a:xfrm>
            <a:off x="5924811" y="626301"/>
            <a:ext cx="5640888" cy="5605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ব্যা</a:t>
            </a:r>
            <a:r>
              <a:rPr lang="bn-BD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ঙ</a:t>
            </a:r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8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756" y="654756"/>
            <a:ext cx="10871199" cy="5576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গল্প</a:t>
            </a:r>
            <a:r>
              <a:rPr lang="en-US" dirty="0"/>
              <a:t> </a:t>
            </a:r>
          </a:p>
          <a:p>
            <a:pPr algn="ctr"/>
            <a:r>
              <a:rPr lang="en-US" sz="2800" b="1" dirty="0" err="1"/>
              <a:t>মায়ের</a:t>
            </a:r>
            <a:r>
              <a:rPr lang="en-US" sz="2800" b="1" dirty="0"/>
              <a:t> </a:t>
            </a:r>
            <a:r>
              <a:rPr lang="en-US" sz="2800" b="1" dirty="0" err="1"/>
              <a:t>কাছে</a:t>
            </a:r>
            <a:r>
              <a:rPr lang="en-US" sz="2800" b="1" dirty="0"/>
              <a:t> </a:t>
            </a:r>
            <a:r>
              <a:rPr lang="en-US" sz="2800" b="1" dirty="0" err="1"/>
              <a:t>পড়তে</a:t>
            </a:r>
            <a:r>
              <a:rPr lang="en-US" sz="2800" b="1" dirty="0"/>
              <a:t> </a:t>
            </a:r>
            <a:r>
              <a:rPr lang="en-US" sz="2800" b="1" dirty="0" err="1"/>
              <a:t>বসেছে</a:t>
            </a:r>
            <a:r>
              <a:rPr lang="en-US" sz="2800" b="1" dirty="0"/>
              <a:t> </a:t>
            </a:r>
            <a:r>
              <a:rPr lang="en-US" sz="2800" b="1" dirty="0" err="1"/>
              <a:t>ইশিতা</a:t>
            </a:r>
            <a:r>
              <a:rPr lang="en-US" sz="2800" b="1" dirty="0"/>
              <a:t> । </a:t>
            </a:r>
            <a:r>
              <a:rPr lang="en-US" sz="2800" b="1" dirty="0" err="1"/>
              <a:t>মায়ের</a:t>
            </a:r>
            <a:r>
              <a:rPr lang="en-US" sz="2800" b="1" dirty="0"/>
              <a:t> </a:t>
            </a:r>
            <a:r>
              <a:rPr lang="en-US" sz="2800" b="1" dirty="0" err="1"/>
              <a:t>কাছে</a:t>
            </a:r>
            <a:r>
              <a:rPr lang="en-US" sz="2800" b="1" dirty="0"/>
              <a:t> </a:t>
            </a:r>
            <a:r>
              <a:rPr lang="en-US" sz="2800" b="1" dirty="0" err="1"/>
              <a:t>পড়তে</a:t>
            </a:r>
            <a:r>
              <a:rPr lang="en-US" sz="2800" b="1" dirty="0"/>
              <a:t> </a:t>
            </a:r>
            <a:r>
              <a:rPr lang="en-US" sz="2800" b="1" dirty="0" err="1"/>
              <a:t>তার</a:t>
            </a:r>
            <a:r>
              <a:rPr lang="en-US" sz="2800" b="1" dirty="0"/>
              <a:t> </a:t>
            </a:r>
            <a:r>
              <a:rPr lang="en-US" sz="2800" b="1" dirty="0" err="1"/>
              <a:t>খুব</a:t>
            </a:r>
            <a:r>
              <a:rPr lang="en-US" sz="2800" b="1" dirty="0"/>
              <a:t> </a:t>
            </a:r>
            <a:r>
              <a:rPr lang="en-US" sz="2800" b="1" dirty="0" err="1"/>
              <a:t>ভালো</a:t>
            </a:r>
            <a:r>
              <a:rPr lang="en-US" sz="2800" b="1" dirty="0"/>
              <a:t> </a:t>
            </a:r>
            <a:r>
              <a:rPr lang="en-US" sz="2800" b="1" dirty="0" err="1"/>
              <a:t>লাগে</a:t>
            </a:r>
            <a:r>
              <a:rPr lang="en-US" sz="2800" b="1" dirty="0"/>
              <a:t> । </a:t>
            </a:r>
            <a:r>
              <a:rPr lang="en-US" sz="2800" b="1" dirty="0" err="1"/>
              <a:t>মাকে</a:t>
            </a:r>
            <a:r>
              <a:rPr lang="en-US" sz="2800" b="1" dirty="0"/>
              <a:t> </a:t>
            </a:r>
            <a:r>
              <a:rPr lang="en-US" sz="2800" b="1" dirty="0" err="1"/>
              <a:t>একটু</a:t>
            </a:r>
            <a:r>
              <a:rPr lang="en-US" sz="2800" b="1" dirty="0"/>
              <a:t> </a:t>
            </a:r>
            <a:r>
              <a:rPr lang="en-US" sz="2800" b="1" dirty="0" err="1"/>
              <a:t>বেশি</a:t>
            </a:r>
            <a:r>
              <a:rPr lang="en-US" sz="2800" b="1" dirty="0"/>
              <a:t> </a:t>
            </a:r>
            <a:r>
              <a:rPr lang="en-US" sz="2800" b="1" dirty="0" err="1"/>
              <a:t>সময়</a:t>
            </a:r>
            <a:r>
              <a:rPr lang="en-US" sz="2800" b="1" dirty="0"/>
              <a:t> </a:t>
            </a:r>
            <a:r>
              <a:rPr lang="en-US" sz="2800" b="1" dirty="0" err="1"/>
              <a:t>কাছে</a:t>
            </a:r>
            <a:r>
              <a:rPr lang="en-US" sz="2800" b="1" dirty="0"/>
              <a:t> </a:t>
            </a:r>
            <a:r>
              <a:rPr lang="en-US" sz="2800" b="1" dirty="0" err="1"/>
              <a:t>পাওয়া</a:t>
            </a:r>
            <a:r>
              <a:rPr lang="en-US" sz="2800" b="1" dirty="0"/>
              <a:t> </a:t>
            </a:r>
            <a:r>
              <a:rPr lang="en-US" sz="2800" b="1" dirty="0" err="1"/>
              <a:t>যায়</a:t>
            </a:r>
            <a:r>
              <a:rPr lang="en-US" sz="2800" b="1" dirty="0"/>
              <a:t> । </a:t>
            </a:r>
            <a:r>
              <a:rPr lang="en-US" sz="2800" b="1" dirty="0" err="1"/>
              <a:t>মা</a:t>
            </a:r>
            <a:r>
              <a:rPr lang="en-US" sz="2800" b="1" dirty="0"/>
              <a:t> </a:t>
            </a:r>
            <a:r>
              <a:rPr lang="en-US" sz="2800" b="1" dirty="0" err="1"/>
              <a:t>বললেন</a:t>
            </a:r>
            <a:r>
              <a:rPr lang="en-US" sz="2800" b="1" dirty="0"/>
              <a:t>, </a:t>
            </a:r>
            <a:r>
              <a:rPr lang="en-US" sz="2800" b="1" dirty="0" err="1"/>
              <a:t>আগে</a:t>
            </a:r>
            <a:r>
              <a:rPr lang="en-US" sz="2800" b="1" dirty="0"/>
              <a:t> </a:t>
            </a:r>
            <a:r>
              <a:rPr lang="en-US" sz="2800" b="1" dirty="0" err="1"/>
              <a:t>পড়</a:t>
            </a:r>
            <a:r>
              <a:rPr lang="en-US" sz="2800" b="1" dirty="0"/>
              <a:t> </a:t>
            </a:r>
            <a:r>
              <a:rPr lang="en-US" sz="2800" b="1" dirty="0" err="1"/>
              <a:t>তারপর</a:t>
            </a:r>
            <a:r>
              <a:rPr lang="en-US" sz="2800" b="1" dirty="0"/>
              <a:t> </a:t>
            </a:r>
            <a:r>
              <a:rPr lang="en-US" sz="2800" b="1" dirty="0" err="1"/>
              <a:t>লেখ</a:t>
            </a:r>
            <a:r>
              <a:rPr lang="en-US" sz="2800" b="1" dirty="0"/>
              <a:t> । </a:t>
            </a:r>
            <a:r>
              <a:rPr lang="en-US" sz="2800" b="1" dirty="0" err="1"/>
              <a:t>এসো</a:t>
            </a:r>
            <a:r>
              <a:rPr lang="en-US" sz="2800" b="1" dirty="0"/>
              <a:t> ‘</a:t>
            </a:r>
            <a:r>
              <a:rPr lang="en-US" sz="2800" b="1" dirty="0" err="1">
                <a:solidFill>
                  <a:srgbClr val="002060"/>
                </a:solidFill>
              </a:rPr>
              <a:t>কলম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ধরি</a:t>
            </a:r>
            <a:r>
              <a:rPr lang="en-US" sz="2800" b="1" dirty="0"/>
              <a:t>’ । </a:t>
            </a:r>
            <a:r>
              <a:rPr lang="en-US" sz="2800" b="1" dirty="0" err="1"/>
              <a:t>মা</a:t>
            </a:r>
            <a:r>
              <a:rPr lang="en-US" sz="2800" b="1" dirty="0"/>
              <a:t> </a:t>
            </a:r>
            <a:r>
              <a:rPr lang="en-US" sz="2800" b="1" dirty="0" err="1"/>
              <a:t>কলমটা</a:t>
            </a:r>
            <a:r>
              <a:rPr lang="en-US" sz="2800" b="1" dirty="0"/>
              <a:t> </a:t>
            </a:r>
            <a:r>
              <a:rPr lang="en-US" sz="2800" b="1" dirty="0" err="1"/>
              <a:t>ডান</a:t>
            </a:r>
            <a:r>
              <a:rPr lang="en-US" sz="2800" b="1" dirty="0"/>
              <a:t> </a:t>
            </a:r>
            <a:r>
              <a:rPr lang="en-US" sz="2800" b="1" dirty="0" err="1"/>
              <a:t>হাতে</a:t>
            </a:r>
            <a:r>
              <a:rPr lang="en-US" sz="2800" b="1" dirty="0"/>
              <a:t> </a:t>
            </a:r>
            <a:r>
              <a:rPr lang="en-US" sz="2800" b="1" dirty="0" err="1"/>
              <a:t>ধরে</a:t>
            </a:r>
            <a:r>
              <a:rPr lang="en-US" sz="2800" b="1" dirty="0"/>
              <a:t> </a:t>
            </a:r>
            <a:r>
              <a:rPr lang="en-US" sz="2800" b="1" dirty="0" err="1"/>
              <a:t>লেখা</a:t>
            </a:r>
            <a:r>
              <a:rPr lang="en-US" sz="2800" b="1" dirty="0"/>
              <a:t> </a:t>
            </a:r>
            <a:r>
              <a:rPr lang="en-US" sz="2800" b="1" dirty="0" err="1"/>
              <a:t>শুরু</a:t>
            </a:r>
            <a:r>
              <a:rPr lang="en-US" sz="2800" b="1" dirty="0"/>
              <a:t> </a:t>
            </a:r>
            <a:r>
              <a:rPr lang="en-US" sz="2800" b="1" dirty="0" err="1"/>
              <a:t>করলেন</a:t>
            </a:r>
            <a:r>
              <a:rPr lang="en-US" sz="2800" b="1" dirty="0"/>
              <a:t> । </a:t>
            </a:r>
            <a:r>
              <a:rPr lang="en-US" sz="2800" b="1" dirty="0" err="1"/>
              <a:t>ইশিতা</a:t>
            </a:r>
            <a:r>
              <a:rPr lang="en-US" sz="2800" b="1" dirty="0"/>
              <a:t> </a:t>
            </a:r>
            <a:r>
              <a:rPr lang="en-US" sz="2800" b="1" dirty="0" err="1"/>
              <a:t>দেখল</a:t>
            </a:r>
            <a:r>
              <a:rPr lang="en-US" sz="2800" b="1" dirty="0"/>
              <a:t> </a:t>
            </a:r>
            <a:r>
              <a:rPr lang="en-US" sz="2800" b="1" dirty="0" err="1"/>
              <a:t>মায়ের</a:t>
            </a:r>
            <a:r>
              <a:rPr lang="en-US" sz="2800" b="1" dirty="0"/>
              <a:t> </a:t>
            </a:r>
            <a:r>
              <a:rPr lang="en-US" sz="2800" b="1" dirty="0" err="1"/>
              <a:t>হাতের</a:t>
            </a:r>
            <a:r>
              <a:rPr lang="en-US" sz="2800" b="1" dirty="0"/>
              <a:t> </a:t>
            </a:r>
            <a:r>
              <a:rPr lang="en-US" sz="2800" b="1" dirty="0" err="1"/>
              <a:t>লেখা</a:t>
            </a:r>
            <a:r>
              <a:rPr lang="en-US" sz="2800" b="1" dirty="0"/>
              <a:t> </a:t>
            </a:r>
            <a:r>
              <a:rPr lang="en-US" sz="2800" b="1" dirty="0" err="1"/>
              <a:t>কত</a:t>
            </a:r>
            <a:r>
              <a:rPr lang="en-US" sz="2800" b="1" dirty="0"/>
              <a:t> সুন্দর । </a:t>
            </a:r>
            <a:r>
              <a:rPr lang="en-US" sz="2800" b="1" dirty="0" err="1"/>
              <a:t>লেখা</a:t>
            </a:r>
            <a:r>
              <a:rPr lang="en-US" sz="2800" b="1" dirty="0"/>
              <a:t> </a:t>
            </a:r>
            <a:r>
              <a:rPr lang="en-US" sz="2800" b="1" dirty="0" err="1"/>
              <a:t>শেষ</a:t>
            </a:r>
            <a:r>
              <a:rPr lang="en-US" sz="2800" b="1" dirty="0"/>
              <a:t> </a:t>
            </a:r>
            <a:r>
              <a:rPr lang="en-US" sz="2800" b="1" dirty="0" err="1"/>
              <a:t>হলে</a:t>
            </a:r>
            <a:r>
              <a:rPr lang="en-US" sz="2800" b="1" dirty="0"/>
              <a:t> </a:t>
            </a:r>
            <a:r>
              <a:rPr lang="en-US" sz="2800" b="1" dirty="0" err="1"/>
              <a:t>পরে</a:t>
            </a:r>
            <a:r>
              <a:rPr lang="en-US" sz="2800" b="1" dirty="0"/>
              <a:t> </a:t>
            </a:r>
            <a:r>
              <a:rPr lang="en-US" sz="2800" b="1" dirty="0" err="1"/>
              <a:t>মা</a:t>
            </a:r>
            <a:r>
              <a:rPr lang="en-US" sz="2800" b="1" dirty="0"/>
              <a:t> </a:t>
            </a:r>
            <a:r>
              <a:rPr lang="en-US" sz="2800" b="1" dirty="0" err="1"/>
              <a:t>বললেন</a:t>
            </a:r>
            <a:r>
              <a:rPr lang="en-US" sz="2800" b="1" dirty="0"/>
              <a:t>, </a:t>
            </a:r>
            <a:r>
              <a:rPr lang="en-US" sz="2800" b="1" dirty="0" err="1"/>
              <a:t>চল</a:t>
            </a:r>
            <a:r>
              <a:rPr lang="en-US" sz="2800" b="1" dirty="0"/>
              <a:t>  ‘</a:t>
            </a:r>
            <a:r>
              <a:rPr lang="en-US" sz="2800" b="1" dirty="0" err="1">
                <a:solidFill>
                  <a:srgbClr val="002060"/>
                </a:solidFill>
              </a:rPr>
              <a:t>খবর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পড়ি</a:t>
            </a:r>
            <a:r>
              <a:rPr lang="en-US" sz="2800" b="1" dirty="0"/>
              <a:t>’ ।  </a:t>
            </a:r>
            <a:r>
              <a:rPr lang="en-US" sz="2800" b="1" dirty="0" err="1"/>
              <a:t>ইশিতার</a:t>
            </a:r>
            <a:r>
              <a:rPr lang="en-US" sz="2800" b="1" dirty="0"/>
              <a:t> </a:t>
            </a:r>
            <a:r>
              <a:rPr lang="en-US" sz="2800" b="1" dirty="0" err="1"/>
              <a:t>তো</a:t>
            </a:r>
            <a:r>
              <a:rPr lang="en-US" sz="2800" b="1" dirty="0"/>
              <a:t> </a:t>
            </a:r>
            <a:r>
              <a:rPr lang="en-US" sz="2800" b="1" dirty="0" err="1"/>
              <a:t>আরও</a:t>
            </a:r>
            <a:r>
              <a:rPr lang="en-US" sz="2800" b="1" dirty="0"/>
              <a:t> </a:t>
            </a:r>
            <a:r>
              <a:rPr lang="en-US" sz="2800" b="1" dirty="0" err="1"/>
              <a:t>মজা</a:t>
            </a:r>
            <a:r>
              <a:rPr lang="en-US" sz="2800" b="1" dirty="0"/>
              <a:t> । </a:t>
            </a:r>
            <a:r>
              <a:rPr lang="en-US" sz="2800" b="1" dirty="0" err="1"/>
              <a:t>তার</a:t>
            </a:r>
            <a:r>
              <a:rPr lang="en-US" sz="2800" b="1" dirty="0"/>
              <a:t> </a:t>
            </a:r>
            <a:r>
              <a:rPr lang="en-US" sz="2800" b="1" dirty="0" err="1"/>
              <a:t>মানে</a:t>
            </a:r>
            <a:r>
              <a:rPr lang="en-US" sz="2800" b="1" dirty="0"/>
              <a:t> </a:t>
            </a:r>
            <a:r>
              <a:rPr lang="en-US" sz="2800" b="1" dirty="0" err="1"/>
              <a:t>আরও</a:t>
            </a:r>
            <a:r>
              <a:rPr lang="en-US" sz="2800" b="1" dirty="0"/>
              <a:t> </a:t>
            </a:r>
            <a:r>
              <a:rPr lang="en-US" sz="2800" b="1" dirty="0" err="1"/>
              <a:t>কিছুক্ষন</a:t>
            </a:r>
            <a:r>
              <a:rPr lang="en-US" sz="2800" b="1" dirty="0"/>
              <a:t> </a:t>
            </a:r>
            <a:r>
              <a:rPr lang="en-US" sz="2800" b="1" dirty="0" err="1"/>
              <a:t>মায়ের</a:t>
            </a:r>
            <a:r>
              <a:rPr lang="en-US" sz="2800" b="1" dirty="0"/>
              <a:t> </a:t>
            </a:r>
            <a:r>
              <a:rPr lang="en-US" sz="2800" b="1" dirty="0" err="1"/>
              <a:t>কাছে</a:t>
            </a:r>
            <a:r>
              <a:rPr lang="en-US" sz="2800" b="1" dirty="0"/>
              <a:t> </a:t>
            </a:r>
            <a:r>
              <a:rPr lang="en-US" sz="2800" b="1" dirty="0" err="1"/>
              <a:t>থাকা</a:t>
            </a:r>
            <a:r>
              <a:rPr lang="en-US" sz="2800" b="1" dirty="0"/>
              <a:t> </a:t>
            </a:r>
            <a:r>
              <a:rPr lang="en-US" sz="2800" b="1" dirty="0" err="1"/>
              <a:t>যাবে</a:t>
            </a:r>
            <a:r>
              <a:rPr lang="en-US" sz="2800" b="1" dirty="0"/>
              <a:t> । </a:t>
            </a:r>
            <a:r>
              <a:rPr lang="en-US" sz="2800" b="1" dirty="0" err="1"/>
              <a:t>হঠা</a:t>
            </a:r>
            <a:r>
              <a:rPr lang="bn-BD" sz="2800" b="1" dirty="0"/>
              <a:t>ৎ  সে জানালা দিয়ে তাকিয়ে দেখে বেনু খালা যেন কাকে কী বলছে । কী করছ বেনু খালা ? দৌড়ে গেল সে । ‘</a:t>
            </a:r>
            <a:r>
              <a:rPr lang="bn-BD" sz="2800" b="1" dirty="0">
                <a:solidFill>
                  <a:srgbClr val="002060"/>
                </a:solidFill>
              </a:rPr>
              <a:t>গম</a:t>
            </a:r>
            <a:r>
              <a:rPr lang="bn-BD" sz="2800" b="1" dirty="0"/>
              <a:t> </a:t>
            </a:r>
            <a:r>
              <a:rPr lang="bn-BD" sz="2800" b="1" dirty="0">
                <a:solidFill>
                  <a:srgbClr val="002060"/>
                </a:solidFill>
              </a:rPr>
              <a:t>ভাঙ্গাই</a:t>
            </a:r>
            <a:r>
              <a:rPr lang="bn-BD" sz="2800" b="1" dirty="0"/>
              <a:t>’ বলল বেনু খালা । একটু পর দেখল ঘরের চালে যে খড় দিচ্ছে তার সাথে বেনু খালা কথা বলছে । ইশিতাকে দেখে বলল , ‘</a:t>
            </a:r>
            <a:r>
              <a:rPr lang="bn-BD" sz="2800" b="1" dirty="0">
                <a:solidFill>
                  <a:srgbClr val="002060"/>
                </a:solidFill>
              </a:rPr>
              <a:t>ঘর বানাই</a:t>
            </a:r>
            <a:r>
              <a:rPr lang="bn-BD" sz="2800" b="1" dirty="0"/>
              <a:t>’ ।  এমন সময়</a:t>
            </a:r>
            <a:r>
              <a:rPr lang="en-US" sz="2800" b="1" dirty="0"/>
              <a:t> </a:t>
            </a:r>
            <a:r>
              <a:rPr lang="en-US" sz="2800" b="1" dirty="0" err="1"/>
              <a:t>ঘরের</a:t>
            </a:r>
            <a:r>
              <a:rPr lang="bn-BD" sz="2800" b="1" dirty="0"/>
              <a:t> ভিতর থেকে এক ব্যাঙ ছিটকে বেরিয়ে এল । ইশিতা বলে উঠল ‘ </a:t>
            </a:r>
            <a:r>
              <a:rPr lang="bn-BD" sz="2800" b="1" dirty="0">
                <a:solidFill>
                  <a:srgbClr val="002060"/>
                </a:solidFill>
              </a:rPr>
              <a:t>ব্যাঙ ডাকে ঘ্যাঙ ঘ্যাঙ </a:t>
            </a:r>
            <a:r>
              <a:rPr lang="bn-BD" sz="2800" b="1" dirty="0"/>
              <a:t>‘ । 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088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4309" y="2375444"/>
            <a:ext cx="5534526" cy="37819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7777" tIns="43888" rIns="87777" bIns="43888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আমরা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বইয়ের</a:t>
            </a: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২০ নং পৃষ্ঠা </a:t>
            </a: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 ”</a:t>
            </a: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3F635-14F5-459C-8EED-B74A08A9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38" y="630592"/>
            <a:ext cx="4871143" cy="542129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6D1CD50-5E6A-4E51-A1CD-2967AD381B74}"/>
              </a:ext>
            </a:extLst>
          </p:cNvPr>
          <p:cNvSpPr/>
          <p:nvPr/>
        </p:nvSpPr>
        <p:spPr>
          <a:xfrm>
            <a:off x="5534782" y="630592"/>
            <a:ext cx="5993580" cy="17448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1" y="582786"/>
            <a:ext cx="5175461" cy="56175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4082" y="582786"/>
            <a:ext cx="5789967" cy="5617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</a:rPr>
              <a:t> </a:t>
            </a:r>
            <a:r>
              <a:rPr lang="bn-BD" sz="8000" b="1" dirty="0">
                <a:solidFill>
                  <a:srgbClr val="FF0000"/>
                </a:solidFill>
              </a:rPr>
              <a:t>ক</a:t>
            </a:r>
            <a:r>
              <a:rPr lang="bn-BD" sz="8000" b="1" dirty="0">
                <a:solidFill>
                  <a:schemeClr val="tx1"/>
                </a:solidFill>
              </a:rPr>
              <a:t>লম ধরি ।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ক</a:t>
            </a:r>
            <a:r>
              <a:rPr lang="bn-BD" sz="13800" b="1" dirty="0">
                <a:solidFill>
                  <a:schemeClr val="tx1"/>
                </a:solidFill>
              </a:rPr>
              <a:t>লম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ক</a:t>
            </a:r>
            <a:r>
              <a:rPr lang="bn-BD" sz="13800" b="1" dirty="0">
                <a:solidFill>
                  <a:schemeClr val="tx1"/>
                </a:solidFill>
              </a:rPr>
              <a:t> </a:t>
            </a:r>
            <a:r>
              <a:rPr lang="bn-BD" sz="8000" b="1" dirty="0">
                <a:solidFill>
                  <a:schemeClr val="tx1"/>
                </a:solidFill>
              </a:rPr>
              <a:t> 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00074"/>
            <a:ext cx="5250540" cy="5687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8212" y="450937"/>
            <a:ext cx="5821098" cy="593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</a:rPr>
              <a:t> </a:t>
            </a:r>
            <a:r>
              <a:rPr lang="bn-BD" sz="8000" b="1" dirty="0">
                <a:solidFill>
                  <a:srgbClr val="FF0000"/>
                </a:solidFill>
              </a:rPr>
              <a:t>খ</a:t>
            </a:r>
            <a:r>
              <a:rPr lang="bn-BD" sz="8000" b="1" dirty="0">
                <a:solidFill>
                  <a:schemeClr val="tx1"/>
                </a:solidFill>
              </a:rPr>
              <a:t>বর পড়ি ।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খ</a:t>
            </a:r>
            <a:r>
              <a:rPr lang="bn-BD" sz="13800" b="1" dirty="0">
                <a:solidFill>
                  <a:schemeClr val="tx1"/>
                </a:solidFill>
              </a:rPr>
              <a:t>বর</a:t>
            </a:r>
          </a:p>
          <a:p>
            <a:pPr algn="ctr"/>
            <a:r>
              <a:rPr lang="bn-BD" sz="16600" b="1" dirty="0">
                <a:solidFill>
                  <a:srgbClr val="FF0000"/>
                </a:solidFill>
              </a:rPr>
              <a:t>খ</a:t>
            </a:r>
            <a:r>
              <a:rPr lang="bn-BD" sz="8000" b="1" dirty="0">
                <a:solidFill>
                  <a:schemeClr val="tx1"/>
                </a:solidFill>
              </a:rPr>
              <a:t> 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609078"/>
            <a:ext cx="5192692" cy="5704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2077" y="609078"/>
            <a:ext cx="5824602" cy="56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</a:rPr>
              <a:t> </a:t>
            </a:r>
            <a:r>
              <a:rPr lang="bn-BD" sz="7200" b="1" dirty="0">
                <a:solidFill>
                  <a:srgbClr val="FF0000"/>
                </a:solidFill>
              </a:rPr>
              <a:t>গ</a:t>
            </a:r>
            <a:r>
              <a:rPr lang="bn-BD" sz="7200" b="1" dirty="0">
                <a:solidFill>
                  <a:schemeClr val="tx1"/>
                </a:solidFill>
              </a:rPr>
              <a:t>ম ভাঙাই ।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গ</a:t>
            </a:r>
            <a:r>
              <a:rPr lang="bn-BD" sz="13800" b="1" dirty="0">
                <a:solidFill>
                  <a:schemeClr val="tx1"/>
                </a:solidFill>
              </a:rPr>
              <a:t>ম</a:t>
            </a:r>
            <a:r>
              <a:rPr lang="bn-BD" sz="7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গ</a:t>
            </a:r>
            <a:r>
              <a:rPr lang="bn-BD" sz="7200" b="1" dirty="0">
                <a:solidFill>
                  <a:schemeClr val="tx1"/>
                </a:solidFill>
              </a:rPr>
              <a:t>  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5" y="637652"/>
            <a:ext cx="5397348" cy="5650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2493" y="637652"/>
            <a:ext cx="5599134" cy="5650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</a:rPr>
              <a:t>ঘ</a:t>
            </a:r>
            <a:r>
              <a:rPr lang="bn-BD" sz="8000" b="1" dirty="0">
                <a:solidFill>
                  <a:schemeClr val="tx1"/>
                </a:solidFill>
              </a:rPr>
              <a:t>র বানাই । 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ঘ</a:t>
            </a:r>
            <a:r>
              <a:rPr lang="bn-BD" sz="13800" b="1" dirty="0">
                <a:solidFill>
                  <a:schemeClr val="tx1"/>
                </a:solidFill>
              </a:rPr>
              <a:t>র</a:t>
            </a:r>
            <a:r>
              <a:rPr lang="bn-BD" sz="8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13800" b="1" dirty="0">
                <a:solidFill>
                  <a:srgbClr val="FF0000"/>
                </a:solidFill>
              </a:rPr>
              <a:t>ঘ</a:t>
            </a:r>
            <a:r>
              <a:rPr lang="bn-BD" sz="8000" b="1" dirty="0">
                <a:solidFill>
                  <a:schemeClr val="tx1"/>
                </a:solidFill>
              </a:rPr>
              <a:t> 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1" y="564927"/>
            <a:ext cx="11211951" cy="5922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589" y="721894"/>
            <a:ext cx="10661460" cy="5608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 err="1">
                <a:ln w="0"/>
                <a:solidFill>
                  <a:schemeClr val="accent2">
                    <a:lumMod val="20000"/>
                    <a:lumOff val="80000"/>
                  </a:schemeClr>
                </a:solidFill>
              </a:rPr>
              <a:t>শুভেচ্ছা</a:t>
            </a:r>
            <a:endParaRPr lang="en-US" sz="11500" b="1" dirty="0">
              <a:ln w="0"/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115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</a:rPr>
              <a:t>ও</a:t>
            </a:r>
          </a:p>
          <a:p>
            <a:pPr algn="ctr"/>
            <a:r>
              <a:rPr lang="en-US" sz="11500" b="1" dirty="0" err="1">
                <a:ln w="0"/>
                <a:solidFill>
                  <a:schemeClr val="accent2">
                    <a:lumMod val="20000"/>
                    <a:lumOff val="80000"/>
                  </a:schemeClr>
                </a:solidFill>
              </a:rPr>
              <a:t>অভিনন্দন</a:t>
            </a:r>
            <a:r>
              <a:rPr lang="en-US" sz="115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0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7952" y="3429000"/>
            <a:ext cx="10956098" cy="278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</a:rPr>
              <a:t>ব্যা</a:t>
            </a:r>
            <a:r>
              <a:rPr lang="bn-BD" sz="6600" b="1" dirty="0">
                <a:solidFill>
                  <a:srgbClr val="FF0000"/>
                </a:solidFill>
              </a:rPr>
              <a:t>ঙ</a:t>
            </a:r>
            <a:r>
              <a:rPr lang="bn-BD" sz="6600" b="1" dirty="0">
                <a:solidFill>
                  <a:schemeClr val="tx1"/>
                </a:solidFill>
              </a:rPr>
              <a:t> ডাকে ,ঘ্যা</a:t>
            </a:r>
            <a:r>
              <a:rPr lang="bn-BD" sz="6600" b="1" dirty="0">
                <a:solidFill>
                  <a:srgbClr val="FF0000"/>
                </a:solidFill>
              </a:rPr>
              <a:t>ঙ</a:t>
            </a:r>
            <a:r>
              <a:rPr lang="bn-BD" sz="6600" b="1" dirty="0">
                <a:solidFill>
                  <a:schemeClr val="tx1"/>
                </a:solidFill>
              </a:rPr>
              <a:t> ঘ্যা</a:t>
            </a:r>
            <a:r>
              <a:rPr lang="bn-BD" sz="6600" b="1" dirty="0">
                <a:solidFill>
                  <a:srgbClr val="FF0000"/>
                </a:solidFill>
              </a:rPr>
              <a:t>ঙ</a:t>
            </a:r>
            <a:r>
              <a:rPr lang="bn-BD" sz="6600" b="1" dirty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bn-BD" sz="9600" b="1" dirty="0">
                <a:solidFill>
                  <a:schemeClr val="tx1"/>
                </a:solidFill>
              </a:rPr>
              <a:t>ব্যা</a:t>
            </a:r>
            <a:r>
              <a:rPr lang="bn-BD" sz="9600" b="1" dirty="0">
                <a:solidFill>
                  <a:srgbClr val="FF0000"/>
                </a:solidFill>
              </a:rPr>
              <a:t>ঙ      </a:t>
            </a:r>
            <a:r>
              <a:rPr lang="bn-BD" sz="5400" b="1" dirty="0">
                <a:solidFill>
                  <a:srgbClr val="FF0000"/>
                </a:solidFill>
              </a:rPr>
              <a:t> </a:t>
            </a:r>
            <a:r>
              <a:rPr lang="bn-BD" sz="9600" b="1" dirty="0">
                <a:solidFill>
                  <a:srgbClr val="FF0000"/>
                </a:solidFill>
              </a:rPr>
              <a:t>ঙ</a:t>
            </a:r>
            <a:r>
              <a:rPr lang="bn-BD" sz="5400" b="1" dirty="0">
                <a:solidFill>
                  <a:schemeClr val="tx1"/>
                </a:solidFill>
              </a:rPr>
              <a:t>  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696FA-99B8-41F4-98A0-0F5B2C9F9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0" y="645089"/>
            <a:ext cx="11052681" cy="2783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AA1D22-E4D6-4994-95CB-9100B57522FD}"/>
              </a:ext>
            </a:extLst>
          </p:cNvPr>
          <p:cNvSpPr/>
          <p:nvPr/>
        </p:nvSpPr>
        <p:spPr>
          <a:xfrm>
            <a:off x="4922269" y="2236364"/>
            <a:ext cx="2113209" cy="1059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11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FDE79-F4E2-4161-A9FE-C70F2B9E2577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376E7-17FC-4927-83A1-0BBF008D2C07}"/>
              </a:ext>
            </a:extLst>
          </p:cNvPr>
          <p:cNvSpPr/>
          <p:nvPr/>
        </p:nvSpPr>
        <p:spPr>
          <a:xfrm>
            <a:off x="1308100" y="785985"/>
            <a:ext cx="10194787" cy="1029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09BBC-EDE6-4D7A-9926-2E94045AC6B3}"/>
              </a:ext>
            </a:extLst>
          </p:cNvPr>
          <p:cNvSpPr/>
          <p:nvPr/>
        </p:nvSpPr>
        <p:spPr>
          <a:xfrm>
            <a:off x="941718" y="1893046"/>
            <a:ext cx="206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D989D-61E2-453F-9B9D-1BCC6D7BB85C}"/>
              </a:ext>
            </a:extLst>
          </p:cNvPr>
          <p:cNvSpPr/>
          <p:nvPr/>
        </p:nvSpPr>
        <p:spPr>
          <a:xfrm>
            <a:off x="942090" y="2693442"/>
            <a:ext cx="2433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DCB3A-FE98-41CD-A55A-642C38833B34}"/>
              </a:ext>
            </a:extLst>
          </p:cNvPr>
          <p:cNvSpPr/>
          <p:nvPr/>
        </p:nvSpPr>
        <p:spPr>
          <a:xfrm>
            <a:off x="980194" y="3743445"/>
            <a:ext cx="215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926FB-6340-4AA1-A5A7-FF44D8DA0803}"/>
              </a:ext>
            </a:extLst>
          </p:cNvPr>
          <p:cNvSpPr/>
          <p:nvPr/>
        </p:nvSpPr>
        <p:spPr>
          <a:xfrm>
            <a:off x="983896" y="4666490"/>
            <a:ext cx="1584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44CEB-8576-447F-9429-F063C92468EA}"/>
              </a:ext>
            </a:extLst>
          </p:cNvPr>
          <p:cNvSpPr/>
          <p:nvPr/>
        </p:nvSpPr>
        <p:spPr>
          <a:xfrm>
            <a:off x="932941" y="5511749"/>
            <a:ext cx="1932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E2ACC-06EF-4850-A473-4166958B62C7}"/>
              </a:ext>
            </a:extLst>
          </p:cNvPr>
          <p:cNvSpPr/>
          <p:nvPr/>
        </p:nvSpPr>
        <p:spPr>
          <a:xfrm>
            <a:off x="4404815" y="2028094"/>
            <a:ext cx="332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E8AAF-EB74-4B8D-A27D-8BEA98765AFE}"/>
              </a:ext>
            </a:extLst>
          </p:cNvPr>
          <p:cNvSpPr/>
          <p:nvPr/>
        </p:nvSpPr>
        <p:spPr>
          <a:xfrm>
            <a:off x="4404815" y="2890914"/>
            <a:ext cx="3045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75A1A-E777-4931-B5BE-B4C8701A2B03}"/>
              </a:ext>
            </a:extLst>
          </p:cNvPr>
          <p:cNvSpPr/>
          <p:nvPr/>
        </p:nvSpPr>
        <p:spPr>
          <a:xfrm>
            <a:off x="4485747" y="3821992"/>
            <a:ext cx="2314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21010-BD5F-4DBA-BFB7-1458F6BA8A05}"/>
              </a:ext>
            </a:extLst>
          </p:cNvPr>
          <p:cNvSpPr/>
          <p:nvPr/>
        </p:nvSpPr>
        <p:spPr>
          <a:xfrm>
            <a:off x="4736001" y="4666490"/>
            <a:ext cx="2314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951C3A-8194-4DF2-9862-2FA842F84D32}"/>
              </a:ext>
            </a:extLst>
          </p:cNvPr>
          <p:cNvSpPr/>
          <p:nvPr/>
        </p:nvSpPr>
        <p:spPr>
          <a:xfrm>
            <a:off x="4611202" y="5476879"/>
            <a:ext cx="2962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ঙ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5A46CD-23E1-448F-9135-8826ED384651}"/>
              </a:ext>
            </a:extLst>
          </p:cNvPr>
          <p:cNvSpPr/>
          <p:nvPr/>
        </p:nvSpPr>
        <p:spPr>
          <a:xfrm>
            <a:off x="9285478" y="2028094"/>
            <a:ext cx="747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A8154-BE76-4565-97CA-E9419BAB73F7}"/>
              </a:ext>
            </a:extLst>
          </p:cNvPr>
          <p:cNvSpPr/>
          <p:nvPr/>
        </p:nvSpPr>
        <p:spPr>
          <a:xfrm>
            <a:off x="9417022" y="2806329"/>
            <a:ext cx="5613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103C1-6A3A-4EB9-934D-012322831B8E}"/>
              </a:ext>
            </a:extLst>
          </p:cNvPr>
          <p:cNvSpPr/>
          <p:nvPr/>
        </p:nvSpPr>
        <p:spPr>
          <a:xfrm>
            <a:off x="9417022" y="3743445"/>
            <a:ext cx="837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7A7F6-C35C-4195-ACFE-EF0F4C32986F}"/>
              </a:ext>
            </a:extLst>
          </p:cNvPr>
          <p:cNvSpPr/>
          <p:nvPr/>
        </p:nvSpPr>
        <p:spPr>
          <a:xfrm>
            <a:off x="9488682" y="4632096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6D98FF-4A43-4275-A70F-94DF5A9CAB96}"/>
              </a:ext>
            </a:extLst>
          </p:cNvPr>
          <p:cNvSpPr/>
          <p:nvPr/>
        </p:nvSpPr>
        <p:spPr>
          <a:xfrm>
            <a:off x="9488682" y="5441900"/>
            <a:ext cx="527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65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89B6C9-4F74-4FF4-9B1A-D91F1B78EE79}"/>
              </a:ext>
            </a:extLst>
          </p:cNvPr>
          <p:cNvSpPr/>
          <p:nvPr/>
        </p:nvSpPr>
        <p:spPr>
          <a:xfrm>
            <a:off x="2610852" y="974558"/>
            <a:ext cx="7255043" cy="21175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/>
              <a:t>পড়ি</a:t>
            </a:r>
            <a:r>
              <a:rPr lang="en-US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F4F3B-8676-46DD-BAE2-0FCC100DB1F6}"/>
              </a:ext>
            </a:extLst>
          </p:cNvPr>
          <p:cNvSpPr/>
          <p:nvPr/>
        </p:nvSpPr>
        <p:spPr>
          <a:xfrm>
            <a:off x="1925053" y="2971800"/>
            <a:ext cx="8349915" cy="31041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8A39C23A-5957-42A2-B3DA-B077C20BA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67279"/>
              </p:ext>
            </p:extLst>
          </p:nvPr>
        </p:nvGraphicFramePr>
        <p:xfrm>
          <a:off x="4584033" y="3161215"/>
          <a:ext cx="3188368" cy="263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4033" y="3161215"/>
                        <a:ext cx="3188368" cy="2638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2507" y="1031015"/>
            <a:ext cx="344493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alt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alt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258" y="2410665"/>
            <a:ext cx="10429483" cy="341632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শিশুর নেতৃতে শিক্ষার্থীদের দলে বসতে বলব এবং ছবি ও ছবির গল্প নিয়ে আলোচনা করতে এবং বর্ণ পড়তে বলব।</a:t>
            </a:r>
          </a:p>
        </p:txBody>
      </p:sp>
    </p:spTree>
    <p:extLst>
      <p:ext uri="{BB962C8B-B14F-4D97-AF65-F5344CB8AC3E}">
        <p14:creationId xmlns:p14="http://schemas.microsoft.com/office/powerpoint/2010/main" val="3581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60" y="2000329"/>
            <a:ext cx="6880485" cy="20020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6449" y="1199166"/>
            <a:ext cx="312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420" y="4152656"/>
            <a:ext cx="10313291" cy="175432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খ ,গ ,ঘ , ঙ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অপরকে বলবে।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6837C-D410-4A70-9F21-97C9977CB6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0384" y="842327"/>
            <a:ext cx="6216678" cy="13114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053" y="2659559"/>
            <a:ext cx="10515599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বলো </a:t>
            </a:r>
            <a:r>
              <a:rPr lang="en-US" sz="6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704" y="3799682"/>
            <a:ext cx="1082059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গ, ক, ঙ, ঘ, খ</a:t>
            </a:r>
          </a:p>
        </p:txBody>
      </p:sp>
    </p:spTree>
    <p:extLst>
      <p:ext uri="{BB962C8B-B14F-4D97-AF65-F5344CB8AC3E}">
        <p14:creationId xmlns:p14="http://schemas.microsoft.com/office/powerpoint/2010/main" val="181232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1395A62D-72D2-4C04-B85F-3939FD567B65}"/>
              </a:ext>
            </a:extLst>
          </p:cNvPr>
          <p:cNvSpPr txBox="1"/>
          <p:nvPr/>
        </p:nvSpPr>
        <p:spPr>
          <a:xfrm>
            <a:off x="1366732" y="687007"/>
            <a:ext cx="97436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দাগ টেনে ছবির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মিল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0D5E33A-BBFD-4615-A83C-B89A0F2A93D3}"/>
              </a:ext>
            </a:extLst>
          </p:cNvPr>
          <p:cNvCxnSpPr>
            <a:cxnSpLocks/>
          </p:cNvCxnSpPr>
          <p:nvPr/>
        </p:nvCxnSpPr>
        <p:spPr>
          <a:xfrm>
            <a:off x="4602811" y="2508861"/>
            <a:ext cx="5851650" cy="175522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B2555ED-B820-4C13-AB2C-AC1C82B692DB}"/>
              </a:ext>
            </a:extLst>
          </p:cNvPr>
          <p:cNvCxnSpPr>
            <a:cxnSpLocks/>
          </p:cNvCxnSpPr>
          <p:nvPr/>
        </p:nvCxnSpPr>
        <p:spPr>
          <a:xfrm flipH="1">
            <a:off x="5803368" y="2725457"/>
            <a:ext cx="4080351" cy="152994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8ABB31-0E3D-4B57-8266-34BB660105BD}"/>
              </a:ext>
            </a:extLst>
          </p:cNvPr>
          <p:cNvCxnSpPr>
            <a:cxnSpLocks/>
          </p:cNvCxnSpPr>
          <p:nvPr/>
        </p:nvCxnSpPr>
        <p:spPr>
          <a:xfrm flipH="1">
            <a:off x="1602255" y="2673231"/>
            <a:ext cx="3984122" cy="15821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C29052-142B-4EEB-84ED-380217905C67}"/>
              </a:ext>
            </a:extLst>
          </p:cNvPr>
          <p:cNvCxnSpPr>
            <a:cxnSpLocks/>
          </p:cNvCxnSpPr>
          <p:nvPr/>
        </p:nvCxnSpPr>
        <p:spPr>
          <a:xfrm flipH="1">
            <a:off x="3806409" y="2673231"/>
            <a:ext cx="4128627" cy="158216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CF04479-8C4E-48EC-A2A8-FA00100D29F2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2762371" y="2497172"/>
            <a:ext cx="5675481" cy="18576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2414CAF-91A6-46F8-90FC-5E612E74E46A}"/>
              </a:ext>
            </a:extLst>
          </p:cNvPr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12EBF0-F986-4A1B-B577-153761E0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96" y="4377653"/>
            <a:ext cx="1793547" cy="1801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B5545C-716C-4851-8126-EDEF38BB6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/>
        </p:blipFill>
        <p:spPr>
          <a:xfrm>
            <a:off x="9429629" y="4342645"/>
            <a:ext cx="2081604" cy="1801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EA3787-E851-46D2-8C38-28907635A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3607" r="11158"/>
          <a:stretch/>
        </p:blipFill>
        <p:spPr>
          <a:xfrm>
            <a:off x="2534728" y="4354784"/>
            <a:ext cx="2129677" cy="186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293D31-921F-4826-8BE0-2ED248F5EB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4827"/>
          <a:stretch/>
        </p:blipFill>
        <p:spPr>
          <a:xfrm>
            <a:off x="4829803" y="4337464"/>
            <a:ext cx="2129677" cy="184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A761FC-B438-45C9-96AC-9650127433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6921"/>
          <a:stretch/>
        </p:blipFill>
        <p:spPr>
          <a:xfrm>
            <a:off x="680767" y="4360520"/>
            <a:ext cx="1718050" cy="189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tar: 7 Points 1">
            <a:extLst>
              <a:ext uri="{FF2B5EF4-FFF2-40B4-BE49-F238E27FC236}">
                <a16:creationId xmlns:a16="http://schemas.microsoft.com/office/drawing/2014/main" id="{ED0140DD-C84E-4211-A677-DF4BB5CFF6C5}"/>
              </a:ext>
            </a:extLst>
          </p:cNvPr>
          <p:cNvSpPr/>
          <p:nvPr/>
        </p:nvSpPr>
        <p:spPr>
          <a:xfrm>
            <a:off x="796177" y="1479287"/>
            <a:ext cx="1966189" cy="1582763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</a:t>
            </a:r>
            <a:r>
              <a:rPr lang="bn-BD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6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7FD15A65-668F-44D3-88D3-4FF9C1E38151}"/>
              </a:ext>
            </a:extLst>
          </p:cNvPr>
          <p:cNvSpPr/>
          <p:nvPr/>
        </p:nvSpPr>
        <p:spPr>
          <a:xfrm>
            <a:off x="2836941" y="1379902"/>
            <a:ext cx="1872918" cy="1582763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খ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25" name="Star: 7 Points 24">
            <a:extLst>
              <a:ext uri="{FF2B5EF4-FFF2-40B4-BE49-F238E27FC236}">
                <a16:creationId xmlns:a16="http://schemas.microsoft.com/office/drawing/2014/main" id="{D4BC7552-5613-4376-ACD4-7B2A3A6A8C03}"/>
              </a:ext>
            </a:extLst>
          </p:cNvPr>
          <p:cNvSpPr/>
          <p:nvPr/>
        </p:nvSpPr>
        <p:spPr>
          <a:xfrm>
            <a:off x="7571481" y="1431107"/>
            <a:ext cx="1872918" cy="1582763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গ</a:t>
            </a:r>
            <a:r>
              <a:rPr lang="bn-BD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75AB1CB1-B4CE-49D3-A235-E60795829A47}"/>
              </a:ext>
            </a:extLst>
          </p:cNvPr>
          <p:cNvSpPr/>
          <p:nvPr/>
        </p:nvSpPr>
        <p:spPr>
          <a:xfrm>
            <a:off x="5227177" y="1387486"/>
            <a:ext cx="1872918" cy="158276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ঙ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46C1E2BC-BC01-4AB6-9265-7978A877777F}"/>
              </a:ext>
            </a:extLst>
          </p:cNvPr>
          <p:cNvSpPr/>
          <p:nvPr/>
        </p:nvSpPr>
        <p:spPr>
          <a:xfrm>
            <a:off x="9463433" y="1509667"/>
            <a:ext cx="2116174" cy="1582763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ঘ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06545" y="1139246"/>
            <a:ext cx="7530750" cy="8500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 day one word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6274" y="2745815"/>
            <a:ext cx="2983831" cy="16216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Equal 9"/>
          <p:cNvSpPr/>
          <p:nvPr/>
        </p:nvSpPr>
        <p:spPr>
          <a:xfrm>
            <a:off x="3865931" y="3429000"/>
            <a:ext cx="1087394" cy="4448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324" y="2840597"/>
            <a:ext cx="6645117" cy="16216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9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8C1351-4F7C-4607-9143-A8949DE0A452}"/>
              </a:ext>
            </a:extLst>
          </p:cNvPr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0A199-86E5-4FA8-95D5-405D0F74965B}"/>
              </a:ext>
            </a:extLst>
          </p:cNvPr>
          <p:cNvSpPr/>
          <p:nvPr/>
        </p:nvSpPr>
        <p:spPr>
          <a:xfrm>
            <a:off x="1046662" y="2963507"/>
            <a:ext cx="10467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5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BF62E-1232-437A-9478-ECBC674F262A}"/>
              </a:ext>
            </a:extLst>
          </p:cNvPr>
          <p:cNvSpPr/>
          <p:nvPr/>
        </p:nvSpPr>
        <p:spPr>
          <a:xfrm>
            <a:off x="2250198" y="452383"/>
            <a:ext cx="7661441" cy="25111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নিরাময়মূলক ব্যবস্থা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A1DED4-7293-48BE-B7C5-4C579BF034DC}"/>
              </a:ext>
            </a:extLst>
          </p:cNvPr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9E380-1C5C-43F1-878A-A9BA793F3A22}"/>
              </a:ext>
            </a:extLst>
          </p:cNvPr>
          <p:cNvSpPr/>
          <p:nvPr/>
        </p:nvSpPr>
        <p:spPr>
          <a:xfrm>
            <a:off x="3320716" y="802640"/>
            <a:ext cx="7543800" cy="1474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 anchor="ctr">
            <a:prstTxWarp prst="textStop">
              <a:avLst/>
            </a:prstTxWarp>
            <a:spAutoFit/>
          </a:bodyPr>
          <a:lstStyle/>
          <a:p>
            <a:pPr algn="ctr"/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C02EB-3576-43E5-981F-DE54E963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9" y="673768"/>
            <a:ext cx="2040812" cy="18052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788D3-F81D-47CC-89C9-8595F9338C05}"/>
              </a:ext>
            </a:extLst>
          </p:cNvPr>
          <p:cNvSpPr txBox="1"/>
          <p:nvPr/>
        </p:nvSpPr>
        <p:spPr>
          <a:xfrm>
            <a:off x="702389" y="3133034"/>
            <a:ext cx="10823864" cy="28623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আগামীকাল  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গুলো খাতায় এক পৃষ্ঠা লিখে আনবে ।   </a:t>
            </a:r>
            <a:endParaRPr lang="en-US" sz="6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613775"/>
            <a:ext cx="10972800" cy="55866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1353" y="2937352"/>
            <a:ext cx="10972800" cy="14467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/>
              <a:t> </a:t>
            </a:r>
            <a:r>
              <a:rPr lang="bn-BD" sz="6000" b="1" dirty="0"/>
              <a:t>তোমরা সবাই কেমন আছো ?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632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18005-2CD9-41B0-AAF0-D4FAEC8D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661737"/>
            <a:ext cx="10936704" cy="55345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AA2FD6-823D-46B0-8F85-707F50824554}"/>
              </a:ext>
            </a:extLst>
          </p:cNvPr>
          <p:cNvSpPr/>
          <p:nvPr/>
        </p:nvSpPr>
        <p:spPr>
          <a:xfrm>
            <a:off x="1094874" y="2087479"/>
            <a:ext cx="9901989" cy="2683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Down">
              <a:avLst/>
            </a:prstTxWarp>
            <a:no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ধন্যবাদ</a:t>
            </a:r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" y="518656"/>
            <a:ext cx="5073042" cy="1234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50" y="4935255"/>
            <a:ext cx="5005388" cy="1267218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726510" y="1365337"/>
            <a:ext cx="10697227" cy="4158641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তাছলিমা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আক্তার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প্রধান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শিক্ষক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r>
              <a:rPr lang="en-US" sz="4000" b="1" dirty="0" err="1"/>
              <a:t>রাংগাঝিরি</a:t>
            </a:r>
            <a:r>
              <a:rPr lang="en-US" sz="4000" b="1" dirty="0"/>
              <a:t> </a:t>
            </a:r>
            <a:r>
              <a:rPr lang="en-US" sz="4000" b="1" dirty="0" err="1"/>
              <a:t>মোঃ</a:t>
            </a:r>
            <a:r>
              <a:rPr lang="en-US" sz="4000" b="1" dirty="0"/>
              <a:t> </a:t>
            </a:r>
            <a:r>
              <a:rPr lang="en-US" sz="4000" b="1" dirty="0" err="1"/>
              <a:t>ইউনুছ</a:t>
            </a:r>
            <a:r>
              <a:rPr lang="en-US" sz="4000" b="1" dirty="0"/>
              <a:t> </a:t>
            </a:r>
            <a:r>
              <a:rPr lang="en-US" sz="4000" b="1" dirty="0" err="1"/>
              <a:t>চৌঃ</a:t>
            </a:r>
            <a:r>
              <a:rPr lang="en-US" sz="4000" b="1" dirty="0"/>
              <a:t> </a:t>
            </a:r>
            <a:r>
              <a:rPr lang="en-US" sz="4000" b="1" dirty="0" err="1"/>
              <a:t>সঃপ্রাঃবিঃ</a:t>
            </a:r>
            <a:endParaRPr lang="en-US" sz="4000" b="1" dirty="0"/>
          </a:p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লামা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বান্দরবান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528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0" y="551145"/>
            <a:ext cx="3547801" cy="1090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0" y="1642084"/>
            <a:ext cx="3547801" cy="4610340"/>
          </a:xfrm>
          <a:prstGeom prst="rect">
            <a:avLst/>
          </a:prstGeom>
        </p:spPr>
      </p:pic>
      <p:sp>
        <p:nvSpPr>
          <p:cNvPr id="6" name="Flowchart: Internal Storage 5"/>
          <p:cNvSpPr/>
          <p:nvPr/>
        </p:nvSpPr>
        <p:spPr>
          <a:xfrm>
            <a:off x="4221271" y="551145"/>
            <a:ext cx="7265096" cy="5588545"/>
          </a:xfrm>
          <a:prstGeom prst="flowChartInternal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37">
              <a:defRPr/>
            </a:pP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BD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</a:t>
            </a:r>
          </a:p>
          <a:p>
            <a:pPr algn="ctr" defTabSz="914237">
              <a:defRPr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~~ঙ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পিরিয়ডঃ১  </a:t>
            </a:r>
          </a:p>
          <a:p>
            <a:pPr algn="ctr" defTabSz="914237">
              <a:defRPr/>
            </a:pP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r>
              <a:rPr lang="bn-BD" sz="3600" dirty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</a:t>
            </a:r>
            <a:r>
              <a:rPr lang="en-US" sz="3600" dirty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B80E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৪/২০২০ইং 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96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775" y="613775"/>
            <a:ext cx="10972800" cy="5599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শিখন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ফলঃ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শোনা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১.১.৩      </a:t>
            </a:r>
            <a:r>
              <a:rPr lang="en-US" sz="2000" b="1" dirty="0" err="1">
                <a:solidFill>
                  <a:srgbClr val="0070C0"/>
                </a:solidFill>
              </a:rPr>
              <a:t>বাক্য</a:t>
            </a:r>
            <a:r>
              <a:rPr lang="en-US" sz="2000" b="1" dirty="0">
                <a:solidFill>
                  <a:srgbClr val="0070C0"/>
                </a:solidFill>
              </a:rPr>
              <a:t> ও </a:t>
            </a:r>
            <a:r>
              <a:rPr lang="en-US" sz="2000" b="1" dirty="0" err="1">
                <a:solidFill>
                  <a:srgbClr val="0070C0"/>
                </a:solidFill>
              </a:rPr>
              <a:t>শব্দে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ব্যবহৃত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বাংলা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বর্ণ</a:t>
            </a:r>
            <a:r>
              <a:rPr lang="bn-BD" sz="2000" b="1" dirty="0">
                <a:solidFill>
                  <a:srgbClr val="0070C0"/>
                </a:solidFill>
              </a:rPr>
              <a:t>মালার 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ধ্বনি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মনোযোগসহকারে</a:t>
            </a:r>
            <a:endParaRPr lang="bn-BD" sz="2000" b="1" dirty="0">
              <a:solidFill>
                <a:srgbClr val="0070C0"/>
              </a:solidFill>
            </a:endParaRPr>
          </a:p>
          <a:p>
            <a:r>
              <a:rPr lang="bn-BD" sz="2000" b="1" dirty="0">
                <a:solidFill>
                  <a:srgbClr val="0070C0"/>
                </a:solidFill>
              </a:rPr>
              <a:t>             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শুনবে</a:t>
            </a:r>
            <a:r>
              <a:rPr lang="en-US" sz="2000" b="1" dirty="0">
                <a:solidFill>
                  <a:srgbClr val="0070C0"/>
                </a:solidFill>
              </a:rPr>
              <a:t> ও </a:t>
            </a:r>
            <a:r>
              <a:rPr lang="en-US" sz="2000" b="1" dirty="0" err="1">
                <a:solidFill>
                  <a:srgbClr val="0070C0"/>
                </a:solidFill>
              </a:rPr>
              <a:t>মনে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রাখবে</a:t>
            </a:r>
            <a:r>
              <a:rPr lang="en-US" sz="2000" b="1" dirty="0">
                <a:solidFill>
                  <a:srgbClr val="0070C0"/>
                </a:solidFill>
              </a:rPr>
              <a:t> ।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১.২.১       </a:t>
            </a:r>
            <a:r>
              <a:rPr lang="en-US" sz="2000" b="1" dirty="0" err="1">
                <a:solidFill>
                  <a:schemeClr val="tx1"/>
                </a:solidFill>
              </a:rPr>
              <a:t>কারচিহ্নহীন</a:t>
            </a:r>
            <a:r>
              <a:rPr lang="en-US" sz="2000" b="1" dirty="0">
                <a:solidFill>
                  <a:schemeClr val="tx1"/>
                </a:solidFill>
              </a:rPr>
              <a:t>   শব্দ   </a:t>
            </a:r>
            <a:r>
              <a:rPr lang="en-US" sz="2000" b="1" dirty="0" err="1">
                <a:solidFill>
                  <a:schemeClr val="tx1"/>
                </a:solidFill>
              </a:rPr>
              <a:t>মনোযোগসহকারে</a:t>
            </a:r>
            <a:r>
              <a:rPr lang="en-US" sz="2000" b="1" dirty="0">
                <a:solidFill>
                  <a:schemeClr val="tx1"/>
                </a:solidFill>
              </a:rPr>
              <a:t>   </a:t>
            </a:r>
            <a:r>
              <a:rPr lang="en-US" sz="2000" b="1" dirty="0" err="1">
                <a:solidFill>
                  <a:schemeClr val="tx1"/>
                </a:solidFill>
              </a:rPr>
              <a:t>শুনবে</a:t>
            </a:r>
            <a:r>
              <a:rPr lang="en-US" sz="2000" b="1" dirty="0">
                <a:solidFill>
                  <a:schemeClr val="tx1"/>
                </a:solidFill>
              </a:rPr>
              <a:t>   ও   </a:t>
            </a:r>
            <a:r>
              <a:rPr lang="en-US" sz="2000" b="1" dirty="0" err="1">
                <a:solidFill>
                  <a:schemeClr val="tx1"/>
                </a:solidFill>
              </a:rPr>
              <a:t>মনে</a:t>
            </a:r>
            <a:r>
              <a:rPr lang="en-US" sz="2000" b="1" dirty="0">
                <a:solidFill>
                  <a:schemeClr val="tx1"/>
                </a:solidFill>
              </a:rPr>
              <a:t>   </a:t>
            </a:r>
            <a:r>
              <a:rPr lang="en-US" sz="2000" b="1" dirty="0" err="1">
                <a:solidFill>
                  <a:schemeClr val="tx1"/>
                </a:solidFill>
              </a:rPr>
              <a:t>রাখবে</a:t>
            </a:r>
            <a:r>
              <a:rPr lang="en-US" sz="2000" b="1" dirty="0">
                <a:solidFill>
                  <a:schemeClr val="tx1"/>
                </a:solidFill>
              </a:rPr>
              <a:t> ।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১.২.২      </a:t>
            </a:r>
            <a:r>
              <a:rPr lang="en-US" sz="2000" b="1" dirty="0" err="1">
                <a:solidFill>
                  <a:srgbClr val="00B050"/>
                </a:solidFill>
              </a:rPr>
              <a:t>কারছিহ্নযুক্ত</a:t>
            </a:r>
            <a:r>
              <a:rPr lang="en-US" sz="2000" b="1" dirty="0">
                <a:solidFill>
                  <a:srgbClr val="00B050"/>
                </a:solidFill>
              </a:rPr>
              <a:t> শব্দ     </a:t>
            </a:r>
            <a:r>
              <a:rPr lang="en-US" sz="2000" b="1" dirty="0" err="1">
                <a:solidFill>
                  <a:srgbClr val="00B050"/>
                </a:solidFill>
              </a:rPr>
              <a:t>মনোযোগসহকারে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শুনবে</a:t>
            </a:r>
            <a:r>
              <a:rPr lang="en-US" sz="2000" b="1" dirty="0">
                <a:solidFill>
                  <a:srgbClr val="00B050"/>
                </a:solidFill>
              </a:rPr>
              <a:t> ও </a:t>
            </a:r>
            <a:r>
              <a:rPr lang="en-US" sz="2000" b="1" dirty="0" err="1">
                <a:solidFill>
                  <a:srgbClr val="00B050"/>
                </a:solidFill>
              </a:rPr>
              <a:t>মনে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রাখবে</a:t>
            </a:r>
            <a:r>
              <a:rPr lang="en-US" sz="2000" b="1" dirty="0">
                <a:solidFill>
                  <a:srgbClr val="00B050"/>
                </a:solidFill>
              </a:rPr>
              <a:t> ।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১.২.৩      </a:t>
            </a:r>
            <a:r>
              <a:rPr lang="en-US" sz="2000" b="1" dirty="0" err="1">
                <a:solidFill>
                  <a:srgbClr val="C00000"/>
                </a:solidFill>
              </a:rPr>
              <a:t>কারচিহ্ন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হীন</a:t>
            </a:r>
            <a:r>
              <a:rPr lang="en-US" sz="2000" b="1" dirty="0">
                <a:solidFill>
                  <a:srgbClr val="C00000"/>
                </a:solidFill>
              </a:rPr>
              <a:t> ও </a:t>
            </a:r>
            <a:r>
              <a:rPr lang="en-US" sz="2000" b="1" dirty="0" err="1">
                <a:solidFill>
                  <a:srgbClr val="C00000"/>
                </a:solidFill>
              </a:rPr>
              <a:t>কারচিহ্নযুক্ত</a:t>
            </a:r>
            <a:r>
              <a:rPr lang="en-US" sz="2000" b="1" dirty="0">
                <a:solidFill>
                  <a:srgbClr val="C00000"/>
                </a:solidFill>
              </a:rPr>
              <a:t> শব্দ </a:t>
            </a:r>
            <a:r>
              <a:rPr lang="en-US" sz="2000" b="1" dirty="0" err="1">
                <a:solidFill>
                  <a:srgbClr val="C00000"/>
                </a:solidFill>
              </a:rPr>
              <a:t>দিয়ে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তৈরি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বাক্য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শুনবে</a:t>
            </a:r>
            <a:r>
              <a:rPr lang="en-US" sz="2000" b="1" dirty="0">
                <a:solidFill>
                  <a:srgbClr val="C00000"/>
                </a:solidFill>
              </a:rPr>
              <a:t> । </a:t>
            </a:r>
          </a:p>
          <a:p>
            <a:r>
              <a:rPr lang="bn-BD" sz="2000" b="1" dirty="0">
                <a:solidFill>
                  <a:schemeClr val="tx1"/>
                </a:solidFill>
              </a:rPr>
              <a:t>১.৩.১</a:t>
            </a:r>
            <a:r>
              <a:rPr lang="en-US" sz="2000" b="1" dirty="0">
                <a:solidFill>
                  <a:schemeClr val="tx1"/>
                </a:solidFill>
              </a:rPr>
              <a:t>     </a:t>
            </a:r>
            <a:r>
              <a:rPr lang="en-US" sz="2000" b="1" dirty="0" err="1">
                <a:solidFill>
                  <a:schemeClr val="tx1"/>
                </a:solidFill>
              </a:rPr>
              <a:t>নির্দেশনা</a:t>
            </a:r>
            <a:r>
              <a:rPr lang="en-US" sz="2000" b="1" dirty="0">
                <a:solidFill>
                  <a:schemeClr val="tx1"/>
                </a:solidFill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</a:rPr>
              <a:t>অনুরোশ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শুনে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পালন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করবে</a:t>
            </a:r>
            <a:r>
              <a:rPr lang="en-US" sz="2000" b="1" dirty="0">
                <a:solidFill>
                  <a:schemeClr val="tx1"/>
                </a:solidFill>
              </a:rPr>
              <a:t> । </a:t>
            </a:r>
          </a:p>
          <a:p>
            <a:r>
              <a:rPr lang="bn-BD" sz="2000" b="1" dirty="0">
                <a:solidFill>
                  <a:srgbClr val="0000CC"/>
                </a:solidFill>
              </a:rPr>
              <a:t>১.৩.২</a:t>
            </a:r>
            <a:r>
              <a:rPr lang="en-US" sz="2000" b="1" dirty="0">
                <a:solidFill>
                  <a:srgbClr val="0000CC"/>
                </a:solidFill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</a:rPr>
              <a:t>প্রশ্ন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শুনে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বুঝতে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পারবে</a:t>
            </a:r>
            <a:r>
              <a:rPr lang="en-US" sz="2000" b="1" dirty="0">
                <a:solidFill>
                  <a:srgbClr val="0000CC"/>
                </a:solidFill>
              </a:rPr>
              <a:t> । 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বলা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১.১.১       </a:t>
            </a:r>
            <a:r>
              <a:rPr lang="en-US" sz="2000" b="1" dirty="0" err="1">
                <a:solidFill>
                  <a:schemeClr val="tx1"/>
                </a:solidFill>
              </a:rPr>
              <a:t>বাক্য</a:t>
            </a:r>
            <a:r>
              <a:rPr lang="en-US" sz="2000" b="1" dirty="0">
                <a:solidFill>
                  <a:schemeClr val="tx1"/>
                </a:solidFill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</a:rPr>
              <a:t>শব্দে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ব্যবহৃত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বাংলা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বর্ণমালা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ধ্বনি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স্পষ্ট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শুদ্ধভাবে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বলতে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পারবে</a:t>
            </a:r>
            <a:r>
              <a:rPr lang="en-US" sz="2000" b="1" dirty="0">
                <a:solidFill>
                  <a:schemeClr val="tx1"/>
                </a:solidFill>
              </a:rPr>
              <a:t> ।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১.২.১       </a:t>
            </a:r>
            <a:r>
              <a:rPr lang="en-US" sz="2000" b="1" dirty="0" err="1">
                <a:solidFill>
                  <a:srgbClr val="C00000"/>
                </a:solidFill>
              </a:rPr>
              <a:t>কারচিহ্নহীন</a:t>
            </a:r>
            <a:r>
              <a:rPr lang="en-US" sz="2000" b="1" dirty="0">
                <a:solidFill>
                  <a:srgbClr val="C00000"/>
                </a:solidFill>
              </a:rPr>
              <a:t> শব্দ </a:t>
            </a:r>
            <a:r>
              <a:rPr lang="en-US" sz="2000" b="1" dirty="0" err="1">
                <a:solidFill>
                  <a:srgbClr val="C00000"/>
                </a:solidFill>
              </a:rPr>
              <a:t>স্পষ্টভাবে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বলতে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পারবে</a:t>
            </a:r>
            <a:r>
              <a:rPr lang="en-US" sz="2000" b="1" dirty="0">
                <a:solidFill>
                  <a:srgbClr val="C00000"/>
                </a:solidFill>
              </a:rPr>
              <a:t> । 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১.২.২      </a:t>
            </a:r>
            <a:r>
              <a:rPr lang="bn-BD" sz="2000" b="1" dirty="0">
                <a:solidFill>
                  <a:schemeClr val="accent6">
                    <a:lumMod val="50000"/>
                  </a:schemeClr>
                </a:solidFill>
              </a:rPr>
              <a:t>কারচিহ্নযুক্ত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শব্দ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স্পষ্টভাবে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বলতে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পারবে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।</a:t>
            </a:r>
            <a:r>
              <a:rPr lang="bn-BD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bn-BD" sz="2000" b="1" dirty="0">
                <a:solidFill>
                  <a:srgbClr val="0000CC"/>
                </a:solidFill>
              </a:rPr>
              <a:t>১.৩.১     অনুরোধ করতে পারবে । </a:t>
            </a:r>
          </a:p>
          <a:p>
            <a:r>
              <a:rPr lang="bn-BD" sz="2000" b="1" dirty="0">
                <a:solidFill>
                  <a:schemeClr val="tx1"/>
                </a:solidFill>
              </a:rPr>
              <a:t>১.৩.২    প্রশ্ন করতে ও উত্তর বলতে পারবে ।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" y="613775"/>
            <a:ext cx="388636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613775"/>
            <a:ext cx="388636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430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087" y="4988913"/>
            <a:ext cx="9054802" cy="584775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https://www.youtube.com/watch?v=uN5eLCm0ykA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021305" y="794084"/>
            <a:ext cx="7363327" cy="366963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 </a:t>
            </a:r>
            <a:r>
              <a:rPr lang="en-US" sz="6600" b="1" dirty="0" err="1">
                <a:solidFill>
                  <a:schemeClr val="tx1"/>
                </a:solidFill>
              </a:rPr>
              <a:t>চলো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r>
              <a:rPr lang="en-US" sz="6600" b="1" dirty="0" err="1">
                <a:solidFill>
                  <a:schemeClr val="tx1"/>
                </a:solidFill>
              </a:rPr>
              <a:t>সবাই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r>
              <a:rPr lang="en-US" sz="6600" b="1" dirty="0" err="1">
                <a:solidFill>
                  <a:schemeClr val="tx1"/>
                </a:solidFill>
              </a:rPr>
              <a:t>ভিডিও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r>
              <a:rPr lang="en-US" sz="6600" b="1" dirty="0" err="1">
                <a:solidFill>
                  <a:schemeClr val="tx1"/>
                </a:solidFill>
              </a:rPr>
              <a:t>দেখি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1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064" y="3871823"/>
            <a:ext cx="1898766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456" y="3871822"/>
            <a:ext cx="1738053" cy="221599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3886200"/>
            <a:ext cx="1823258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9608" y="3871822"/>
            <a:ext cx="1676400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5838" y="3871823"/>
            <a:ext cx="1627390" cy="22159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294" y="755809"/>
            <a:ext cx="6053412" cy="280076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en-US" sz="8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24601" r="1034" b="10234"/>
          <a:stretch/>
        </p:blipFill>
        <p:spPr>
          <a:xfrm>
            <a:off x="7772402" y="812899"/>
            <a:ext cx="2490217" cy="2800767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7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6" y="691476"/>
            <a:ext cx="5418093" cy="550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9" y="667010"/>
            <a:ext cx="5478049" cy="552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কলম</a:t>
            </a:r>
            <a:endParaRPr lang="en-US" sz="166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9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342</TotalTime>
  <Words>557</Words>
  <Application>Microsoft Office PowerPoint</Application>
  <PresentationFormat>Widescreen</PresentationFormat>
  <Paragraphs>109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NikoshBAN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51</cp:revision>
  <dcterms:created xsi:type="dcterms:W3CDTF">2020-03-21T10:47:00Z</dcterms:created>
  <dcterms:modified xsi:type="dcterms:W3CDTF">2020-04-02T14:49:56Z</dcterms:modified>
</cp:coreProperties>
</file>