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9" r:id="rId11"/>
    <p:sldId id="267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55" autoAdjust="0"/>
  </p:normalViewPr>
  <p:slideViewPr>
    <p:cSldViewPr>
      <p:cViewPr varScale="1">
        <p:scale>
          <a:sx n="73" d="100"/>
          <a:sy n="73" d="100"/>
        </p:scale>
        <p:origin x="-10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23DAE-16AF-4541-BB2F-A933CC92F49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B2311-823D-4E09-953F-22D472F0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233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B2311-823D-4E09-953F-22D472F046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4445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B2311-823D-4E09-953F-22D472F0461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586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B2311-823D-4E09-953F-22D472F0461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B2311-823D-4E09-953F-22D472F0461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528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5000" y="1066800"/>
            <a:ext cx="1371600" cy="6463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scho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914400"/>
            <a:ext cx="5257800" cy="5257800"/>
          </a:xfrm>
          <a:prstGeom prst="star6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4600" y="1066800"/>
            <a:ext cx="1371600" cy="6463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81000"/>
            <a:ext cx="1955985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5638800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ক)    দেওয়া আছে, ঘনবস্তুর দৈর্ঘ্য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a=5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প্রস্থ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b=4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এবং উচ্চতা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c=3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ঘনবস্তুটির  কর্ণের  দৈর্ঘ্য =                 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endParaRPr lang="bn-BD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1676400"/>
          <a:ext cx="228600" cy="203200"/>
        </p:xfrm>
        <a:graphic>
          <a:graphicData uri="http://schemas.openxmlformats.org/presentationml/2006/ole">
            <p:oleObj spid="_x0000_s22530" name="Equation" r:id="rId3" imgW="139680" imgH="12672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67000" y="1600200"/>
          <a:ext cx="901700" cy="317500"/>
        </p:xfrm>
        <a:graphic>
          <a:graphicData uri="http://schemas.openxmlformats.org/presentationml/2006/ole">
            <p:oleObj spid="_x0000_s22531" name="Equation" r:id="rId4" imgW="901440" imgH="3171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66800" y="1828800"/>
          <a:ext cx="3163824" cy="533400"/>
        </p:xfrm>
        <a:graphic>
          <a:graphicData uri="http://schemas.openxmlformats.org/presentationml/2006/ole">
            <p:oleObj spid="_x0000_s22532" name="Equation" r:id="rId5" imgW="2197080" imgH="31716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67200" y="190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.(Ans.)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514600"/>
            <a:ext cx="746760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খ) ঘনবস্তুটির পৃষ্ঠতলের ক্ষেত্রফল 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2(</a:t>
            </a:r>
            <a:r>
              <a:rPr lang="en-US" dirty="0" err="1" smtClean="0">
                <a:latin typeface="Arial Unicode MS"/>
                <a:ea typeface="Arial Unicode MS"/>
                <a:cs typeface="Arial Unicode MS"/>
              </a:rPr>
              <a:t>ab+bc+ca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বর্গ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=2(5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4+4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3+3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5)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বর্গ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2(20+12+15)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বর্গ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47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বর্গ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94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বর্গ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(Ans.)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19200" y="2819400"/>
          <a:ext cx="285750" cy="304800"/>
        </p:xfrm>
        <a:graphic>
          <a:graphicData uri="http://schemas.openxmlformats.org/presentationml/2006/ole">
            <p:oleObj spid="_x0000_s22533" name="Equation" r:id="rId6" imgW="114120" imgH="12672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905000" y="2819400"/>
          <a:ext cx="285750" cy="304800"/>
        </p:xfrm>
        <a:graphic>
          <a:graphicData uri="http://schemas.openxmlformats.org/presentationml/2006/ole">
            <p:oleObj spid="_x0000_s22534" name="Equation" r:id="rId7" imgW="114120" imgH="12672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114800" y="5562600"/>
          <a:ext cx="251460" cy="304800"/>
        </p:xfrm>
        <a:graphic>
          <a:graphicData uri="http://schemas.openxmlformats.org/presentationml/2006/ole">
            <p:oleObj spid="_x0000_s22535" name="Equation" r:id="rId8" imgW="114120" imgH="12672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590800" y="2819400"/>
          <a:ext cx="304800" cy="304799"/>
        </p:xfrm>
        <a:graphic>
          <a:graphicData uri="http://schemas.openxmlformats.org/presentationml/2006/ole">
            <p:oleObj spid="_x0000_s22536" name="Equation" r:id="rId9" imgW="114120" imgH="126720" progId="Equation.3">
              <p:embed/>
            </p:oleObj>
          </a:graphicData>
        </a:graphic>
      </p:graphicFrame>
      <p:cxnSp>
        <p:nvCxnSpPr>
          <p:cNvPr id="14" name="Straight Connector 13"/>
          <p:cNvCxnSpPr/>
          <p:nvPr/>
        </p:nvCxnSpPr>
        <p:spPr>
          <a:xfrm rot="5400000">
            <a:off x="3810000" y="3505200"/>
            <a:ext cx="12192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24400" y="3048000"/>
            <a:ext cx="3441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আবার, ঘনবস্তুর  আয়তন= </a:t>
            </a:r>
            <a:r>
              <a:rPr lang="en-US" dirty="0" err="1" smtClean="0">
                <a:latin typeface="Arial Unicode MS"/>
                <a:ea typeface="Arial Unicode MS"/>
                <a:cs typeface="Arial Unicode MS"/>
              </a:rPr>
              <a:t>abc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ঘন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5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ঘন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60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ঘন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(Ans.)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5181600" y="3352800"/>
          <a:ext cx="304800" cy="304800"/>
        </p:xfrm>
        <a:graphic>
          <a:graphicData uri="http://schemas.openxmlformats.org/presentationml/2006/ole">
            <p:oleObj spid="_x0000_s22539" name="Equation" r:id="rId10" imgW="114120" imgH="12672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638800" y="3352800"/>
          <a:ext cx="304800" cy="304800"/>
        </p:xfrm>
        <a:graphic>
          <a:graphicData uri="http://schemas.openxmlformats.org/presentationml/2006/ole">
            <p:oleObj spid="_x0000_s22540" name="Equation" r:id="rId11" imgW="114120" imgH="126720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85800" y="4114800"/>
            <a:ext cx="7315200" cy="203132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গ)  “ খ’ হতে পাই, ঘনবস্তুর আয়তন=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60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ঘন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প্রশ্নমতে, নতুন ঘনকের আয়তন,   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a³=60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ঘন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বা, ঘনকের এক বাহুর  দৈর্ঘ্য ,   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a=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                                   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3.9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ঘনকের কর্ণের দৈর্ঘ্য= 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                                           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(Ans.)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এবং ঘনকের সমগ্রপৃষ্ঠের ক্ষেত্রফল=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6a²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(3.9)²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=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91.26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বর্গ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(Ans.)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        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733800" y="4648200"/>
          <a:ext cx="529166" cy="381000"/>
        </p:xfrm>
        <a:graphic>
          <a:graphicData uri="http://schemas.openxmlformats.org/presentationml/2006/ole">
            <p:oleObj spid="_x0000_s22541" name="Equation" r:id="rId12" imgW="317160" imgH="228600" progId="Equation.3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914400" y="5334000"/>
          <a:ext cx="228600" cy="203200"/>
        </p:xfrm>
        <a:graphic>
          <a:graphicData uri="http://schemas.openxmlformats.org/presentationml/2006/ole">
            <p:oleObj spid="_x0000_s22542" name="Equation" r:id="rId13" imgW="139680" imgH="126720" progId="Equation.3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2819400" y="5105400"/>
          <a:ext cx="3276599" cy="457200"/>
        </p:xfrm>
        <a:graphic>
          <a:graphicData uri="http://schemas.openxmlformats.org/presentationml/2006/ole">
            <p:oleObj spid="_x0000_s22543" name="Equation" r:id="rId14" imgW="1815840" imgH="228600" progId="Equation.3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1143000" y="3352800"/>
          <a:ext cx="251460" cy="304800"/>
        </p:xfrm>
        <a:graphic>
          <a:graphicData uri="http://schemas.openxmlformats.org/presentationml/2006/ole">
            <p:oleObj spid="_x0000_s22544" name="Equation" r:id="rId15" imgW="11412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/>
      <p:bldP spid="8" grpId="0" animBg="1"/>
      <p:bldP spid="18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2273379" cy="707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905000"/>
            <a:ext cx="8458201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ভূমির উপর অবস্থিত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2.5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মিটার দৈর্ঘ্য ও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1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মিটার প্রস্থ বিশিষ্ট একটি জলাধারের উচ্চতা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4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মিটার। </a:t>
            </a:r>
          </a:p>
          <a:p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ক) জলাধারটির আয়তন  নির্ণয় কর।</a:t>
            </a:r>
          </a:p>
          <a:p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খ) জলাধারের কর্ণের দৈর্ঘ্য এবং অভ্যন্তরীণ তলের ক্ষেত্রফল নির্ণয় কর। </a:t>
            </a:r>
          </a:p>
          <a:p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গ) জলাধারটির বাইরের পৃষ্ঠের ক্ষেত্রফল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69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বর্গমিটার হলে এর পুরুত্ব কত?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626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09600"/>
            <a:ext cx="1752600" cy="707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9541" y="1907842"/>
            <a:ext cx="7848600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ঘন বস্তু ও ঘনক  কী?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ঘনকের ধার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সে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600" dirty="0" smtClean="0">
                <a:latin typeface="NikoshBAN" panose="02000000000000000000" pitchFamily="2" charset="0"/>
                <a:ea typeface="Arial Unicode MS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হলে এর সমগ্র তলের ক্ষেত্র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 ও কর্ণের  দৈর্ঘ্য কত?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ঘন বস্তুর দৈর্ঘ্য , প্রস্থ  ও উচ্চতা  যথাক্রমে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600" dirty="0" smtClean="0">
                <a:latin typeface="NikoshBAN" panose="02000000000000000000" pitchFamily="2" charset="0"/>
                <a:ea typeface="Arial Unicode MS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সে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সে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হলে এর সমগ্র তলের ক্ষেত্র ফল ও আয়তন কত?          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455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220445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219200" y="2286000"/>
            <a:ext cx="464820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ঘনকের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পৃষ্ঠতলের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কর্ণের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দৈর্ঘ্য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2362200"/>
            <a:ext cx="304800" cy="355600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990600" y="2743200"/>
            <a:ext cx="7086600" cy="16927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 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ঘনকের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ধার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?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খ 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ঘনকের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সমগ্রপৃষ্ঠের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ক্ষেত্রফল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কর্ণের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দৈর্ঘ্য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এবং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আয়তন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নির্ণয়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।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গ 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ঘনকটিকে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গলিয়ে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একটি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নতুন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ঘনবস্তু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তৈরি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করা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হলো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যার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মাত্রাগুলোর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অনুপাত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4:2:1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।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ঘনবস্তুটির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সমগ্রতলের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ক্ষেত্রফল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নির্ণয়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।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1" y="2362200"/>
            <a:ext cx="68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সে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en-US" dirty="0" err="1" smtClean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মি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746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532" grpId="0" animBg="1"/>
      <p:bldP spid="225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143000"/>
            <a:ext cx="6934200" cy="4614395"/>
          </a:xfrm>
          <a:prstGeom prst="star5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6-Point Star 5"/>
          <p:cNvSpPr/>
          <p:nvPr/>
        </p:nvSpPr>
        <p:spPr>
          <a:xfrm>
            <a:off x="5638800" y="3962400"/>
            <a:ext cx="45719" cy="45719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19800" y="1295400"/>
            <a:ext cx="1605092" cy="76944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1219200"/>
            <a:ext cx="1605092" cy="76944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935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solidFill>
            <a:schemeClr val="accent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মোঃ আবুল হাসেম মিয়া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সিনিয়র শিক্ষক, শ্যামপুর বহুমুখী হাইস্কুল অ্যান্ড কলেজ, ঢাকা-১২০৪।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মোবাইল নং ০১৯৪৪২৯৯১৪৭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নবম  শ্রেণি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বিষয়ঃউচ্চতর গণিত(অধ্যায় -১৩)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বিশেষ পাঠঃপরিমিতি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আজকের পাঠঃ ঘন বস্তু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ও ঘনক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সংক্রান্ত সূত্র ও সমস্যাবলির সমাধান।</a:t>
            </a:r>
          </a:p>
          <a:p>
            <a:r>
              <a:rPr lang="bn-BD" smtClean="0">
                <a:latin typeface="NikoshBAN" pitchFamily="2" charset="0"/>
                <a:cs typeface="NikoshBAN" pitchFamily="2" charset="0"/>
              </a:rPr>
              <a:t>সময়ঃ ৪০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মিনিট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তাং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ownload (2).jpgmd.abul hashem m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399" y="3124200"/>
            <a:ext cx="3394709" cy="2971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 descr="download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228600"/>
            <a:ext cx="2286000" cy="2209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1" descr="is.jpgh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228600"/>
            <a:ext cx="2743200" cy="18386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 descr="downloa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7143" y="2438400"/>
            <a:ext cx="3156857" cy="4038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0" name="TextBox 59"/>
          <p:cNvSpPr txBox="1"/>
          <p:nvPr/>
        </p:nvSpPr>
        <p:spPr>
          <a:xfrm>
            <a:off x="3952874" y="1295400"/>
            <a:ext cx="314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715000" y="1905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943600" y="838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562600" y="0"/>
            <a:ext cx="314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 flipH="1">
            <a:off x="4114800" y="152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572000" y="1981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1143000"/>
            <a:ext cx="32004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পাশের ছবি গুলোর  আকৃতি  কীরূপ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1752600"/>
            <a:ext cx="2648482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ঘন বস্তু ও ঘনক  আকৃতির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6800" y="533400"/>
            <a:ext cx="966931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লক্ষ্য করঃ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1752600"/>
            <a:ext cx="3200400" cy="2800767"/>
          </a:xfrm>
          <a:custGeom>
            <a:avLst/>
            <a:gdLst>
              <a:gd name="connsiteX0" fmla="*/ 0 w 1447799"/>
              <a:gd name="connsiteY0" fmla="*/ 0 h 1200329"/>
              <a:gd name="connsiteX1" fmla="*/ 1447799 w 1447799"/>
              <a:gd name="connsiteY1" fmla="*/ 0 h 1200329"/>
              <a:gd name="connsiteX2" fmla="*/ 1447799 w 1447799"/>
              <a:gd name="connsiteY2" fmla="*/ 1200329 h 1200329"/>
              <a:gd name="connsiteX3" fmla="*/ 0 w 1447799"/>
              <a:gd name="connsiteY3" fmla="*/ 1200329 h 1200329"/>
              <a:gd name="connsiteX4" fmla="*/ 0 w 1447799"/>
              <a:gd name="connsiteY4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7799" h="1200329">
                <a:moveTo>
                  <a:pt x="0" y="0"/>
                </a:moveTo>
                <a:lnTo>
                  <a:pt x="1447799" y="0"/>
                </a:lnTo>
                <a:lnTo>
                  <a:pt x="1447799" y="1200329"/>
                </a:lnTo>
                <a:lnTo>
                  <a:pt x="0" y="1200329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ঘন বস্তু ও ঘনক সংক্রান্ত সূত্র ও সমস্যাবলির সমাধান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685800"/>
            <a:ext cx="2868093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আমাদের আজকের পাঠঃ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190500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1295400"/>
            <a:ext cx="5562600" cy="31085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শিক্ষার্থীরা----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ঘন বস্তু ও ঘনকের পার্থক্য নির্ণয় করতে পারবে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খ)ঘন বস্তু ও ঘনকের আয়তন ও পৃষ্ঠতলের ক্ষেত্রফল এবং কর্ণের দৈর্ঘ্য নির্ণয়ের সূত্রের ধারণা লাভ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গ)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ঘনক </a:t>
            </a:r>
            <a:r>
              <a:rPr lang="bn-BD" sz="2800" smtClean="0">
                <a:latin typeface="NikoshBAN" pitchFamily="2" charset="0"/>
                <a:cs typeface="NikoshBAN" pitchFamily="2" charset="0"/>
              </a:rPr>
              <a:t>সংক্রান্ত সমস্যাবলির সমাধান করতে </a:t>
            </a:r>
            <a:r>
              <a:rPr lang="en-US" sz="28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304800" y="228600"/>
            <a:ext cx="109677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ঘনবস্তুঃ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8600" y="914400"/>
            <a:ext cx="594360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বস্তুর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দৈর্ঘ্য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প্রস্থ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উচ্চতা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আছে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তাকে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ঘন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বস্তু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বলে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ঘনবস্তুর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দৈর্ঘ্য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a,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প্রস্থ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b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এবং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উচ্চতা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c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হলে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ঘন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বস্তুর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আয়তন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= a b c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ঘন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একক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ঘনবস্তুর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সমগ্র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পৃষ্ঠের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ক্ষেত্রফল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ab+bc+ca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বর্গ</a:t>
            </a:r>
            <a:r>
              <a:rPr kumimoji="0" lang="bn-BD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একক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এবং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ঘনবস্তুর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কর্নের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দৈর্ঘ্য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438400"/>
            <a:ext cx="326572" cy="3810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505200" y="243840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একক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.।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04800" y="2971800"/>
            <a:ext cx="118814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ঘনকঃ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8600" y="3733800"/>
            <a:ext cx="5288627" cy="19389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যে বস্তুর দৈর্ঘ্য, প্রস্থ্য ও উচ্চতা সমান , তাকে ঘনক বলে।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ঘনকের দৈর্ঘ্য=প্রস্থ্য=উচ্চতা=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একক হলে,</a:t>
            </a: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ঘনকের আয়তন=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a³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ঘন একক</a:t>
            </a: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ঘনকের সমগ্র পৃষ্ঠের ক্ষেত্রফল=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6a²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বর্গ একক</a:t>
            </a: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এবং ঘনকের কর্ণের দৈর্ঘ্য=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       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একক।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3124200" y="5181600"/>
          <a:ext cx="381000" cy="457200"/>
        </p:xfrm>
        <a:graphic>
          <a:graphicData uri="http://schemas.openxmlformats.org/presentationml/2006/ole">
            <p:oleObj spid="_x0000_s1030" name="Equation" r:id="rId5" imgW="228600" imgH="228600" progId="Equation.3">
              <p:embed/>
            </p:oleObj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6858000" y="22098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7581900" y="2705100"/>
            <a:ext cx="10668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6362700" y="2705100"/>
            <a:ext cx="10668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934200" y="32766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6705600" y="2286000"/>
            <a:ext cx="11430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15200" y="28956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39000" y="17526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400800" y="52578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8039100" y="1790700"/>
            <a:ext cx="45720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6820694" y="1789906"/>
            <a:ext cx="455612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7924800" y="2286000"/>
            <a:ext cx="11430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934200" y="2895600"/>
            <a:ext cx="38100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8153400" y="2895600"/>
            <a:ext cx="38100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H="1">
            <a:off x="6934200" y="2057400"/>
            <a:ext cx="1524000" cy="914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6362700" y="4686300"/>
            <a:ext cx="60960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467600" y="3200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229600" y="3048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8534400" y="2286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c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 rot="5400000" flipH="1" flipV="1">
            <a:off x="7658100" y="4076700"/>
            <a:ext cx="1143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010400" y="35052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6401594" y="4037806"/>
            <a:ext cx="1143000" cy="777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934200" y="4648200"/>
            <a:ext cx="1295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7010400" y="46482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5791994" y="4647406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400800" y="40386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>
            <a:off x="7620000" y="4648200"/>
            <a:ext cx="609600" cy="60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6400800" y="3505200"/>
            <a:ext cx="60960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7620000" y="3505200"/>
            <a:ext cx="60960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6781800" y="525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8229600" y="3886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7924800" y="4953000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945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9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9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9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9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9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9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9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9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9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9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9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9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9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900" decel="100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900" decel="100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900" decel="100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028" grpId="0" animBg="1"/>
      <p:bldP spid="1029" grpId="0"/>
      <p:bldP spid="48" grpId="0" animBg="1"/>
      <p:bldP spid="49" grpId="0" animBg="1"/>
      <p:bldP spid="61" grpId="0"/>
      <p:bldP spid="62" grpId="0"/>
      <p:bldP spid="63" grpId="0"/>
      <p:bldP spid="131" grpId="0"/>
      <p:bldP spid="132" grpId="0"/>
      <p:bldP spid="1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19812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581400" y="2121658"/>
            <a:ext cx="1948707" cy="88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530107" y="2209800"/>
            <a:ext cx="0" cy="133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006107" y="1676400"/>
            <a:ext cx="32493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29666" y="1664458"/>
            <a:ext cx="2066334" cy="88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581399" y="1664458"/>
            <a:ext cx="440954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505200" y="2133600"/>
            <a:ext cx="76200" cy="140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410200" y="24384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05200" y="3505200"/>
            <a:ext cx="2024907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22353" y="3086100"/>
            <a:ext cx="2117354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562223" y="1685498"/>
            <a:ext cx="440954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5486400" y="1752600"/>
            <a:ext cx="609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524536" y="3086100"/>
            <a:ext cx="53031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481364" y="3124200"/>
            <a:ext cx="658343" cy="482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517653" y="35495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019800" y="3276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172200" y="2286000"/>
            <a:ext cx="449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62000" y="4114800"/>
            <a:ext cx="7391400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ঘন বস্তুটির  আয়তন , সমগ্র তলের ক্ষেত্রফল ও এর কর্ণের  দৈর্ঘ্য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 কর।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275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6" grpId="0"/>
      <p:bldP spid="48" grpId="0"/>
      <p:bldP spid="49" grpId="0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5190845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দেওয়া আছে, ঘনবস্তুর দৈর্ঘ্য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=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9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,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প্রস্থ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b=7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এবং উচ্চতা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c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=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।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ঘনবস্তুর আয়তন = </a:t>
            </a:r>
            <a:r>
              <a:rPr lang="en-US" dirty="0" err="1" smtClean="0">
                <a:latin typeface="Arial Unicode MS"/>
                <a:ea typeface="Arial Unicode MS"/>
                <a:cs typeface="Arial Unicode MS"/>
              </a:rPr>
              <a:t>abc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ঘন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9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7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ঘন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378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ঘন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।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(Ans.)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আবার, ঘনবস্তুর  সমগ্রতলের ক্ষেত্রফল=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2(</a:t>
            </a:r>
            <a:r>
              <a:rPr lang="en-US" dirty="0" err="1" smtClean="0">
                <a:latin typeface="Arial Unicode MS"/>
                <a:ea typeface="Arial Unicode MS"/>
                <a:cs typeface="Arial Unicode MS"/>
              </a:rPr>
              <a:t>ab+bc+ca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বর্গ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2(9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7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+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7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+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9)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বর্গ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2(63+42+54)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বর্গ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159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বর্গ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318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 বর্গ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(Ans.)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আবার , ঘনবস্তুর কর্ণের দৈর্ঘ্য =                 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             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                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        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12.88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( প্রায়)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(Ans.)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219200" y="1676400"/>
          <a:ext cx="304800" cy="342153"/>
        </p:xfrm>
        <a:graphic>
          <a:graphicData uri="http://schemas.openxmlformats.org/presentationml/2006/ole">
            <p:oleObj spid="_x0000_s27650" name="Equation" r:id="rId3" imgW="114120" imgH="12672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6400" y="1676400"/>
          <a:ext cx="285750" cy="292100"/>
        </p:xfrm>
        <a:graphic>
          <a:graphicData uri="http://schemas.openxmlformats.org/presentationml/2006/ole">
            <p:oleObj spid="_x0000_s27651" name="Equation" r:id="rId4" imgW="114120" imgH="12672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400" y="2514600"/>
          <a:ext cx="209550" cy="304800"/>
        </p:xfrm>
        <a:graphic>
          <a:graphicData uri="http://schemas.openxmlformats.org/presentationml/2006/ole">
            <p:oleObj spid="_x0000_s27652" name="Equation" r:id="rId5" imgW="114120" imgH="12672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2514600"/>
          <a:ext cx="400050" cy="304800"/>
        </p:xfrm>
        <a:graphic>
          <a:graphicData uri="http://schemas.openxmlformats.org/presentationml/2006/ole">
            <p:oleObj spid="_x0000_s27653" name="Equation" r:id="rId6" imgW="114120" imgH="12672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24200" y="2590800"/>
          <a:ext cx="304800" cy="228600"/>
        </p:xfrm>
        <a:graphic>
          <a:graphicData uri="http://schemas.openxmlformats.org/presentationml/2006/ole">
            <p:oleObj spid="_x0000_s27654" name="Equation" r:id="rId7" imgW="114120" imgH="12672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6800" y="3124200"/>
          <a:ext cx="304800" cy="228600"/>
        </p:xfrm>
        <a:graphic>
          <a:graphicData uri="http://schemas.openxmlformats.org/presentationml/2006/ole">
            <p:oleObj spid="_x0000_s27655" name="Equation" r:id="rId8" imgW="114120" imgH="12672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895600" y="3581400"/>
          <a:ext cx="901700" cy="317500"/>
        </p:xfrm>
        <a:graphic>
          <a:graphicData uri="http://schemas.openxmlformats.org/presentationml/2006/ole">
            <p:oleObj spid="_x0000_s27656" name="Equation" r:id="rId9" imgW="901440" imgH="31716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914400" y="3886200"/>
          <a:ext cx="901700" cy="317500"/>
        </p:xfrm>
        <a:graphic>
          <a:graphicData uri="http://schemas.openxmlformats.org/presentationml/2006/ole">
            <p:oleObj spid="_x0000_s27657" name="Equation" r:id="rId10" imgW="901440" imgH="31716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914400" y="4191000"/>
          <a:ext cx="1151467" cy="304800"/>
        </p:xfrm>
        <a:graphic>
          <a:graphicData uri="http://schemas.openxmlformats.org/presentationml/2006/ole">
            <p:oleObj spid="_x0000_s27658" name="Equation" r:id="rId11" imgW="863280" imgH="2286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90600" y="4419600"/>
          <a:ext cx="582386" cy="370609"/>
        </p:xfrm>
        <a:graphic>
          <a:graphicData uri="http://schemas.openxmlformats.org/presentationml/2006/ole">
            <p:oleObj spid="_x0000_s27659" name="Equation" r:id="rId12" imgW="380880" imgH="22860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609600" y="304800"/>
            <a:ext cx="1176925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18288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615957" y="3111646"/>
            <a:ext cx="16440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625892" y="2546149"/>
            <a:ext cx="469875" cy="578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102941" y="3061252"/>
            <a:ext cx="366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595144" y="2691920"/>
            <a:ext cx="20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 flipH="1">
            <a:off x="4994170" y="1841521"/>
            <a:ext cx="19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352800" y="3124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5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bn-BD" dirty="0" smtClean="0">
                <a:latin typeface="Myanmar Text" panose="020B0502040204020203" pitchFamily="34" charset="0"/>
                <a:ea typeface="Arial Unicode MS"/>
                <a:cs typeface="NikoshBAN" pitchFamily="2" charset="0"/>
              </a:rPr>
              <a:t>.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 flipH="1">
            <a:off x="4800600" y="2819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4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1816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3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200400" y="1371600"/>
            <a:ext cx="1752600" cy="762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2552700" y="2628900"/>
            <a:ext cx="533400" cy="4572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2857500" y="1714500"/>
            <a:ext cx="1752600" cy="10668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90800" y="3124200"/>
            <a:ext cx="16764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667000" y="1981200"/>
            <a:ext cx="1600200" cy="762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267200" y="2590800"/>
            <a:ext cx="685800" cy="5334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057400" y="2514600"/>
            <a:ext cx="1143000" cy="762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2628900" y="1409700"/>
            <a:ext cx="609600" cy="5334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048000" y="2590800"/>
            <a:ext cx="19050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267200" y="1447800"/>
            <a:ext cx="685800" cy="6096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514600" y="1905000"/>
            <a:ext cx="1219200" cy="1524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4382294" y="2018506"/>
            <a:ext cx="11430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3733800" y="2590800"/>
            <a:ext cx="10668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43000" y="3581400"/>
            <a:ext cx="7662675" cy="181588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ঘন বস্তুটির কর্ণের দৈর্ঘ্য নির্ণয় কর।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খ) ঘনবস্তুটির পৃষ্ঠতলের ক্ষেত্রফল ও আয়তন নির্ণয় কর।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গ) ঘনবস্তুটি গলিয়ে একটি নতুন ঘনক তৈরি করা হলো। নতুন ঘনকের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কর্ণের দৈর্ঘ্য এবং সমগ্রপৃষ্ঠের  ক্ষেত্রফল নির্ণয়  কর।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889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3" grpId="0"/>
      <p:bldP spid="54" grpId="0"/>
      <p:bldP spid="55" grpId="0"/>
      <p:bldP spid="56" grpId="0"/>
      <p:bldP spid="57" grpId="0"/>
      <p:bldP spid="60" grpId="0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827</Words>
  <Application>Microsoft Office PowerPoint</Application>
  <PresentationFormat>On-screen Show (4:3)</PresentationFormat>
  <Paragraphs>125</Paragraphs>
  <Slides>14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himu</dc:creator>
  <cp:lastModifiedBy>USER</cp:lastModifiedBy>
  <cp:revision>187</cp:revision>
  <dcterms:created xsi:type="dcterms:W3CDTF">2006-08-16T00:00:00Z</dcterms:created>
  <dcterms:modified xsi:type="dcterms:W3CDTF">2020-04-02T14:00:15Z</dcterms:modified>
</cp:coreProperties>
</file>