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9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0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4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DDA3-8F08-448E-B589-E216EAC20F40}" type="datetimeFigureOut">
              <a:rPr lang="en-US" smtClean="0"/>
              <a:t>28-02-20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8A3EA-EBEB-4BF3-9E9C-A6E845E2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8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52" y="1823156"/>
            <a:ext cx="2132328" cy="395546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5591" y="457198"/>
            <a:ext cx="8420546" cy="1661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8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BD" sz="8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59191" y="18287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1014050" y="90821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59190" y="823207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85404" y="1493272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85404" y="2072887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85404" y="2606287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85404" y="3169672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85404" y="3721777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85404" y="4816087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85404" y="4286152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85404" y="5349487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85404" y="5882887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604679" y="6165350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260132" y="6184716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933486" y="6204808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2566368" y="6210292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3999176" y="6165352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3327045" y="6184482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4654991" y="6165352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5188391" y="6165352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5797991" y="6165352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6361376" y="6165352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7047245" y="6165350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7771631" y="6147906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8561491" y="6191393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9243221" y="6191394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 rot="657563">
            <a:off x="11414005" y="617505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1427254" y="5212588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1414005" y="4636018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1414006" y="4018937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1466054" y="3345080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1493697" y="2682288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1479778" y="2001164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1512113" y="1373347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1479778" y="747692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1493697" y="120806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0011684" y="6204808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1447111" y="564673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0757039" y="6174748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787732" y="72967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543390" y="56404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2237347" y="31495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2902391" y="6211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3969191" y="6211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3405806" y="6211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4625006" y="6211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5158406" y="6211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5768006" y="6211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6331391" y="6211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6987075" y="50993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7615263" y="3497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8333250" y="20239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9066694" y="31495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9703886" y="90820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C:\Users\DOEL\Desktop\ma\ghjh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316"/>
          <a:stretch/>
        </p:blipFill>
        <p:spPr bwMode="auto">
          <a:xfrm>
            <a:off x="10345286" y="72968"/>
            <a:ext cx="579615" cy="57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C:\Users\Golam Mostafa\Desktop\New folder\animation\welcome thank you\27977_126216480723638_123901794288440_321574_5710742_n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23" y="689477"/>
            <a:ext cx="1619854" cy="10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C:\Users\Golam Mostafa\Desktop\New folder\animation\welcome thank you\27977_126216480723638_123901794288440_321574_5710742_n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0" y="783589"/>
            <a:ext cx="1619854" cy="10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0"/>
          <p:cNvSpPr txBox="1"/>
          <p:nvPr/>
        </p:nvSpPr>
        <p:spPr>
          <a:xfrm>
            <a:off x="1598951" y="2917561"/>
            <a:ext cx="6968233" cy="3246060"/>
          </a:xfrm>
          <a:prstGeom prst="rect">
            <a:avLst/>
          </a:prstGeom>
          <a:noFill/>
        </p:spPr>
        <p:txBody>
          <a:bodyPr wrap="none" numCol="1" rtlCol="0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¯^v</a:t>
            </a:r>
            <a:r>
              <a:rPr lang="en-US" sz="9600" dirty="0" smtClean="0">
                <a:solidFill>
                  <a:srgbClr val="66FF33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96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Z</a:t>
            </a:r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21" y="1245608"/>
            <a:ext cx="3962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6225" y="443345"/>
            <a:ext cx="3380239" cy="5748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চিত্রে কী দেখছ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03" y="2095637"/>
            <a:ext cx="1276350" cy="3141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53" y="2695140"/>
            <a:ext cx="120015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53" y="3742024"/>
            <a:ext cx="1485900" cy="1381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9" b="17330"/>
          <a:stretch/>
        </p:blipFill>
        <p:spPr bwMode="auto">
          <a:xfrm>
            <a:off x="4172278" y="1949591"/>
            <a:ext cx="1200150" cy="5567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6334" y="5592658"/>
            <a:ext cx="5562600" cy="5334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সাইটোপ্লাজমে বিভিন্ন অংগাণু ভাসমান অবস্থায় আছে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C:\Users\User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53" y="2506373"/>
            <a:ext cx="1161868" cy="1235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69459" y="5613158"/>
            <a:ext cx="1524000" cy="552450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প্লাস্টিড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5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51" y="1548530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User\Desktop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51" y="2736991"/>
            <a:ext cx="1238250" cy="11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User\Desktop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21" y="4117250"/>
            <a:ext cx="1204479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26334" y="5575199"/>
            <a:ext cx="5638800" cy="60786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 অঙ্গাণুর জন্যই আমরা পাতা ফুল ফল  এর বিচিত্র বর্ণ দেখি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55" y="2506373"/>
            <a:ext cx="1085850" cy="2244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76" y="2227982"/>
            <a:ext cx="2133600" cy="2655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3888434" y="5592658"/>
            <a:ext cx="2362200" cy="57295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কোষগহবর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6259" y="5498262"/>
            <a:ext cx="2074034" cy="62779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গর্ত ,ম্যানহোল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5601" y="438100"/>
            <a:ext cx="5129853" cy="63834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চিত্রের কোন অঙ্গাণুটি উঠা নামা করছে-এ অংগাণুটির নাম কী?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8428" y="454126"/>
            <a:ext cx="3124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প্লাস্টিড কী কাজ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6603" y="428670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দুটির তুলনা কর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2621" y="399101"/>
            <a:ext cx="4242329" cy="5748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চিত্র দুটি ভালভাবে লক্ষ কর - কী দেখছ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Documents and Settings\onu\Desktop\B140 animalCellPlaque.jpg"/>
          <p:cNvPicPr>
            <a:picLocks noChangeAspect="1" noChangeArrowheads="1"/>
          </p:cNvPicPr>
          <p:nvPr/>
        </p:nvPicPr>
        <p:blipFill rotWithShape="1">
          <a:blip r:embed="rId2"/>
          <a:srcRect l="4658" t="3523" r="6086" b="5341"/>
          <a:stretch/>
        </p:blipFill>
        <p:spPr bwMode="auto">
          <a:xfrm>
            <a:off x="6177490" y="1447800"/>
            <a:ext cx="33528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400217" y="5768230"/>
            <a:ext cx="1219200" cy="48016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082" y="426391"/>
            <a:ext cx="4572000" cy="5748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কোষ দুটিতে কী কোষপ্রাচীর  ও কোষঝিল্লী  আছে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6382" y="5768230"/>
            <a:ext cx="8153400" cy="48016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বাম দিকের কোষে কোষপ্রাচীর ও কোষঝিল্লী  আছে, ডানদিকের কোষে কোষপ্রাচীর নেই,তবে কোষঝিল্লী আছে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79" y="2500745"/>
            <a:ext cx="701542" cy="182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01072" y="436417"/>
            <a:ext cx="4876800" cy="473103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কোষগহবর  ও  নিউক্লিয়াস এর অবস্থান কোথায়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8272" y="5526232"/>
            <a:ext cx="7162800" cy="8762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উদ্ভিদকোষে কোষগহবর  বড় সেজন্য নিউক্লিয়াস কোষের একদিকে অবস্থান করে ,প্রানিকোষে কোষগহবর  ছোট/নেই ।তাই কোষের কেন্দ্রে নিউক্লিয়াস অবস্থান করে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18" y="3733800"/>
            <a:ext cx="1008234" cy="97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18" y="2876983"/>
            <a:ext cx="656078" cy="762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04818" y="406268"/>
            <a:ext cx="3212835" cy="5334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প্লাস্টিড কী প্রাণিকোষে আছে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6472" y="5729036"/>
            <a:ext cx="3424910" cy="47059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না, প্লাস্টিড উদ্ভিদ কোষের অনন্য বৈশিষ্ট্য।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79350" y="1315316"/>
            <a:ext cx="3231885" cy="3886200"/>
            <a:chOff x="914399" y="1219200"/>
            <a:chExt cx="3231885" cy="4078432"/>
          </a:xfrm>
        </p:grpSpPr>
        <p:pic>
          <p:nvPicPr>
            <p:cNvPr id="15" name="Picture 2" descr="C:\Users\User\Desktop\w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1219200"/>
              <a:ext cx="3231885" cy="407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User\Desktop\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7" t="29172" r="23474" b="41657"/>
            <a:stretch/>
          </p:blipFill>
          <p:spPr bwMode="auto">
            <a:xfrm>
              <a:off x="1868943" y="3415145"/>
              <a:ext cx="554182" cy="13617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Fram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86102"/>
              </p:ext>
            </p:extLst>
          </p:nvPr>
        </p:nvGraphicFramePr>
        <p:xfrm>
          <a:off x="2910086" y="1234786"/>
          <a:ext cx="5791200" cy="352845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895600"/>
                <a:gridCol w="2895600"/>
              </a:tblGrid>
              <a:tr h="1066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396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2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2">
            <a:lum contrast="30000"/>
          </a:blip>
          <a:srcRect l="73684"/>
          <a:stretch>
            <a:fillRect/>
          </a:stretch>
        </p:blipFill>
        <p:spPr>
          <a:xfrm flipH="1">
            <a:off x="8234077" y="5139828"/>
            <a:ext cx="8382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3">
            <a:lum contrast="30000"/>
          </a:blip>
          <a:srcRect l="73684"/>
          <a:stretch>
            <a:fillRect/>
          </a:stretch>
        </p:blipFill>
        <p:spPr>
          <a:xfrm flipH="1">
            <a:off x="9172799" y="5051635"/>
            <a:ext cx="813878" cy="59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4">
            <a:lum contrast="30000"/>
          </a:blip>
          <a:srcRect l="78947" r="10234" b="16667"/>
          <a:stretch>
            <a:fillRect/>
          </a:stretch>
        </p:blipFill>
        <p:spPr>
          <a:xfrm flipH="1">
            <a:off x="4544921" y="5201715"/>
            <a:ext cx="805770" cy="50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5.JPG"/>
          <p:cNvPicPr>
            <a:picLocks noChangeAspect="1"/>
          </p:cNvPicPr>
          <p:nvPr/>
        </p:nvPicPr>
        <p:blipFill>
          <a:blip r:embed="rId5">
            <a:lum contrast="30000"/>
          </a:blip>
          <a:srcRect l="75926"/>
          <a:stretch>
            <a:fillRect/>
          </a:stretch>
        </p:blipFill>
        <p:spPr>
          <a:xfrm flipH="1">
            <a:off x="2554298" y="5166014"/>
            <a:ext cx="685801" cy="61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6.JPG"/>
          <p:cNvPicPr>
            <a:picLocks noChangeAspect="1"/>
          </p:cNvPicPr>
          <p:nvPr/>
        </p:nvPicPr>
        <p:blipFill>
          <a:blip r:embed="rId6">
            <a:lum contrast="30000"/>
          </a:blip>
          <a:srcRect l="74074"/>
          <a:stretch>
            <a:fillRect/>
          </a:stretch>
        </p:blipFill>
        <p:spPr>
          <a:xfrm flipH="1">
            <a:off x="1590822" y="5194663"/>
            <a:ext cx="762000" cy="5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40" descr="Prani2.JPG"/>
          <p:cNvPicPr>
            <a:picLocks noChangeAspect="1"/>
          </p:cNvPicPr>
          <p:nvPr/>
        </p:nvPicPr>
        <p:blipFill>
          <a:blip r:embed="rId7" cstate="print">
            <a:lum contrast="30000"/>
          </a:blip>
          <a:stretch>
            <a:fillRect/>
          </a:stretch>
        </p:blipFill>
        <p:spPr>
          <a:xfrm>
            <a:off x="6948686" y="1435677"/>
            <a:ext cx="99060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17" descr="C:\Documents and Settings\IT Services\Desktop\Cell\cellwall.jpedffg.jp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5528977" y="5201715"/>
            <a:ext cx="838200" cy="50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Mark\My Documents\My Pictures\c.bmp"/>
          <p:cNvPicPr>
            <a:picLocks noChangeAspect="1" noChangeArrowheads="1"/>
          </p:cNvPicPr>
          <p:nvPr/>
        </p:nvPicPr>
        <p:blipFill>
          <a:blip r:embed="rId9" cstate="print"/>
          <a:srcRect t="327" r="74524" b="50000"/>
          <a:stretch>
            <a:fillRect/>
          </a:stretch>
        </p:blipFill>
        <p:spPr bwMode="auto">
          <a:xfrm>
            <a:off x="3536270" y="5229876"/>
            <a:ext cx="747240" cy="53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963008" y="2302618"/>
            <a:ext cx="63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5299" y="293837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8186" y="360363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5299" y="417929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64" y="5101750"/>
            <a:ext cx="809625" cy="70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59" descr="Udvid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8188" y="1402772"/>
            <a:ext cx="953467" cy="78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820413" y="381000"/>
            <a:ext cx="5867400" cy="63019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 ও প্রাণিকোষের  পার্থক্য 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User\Desktop\Cell\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11" y="5139828"/>
            <a:ext cx="723900" cy="7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ame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34896 -0.4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45196 -0.39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0.06237 -0.3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16394 -0.3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00846 -0.228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11289 -0.2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17279 -0.142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09206 -0.138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3075" y="669288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৮মি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02698" y="280871"/>
            <a:ext cx="3303465" cy="77683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69" y="1462517"/>
            <a:ext cx="4114578" cy="30859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110522" y="4894796"/>
            <a:ext cx="8287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গমের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কোষের মডেল তৈরী করবে যাতে কোষঝিল্লী, কোষগহবর ,নিঊক্লিয়াস থাকবে । অঙ্গাণুগুলোর নাম  কাঠির উপরে কাগজ লাগিয়ে চিহ্নিত করবে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4478" y="332013"/>
            <a:ext cx="1295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8666" y="4876800"/>
            <a:ext cx="5181600" cy="5286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চিত্রের কোষটি উদ্ভিদ না প্রাণিকোষ?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7107" y="4942240"/>
            <a:ext cx="5884718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 প্রাণিকোষ –তুমি কিভাবে সনাক্ত করলে –উত্তরের স্ব-পক্ষে যুক্তি দাও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4430" y="4980340"/>
            <a:ext cx="6189518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৩।চিত্র দুটির মধ্যে পার্থক্যকারী প্রধান বৈশিষ্ট্যগুলো  ব্যাখ্যা কর?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Cell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78" y="1265463"/>
            <a:ext cx="3640282" cy="34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Cell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34" y="1808018"/>
            <a:ext cx="2788144" cy="275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89" y="1808017"/>
            <a:ext cx="2675378" cy="28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4483" y="4483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ell\young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03" y="825396"/>
            <a:ext cx="3105150" cy="260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4503" y="3918422"/>
            <a:ext cx="3429000" cy="671947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কোষের ভূমিকা  ব্যাখ্যা কর ?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5773" y="188647"/>
            <a:ext cx="5585148" cy="3877102"/>
            <a:chOff x="2209800" y="1447800"/>
            <a:chExt cx="4357687" cy="1713610"/>
          </a:xfrm>
        </p:grpSpPr>
        <p:grpSp>
          <p:nvGrpSpPr>
            <p:cNvPr id="5" name="Group 4"/>
            <p:cNvGrpSpPr/>
            <p:nvPr/>
          </p:nvGrpSpPr>
          <p:grpSpPr>
            <a:xfrm>
              <a:off x="2209800" y="1447800"/>
              <a:ext cx="2640451" cy="1713610"/>
              <a:chOff x="2078931" y="1149332"/>
              <a:chExt cx="4289212" cy="2753197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078931" y="1149332"/>
                <a:ext cx="4289212" cy="1303087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47323" y="2452419"/>
                <a:ext cx="3345661" cy="1450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76969" y="2696081"/>
                <a:ext cx="539760" cy="72505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27759" y="2696081"/>
                <a:ext cx="530847" cy="72505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01809" y="2542074"/>
                <a:ext cx="725004" cy="120644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28" y="2388635"/>
              <a:ext cx="1995459" cy="6029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Fram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376" y="726141"/>
            <a:ext cx="5553636" cy="54460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এই পাঠে গুরুত্বপূর্ণ  শব্দসমূহ</a:t>
            </a:r>
            <a:r>
              <a:rPr lang="bn-BD" sz="12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কোষপ্রাচীর </a:t>
            </a:r>
            <a:endParaRPr lang="bn-BD" sz="1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কোষঝিল্লী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প্রোটোপ্লাজম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কোষগহবর 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8" y="156883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62" y="5593975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0514" y="2362200"/>
            <a:ext cx="7101407" cy="3124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5B1F7B4-7EB0-46D5-8412-C5779419184D}"/>
              </a:ext>
            </a:extLst>
          </p:cNvPr>
          <p:cNvSpPr txBox="1"/>
          <p:nvPr/>
        </p:nvSpPr>
        <p:spPr>
          <a:xfrm>
            <a:off x="381000" y="3429000"/>
            <a:ext cx="5338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সরোজিত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চাড়াখালী এম এল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মাধ্যমিক বিদ্যালয়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রাজাপুর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ঝালকাঠী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০১৭২৫০৭৪২১৯ 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sarojitray80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8047" y="3838228"/>
            <a:ext cx="4113883" cy="1114807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3E7DEE2-F231-4728-9062-394C9F542E96}"/>
              </a:ext>
            </a:extLst>
          </p:cNvPr>
          <p:cNvSpPr txBox="1"/>
          <p:nvPr/>
        </p:nvSpPr>
        <p:spPr>
          <a:xfrm>
            <a:off x="5046187" y="325388"/>
            <a:ext cx="2070588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5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68" y="232017"/>
            <a:ext cx="3108837" cy="3108837"/>
          </a:xfrm>
          <a:prstGeom prst="rect">
            <a:avLst/>
          </a:prstGeom>
        </p:spPr>
      </p:pic>
      <p:sp>
        <p:nvSpPr>
          <p:cNvPr id="14" name="Content Placeholder 12"/>
          <p:cNvSpPr txBox="1">
            <a:spLocks/>
          </p:cNvSpPr>
          <p:nvPr/>
        </p:nvSpPr>
        <p:spPr>
          <a:xfrm>
            <a:off x="7395884" y="94129"/>
            <a:ext cx="4693022" cy="6575611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৬ষ্ঠ</a:t>
            </a:r>
            <a:endParaRPr kumimoji="0" lang="en-US" sz="28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noProof="0" dirty="0" err="1" smtClean="0">
                <a:ln/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200" b="1" noProof="0" dirty="0" smtClean="0">
                <a:ln/>
                <a:latin typeface="NikoshBAN" pitchFamily="2" charset="0"/>
                <a:cs typeface="NikoshBAN" pitchFamily="2" charset="0"/>
              </a:rPr>
              <a:t>জ্ঞান</a:t>
            </a:r>
            <a:endParaRPr lang="bn-IN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তৃ</a:t>
            </a:r>
            <a:r>
              <a:rPr kumimoji="0" lang="en-US" sz="2800" b="1" i="0" u="none" strike="noStrike" kern="1200" cap="none" spc="0" normalizeH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তীয়</a:t>
            </a:r>
            <a:r>
              <a:rPr kumimoji="0" lang="en-US" sz="28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3-6</a:t>
            </a:r>
            <a:endParaRPr lang="en-US" sz="28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0310" y="559201"/>
            <a:ext cx="1947991" cy="2454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Cell\50x-1000x-Education-Microscope-BM-XSP03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48" y="1447853"/>
            <a:ext cx="3048000" cy="42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43" y="839443"/>
            <a:ext cx="6667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375741">
            <a:off x="6329086" y="3679682"/>
            <a:ext cx="1013409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C:\Users\User\Desktop\onion_sk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07" y="3024699"/>
            <a:ext cx="2281238" cy="2071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3908608" y="3945944"/>
            <a:ext cx="2927182" cy="7598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40835" y="1241983"/>
            <a:ext cx="114300" cy="891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6909" y="3831644"/>
            <a:ext cx="228600" cy="228600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39" y="1973710"/>
            <a:ext cx="3182959" cy="3218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43" y="1960718"/>
            <a:ext cx="3682462" cy="3218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1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3404" r="4452"/>
          <a:stretch/>
        </p:blipFill>
        <p:spPr bwMode="auto">
          <a:xfrm>
            <a:off x="1980444" y="2057401"/>
            <a:ext cx="2784764" cy="3038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label-the-body-parts-7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t="9057" r="24714" b="9435"/>
          <a:stretch/>
        </p:blipFill>
        <p:spPr bwMode="auto">
          <a:xfrm>
            <a:off x="3984807" y="1143000"/>
            <a:ext cx="2576945" cy="44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stCxn id="18" idx="1"/>
          </p:cNvCxnSpPr>
          <p:nvPr/>
        </p:nvCxnSpPr>
        <p:spPr>
          <a:xfrm flipH="1">
            <a:off x="5737407" y="1804021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26248" y="2307771"/>
            <a:ext cx="18381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318307" y="2624554"/>
            <a:ext cx="1790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042207" y="3505200"/>
            <a:ext cx="12140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67044" y="4724400"/>
            <a:ext cx="13419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09007" y="154241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মাথা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8615" y="2101334"/>
            <a:ext cx="77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চোখ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2596" y="2388674"/>
            <a:ext cx="76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2807" y="3243590"/>
            <a:ext cx="76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2807" y="4495800"/>
            <a:ext cx="44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2007" y="5583383"/>
            <a:ext cx="2400300" cy="51077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মানুষের বাহ্যিক গঠন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6140">
            <a:off x="3683880" y="1161181"/>
            <a:ext cx="4000386" cy="51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2446" y="1219200"/>
            <a:ext cx="5742279" cy="9906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জীবকোষের গঠন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7788" y="5386744"/>
            <a:ext cx="3739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৩য় অধ্যায়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উদ্ভিদ ও প্রাণীর কোষীয় সংগঠন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                    পৃষ্ঠা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2-23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4208" y="213427"/>
            <a:ext cx="3193576" cy="92333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982" y="685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17543" y="368468"/>
            <a:ext cx="3124200" cy="10156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6948" y="3124200"/>
            <a:ext cx="11802794" cy="3046988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জীবকোষের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 ব্যাখ্যা করতে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প্রাণিকোষের পার্থক্যকারী প্রধান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 ব্যাখ্যা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867" y="2058888"/>
            <a:ext cx="5290231" cy="83099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89" y="1981200"/>
            <a:ext cx="3657600" cy="33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8031" y="755324"/>
            <a:ext cx="6954982" cy="517267"/>
          </a:xfrm>
          <a:prstGeom prst="round2Diag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চিত্রে কী দেখছ  ? তোমার পাশের জনের  সাথে আলোচনা করে বল 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4289" y="5542865"/>
            <a:ext cx="29718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প্রাচীর /বেড়ায় ঘেরা বাড়ি।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1943" y="5638799"/>
            <a:ext cx="3302924" cy="361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প্রাচীর ঘেরা উদ্ভিদ কোষ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4914" y="755323"/>
            <a:ext cx="2362200" cy="625733"/>
          </a:xfrm>
          <a:prstGeom prst="round2Diag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কোষপ্রাচীর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89" y="1828801"/>
            <a:ext cx="3186632" cy="345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Users\User\Desktop\Cell\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55" y="4615472"/>
            <a:ext cx="487766" cy="67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93889" y="1272591"/>
            <a:ext cx="6753225" cy="4546840"/>
            <a:chOff x="1066800" y="990600"/>
            <a:chExt cx="6753225" cy="4996755"/>
          </a:xfrm>
        </p:grpSpPr>
        <p:pic>
          <p:nvPicPr>
            <p:cNvPr id="10" name="Picture 3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990600"/>
              <a:ext cx="6753225" cy="436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057400" y="540258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উদ্ভিদকোষ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24500" y="5356860"/>
              <a:ext cx="1485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প্রাণিকোষ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65401" y="659251"/>
            <a:ext cx="5410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চিত্রে কী কোষপ্রাচীর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  <p:bldP spid="6" grpId="0" animBg="1"/>
      <p:bldP spid="6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59" y="1682459"/>
            <a:ext cx="365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21124612-little-goat-on-a-whit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5759" y="3605865"/>
            <a:ext cx="1181100" cy="1039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21124612-little-goat-on-a-whit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559" y="4184511"/>
            <a:ext cx="1485900" cy="920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371159" y="3311236"/>
            <a:ext cx="402540" cy="387928"/>
          </a:xfrm>
          <a:custGeom>
            <a:avLst/>
            <a:gdLst>
              <a:gd name="connsiteX0" fmla="*/ 318655 w 402540"/>
              <a:gd name="connsiteY0" fmla="*/ 332509 h 387928"/>
              <a:gd name="connsiteX1" fmla="*/ 235527 w 402540"/>
              <a:gd name="connsiteY1" fmla="*/ 277091 h 387928"/>
              <a:gd name="connsiteX2" fmla="*/ 207818 w 402540"/>
              <a:gd name="connsiteY2" fmla="*/ 235528 h 387928"/>
              <a:gd name="connsiteX3" fmla="*/ 69273 w 402540"/>
              <a:gd name="connsiteY3" fmla="*/ 180109 h 387928"/>
              <a:gd name="connsiteX4" fmla="*/ 27709 w 402540"/>
              <a:gd name="connsiteY4" fmla="*/ 152400 h 387928"/>
              <a:gd name="connsiteX5" fmla="*/ 13855 w 402540"/>
              <a:gd name="connsiteY5" fmla="*/ 110837 h 387928"/>
              <a:gd name="connsiteX6" fmla="*/ 193964 w 402540"/>
              <a:gd name="connsiteY6" fmla="*/ 27709 h 387928"/>
              <a:gd name="connsiteX7" fmla="*/ 221673 w 402540"/>
              <a:gd name="connsiteY7" fmla="*/ 110837 h 387928"/>
              <a:gd name="connsiteX8" fmla="*/ 235527 w 402540"/>
              <a:gd name="connsiteY8" fmla="*/ 152400 h 387928"/>
              <a:gd name="connsiteX9" fmla="*/ 249382 w 402540"/>
              <a:gd name="connsiteY9" fmla="*/ 304800 h 387928"/>
              <a:gd name="connsiteX10" fmla="*/ 235527 w 402540"/>
              <a:gd name="connsiteY10" fmla="*/ 263237 h 387928"/>
              <a:gd name="connsiteX11" fmla="*/ 221673 w 402540"/>
              <a:gd name="connsiteY11" fmla="*/ 221673 h 387928"/>
              <a:gd name="connsiteX12" fmla="*/ 318655 w 402540"/>
              <a:gd name="connsiteY12" fmla="*/ 13855 h 387928"/>
              <a:gd name="connsiteX13" fmla="*/ 360218 w 402540"/>
              <a:gd name="connsiteY13" fmla="*/ 0 h 387928"/>
              <a:gd name="connsiteX14" fmla="*/ 374073 w 402540"/>
              <a:gd name="connsiteY14" fmla="*/ 41564 h 387928"/>
              <a:gd name="connsiteX15" fmla="*/ 401782 w 402540"/>
              <a:gd name="connsiteY15" fmla="*/ 83128 h 387928"/>
              <a:gd name="connsiteX16" fmla="*/ 387927 w 402540"/>
              <a:gd name="connsiteY16" fmla="*/ 207819 h 387928"/>
              <a:gd name="connsiteX17" fmla="*/ 360218 w 402540"/>
              <a:gd name="connsiteY17" fmla="*/ 290946 h 387928"/>
              <a:gd name="connsiteX18" fmla="*/ 346364 w 402540"/>
              <a:gd name="connsiteY18" fmla="*/ 332509 h 387928"/>
              <a:gd name="connsiteX19" fmla="*/ 318655 w 402540"/>
              <a:gd name="connsiteY19" fmla="*/ 360219 h 387928"/>
              <a:gd name="connsiteX20" fmla="*/ 249382 w 402540"/>
              <a:gd name="connsiteY20" fmla="*/ 290946 h 387928"/>
              <a:gd name="connsiteX21" fmla="*/ 193964 w 402540"/>
              <a:gd name="connsiteY21" fmla="*/ 249382 h 387928"/>
              <a:gd name="connsiteX22" fmla="*/ 138545 w 402540"/>
              <a:gd name="connsiteY22" fmla="*/ 235528 h 387928"/>
              <a:gd name="connsiteX23" fmla="*/ 13855 w 402540"/>
              <a:gd name="connsiteY23" fmla="*/ 249382 h 387928"/>
              <a:gd name="connsiteX24" fmla="*/ 0 w 402540"/>
              <a:gd name="connsiteY24" fmla="*/ 290946 h 387928"/>
              <a:gd name="connsiteX25" fmla="*/ 69273 w 402540"/>
              <a:gd name="connsiteY25" fmla="*/ 387928 h 387928"/>
              <a:gd name="connsiteX26" fmla="*/ 263236 w 402540"/>
              <a:gd name="connsiteY26" fmla="*/ 374073 h 387928"/>
              <a:gd name="connsiteX27" fmla="*/ 318655 w 402540"/>
              <a:gd name="connsiteY27" fmla="*/ 332509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2540" h="387928">
                <a:moveTo>
                  <a:pt x="318655" y="332509"/>
                </a:moveTo>
                <a:cubicBezTo>
                  <a:pt x="314037" y="316345"/>
                  <a:pt x="260590" y="299021"/>
                  <a:pt x="235527" y="277091"/>
                </a:cubicBezTo>
                <a:cubicBezTo>
                  <a:pt x="222996" y="266126"/>
                  <a:pt x="220610" y="246188"/>
                  <a:pt x="207818" y="235528"/>
                </a:cubicBezTo>
                <a:cubicBezTo>
                  <a:pt x="175418" y="208528"/>
                  <a:pt x="102495" y="194875"/>
                  <a:pt x="69273" y="180109"/>
                </a:cubicBezTo>
                <a:cubicBezTo>
                  <a:pt x="54057" y="173346"/>
                  <a:pt x="41564" y="161636"/>
                  <a:pt x="27709" y="152400"/>
                </a:cubicBezTo>
                <a:cubicBezTo>
                  <a:pt x="23091" y="138546"/>
                  <a:pt x="13855" y="125441"/>
                  <a:pt x="13855" y="110837"/>
                </a:cubicBezTo>
                <a:cubicBezTo>
                  <a:pt x="13855" y="-43006"/>
                  <a:pt x="32151" y="14225"/>
                  <a:pt x="193964" y="27709"/>
                </a:cubicBezTo>
                <a:lnTo>
                  <a:pt x="221673" y="110837"/>
                </a:lnTo>
                <a:lnTo>
                  <a:pt x="235527" y="152400"/>
                </a:lnTo>
                <a:cubicBezTo>
                  <a:pt x="240145" y="203200"/>
                  <a:pt x="265513" y="353192"/>
                  <a:pt x="249382" y="304800"/>
                </a:cubicBezTo>
                <a:lnTo>
                  <a:pt x="235527" y="263237"/>
                </a:lnTo>
                <a:lnTo>
                  <a:pt x="221673" y="221673"/>
                </a:lnTo>
                <a:cubicBezTo>
                  <a:pt x="238897" y="-19470"/>
                  <a:pt x="170996" y="46668"/>
                  <a:pt x="318655" y="13855"/>
                </a:cubicBezTo>
                <a:cubicBezTo>
                  <a:pt x="332911" y="10687"/>
                  <a:pt x="346364" y="4618"/>
                  <a:pt x="360218" y="0"/>
                </a:cubicBezTo>
                <a:cubicBezTo>
                  <a:pt x="364836" y="13855"/>
                  <a:pt x="367542" y="28502"/>
                  <a:pt x="374073" y="41564"/>
                </a:cubicBezTo>
                <a:cubicBezTo>
                  <a:pt x="381520" y="56457"/>
                  <a:pt x="400399" y="66534"/>
                  <a:pt x="401782" y="83128"/>
                </a:cubicBezTo>
                <a:cubicBezTo>
                  <a:pt x="405255" y="124803"/>
                  <a:pt x="396129" y="166812"/>
                  <a:pt x="387927" y="207819"/>
                </a:cubicBezTo>
                <a:cubicBezTo>
                  <a:pt x="382199" y="236460"/>
                  <a:pt x="369454" y="263237"/>
                  <a:pt x="360218" y="290946"/>
                </a:cubicBezTo>
                <a:cubicBezTo>
                  <a:pt x="355600" y="304800"/>
                  <a:pt x="356690" y="322182"/>
                  <a:pt x="346364" y="332509"/>
                </a:cubicBezTo>
                <a:lnTo>
                  <a:pt x="318655" y="360219"/>
                </a:lnTo>
                <a:cubicBezTo>
                  <a:pt x="278350" y="299762"/>
                  <a:pt x="308159" y="332930"/>
                  <a:pt x="249382" y="290946"/>
                </a:cubicBezTo>
                <a:cubicBezTo>
                  <a:pt x="230592" y="277525"/>
                  <a:pt x="214617" y="259709"/>
                  <a:pt x="193964" y="249382"/>
                </a:cubicBezTo>
                <a:cubicBezTo>
                  <a:pt x="176933" y="240866"/>
                  <a:pt x="157018" y="240146"/>
                  <a:pt x="138545" y="235528"/>
                </a:cubicBezTo>
                <a:cubicBezTo>
                  <a:pt x="96982" y="240146"/>
                  <a:pt x="52683" y="233851"/>
                  <a:pt x="13855" y="249382"/>
                </a:cubicBezTo>
                <a:cubicBezTo>
                  <a:pt x="295" y="254806"/>
                  <a:pt x="0" y="276342"/>
                  <a:pt x="0" y="290946"/>
                </a:cubicBezTo>
                <a:cubicBezTo>
                  <a:pt x="0" y="371518"/>
                  <a:pt x="8497" y="357540"/>
                  <a:pt x="69273" y="387928"/>
                </a:cubicBezTo>
                <a:cubicBezTo>
                  <a:pt x="133927" y="383310"/>
                  <a:pt x="199299" y="384729"/>
                  <a:pt x="263236" y="374073"/>
                </a:cubicBezTo>
                <a:cubicBezTo>
                  <a:pt x="263241" y="374072"/>
                  <a:pt x="323273" y="348673"/>
                  <a:pt x="318655" y="3325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52645" y="5334252"/>
            <a:ext cx="2500314" cy="5078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কোষপ্রাচীর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58" y="1682459"/>
            <a:ext cx="3533775" cy="319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2359" y="348734"/>
            <a:ext cx="2133600" cy="5217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কোষপ্রাচীরের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989" y="576292"/>
            <a:ext cx="54518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বাড়িতে বেড়া দেয়ার উদ্দেশ্য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0401" y="578078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কোষের ভিতরের অংশকে রক্ষা করে 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1723" y="49530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উদ্ভিদ ও প্রাণিকোষের  পার্থক্য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0793" y="253130"/>
            <a:ext cx="312349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23" y="1447800"/>
            <a:ext cx="4192534" cy="3018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ram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10" y="1052807"/>
            <a:ext cx="3429000" cy="47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Cell\b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 r="14985" b="12273"/>
          <a:stretch/>
        </p:blipFill>
        <p:spPr bwMode="auto">
          <a:xfrm>
            <a:off x="4773699" y="1600200"/>
            <a:ext cx="2903376" cy="2971800"/>
          </a:xfrm>
          <a:prstGeom prst="ellipse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1818" y="473063"/>
            <a:ext cx="4404792" cy="5748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চিত্রে থকথকে জেলীর মত কী দেখছ 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3699" y="5818770"/>
            <a:ext cx="2460216" cy="461364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প্রোটোপ্লাজম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9407" y="5818771"/>
            <a:ext cx="1828800" cy="50332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কোষ ঝিল্লী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6933" y="5776807"/>
            <a:ext cx="5973747" cy="503327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প্রোটোপ্লাজম থেকে  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নিউক্লিয়াস বাদ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দিলে যে অংশটি থাকে তাই সাইটোপ্লাজম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814" y="533400"/>
            <a:ext cx="2438400" cy="51940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প্রোটোপ্লাজম এর কয়টি অংশ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10" y="1206958"/>
            <a:ext cx="3565410" cy="43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4926100" y="1206958"/>
            <a:ext cx="2472354" cy="1138973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4310" y="473063"/>
            <a:ext cx="6398991" cy="619483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সম্পুর্ণ প্রোটোপ্লাজমকে ঘিরে যে পর্দা দেখা যাচ্ছে তার নাম তোমরা জান ?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4215" y="3810000"/>
            <a:ext cx="1409699" cy="1295400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3" t="44098" r="53390" b="33642"/>
          <a:stretch/>
        </p:blipFill>
        <p:spPr bwMode="auto">
          <a:xfrm>
            <a:off x="4926100" y="3741420"/>
            <a:ext cx="685800" cy="1112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68784" y="581395"/>
            <a:ext cx="4000501" cy="503327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 কোন অংশটি নেই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1" grpId="0" animBg="1"/>
      <p:bldP spid="11" grpId="1" animBg="1"/>
      <p:bldP spid="12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441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SCS</dc:creator>
  <cp:lastModifiedBy>SCS</cp:lastModifiedBy>
  <cp:revision>12</cp:revision>
  <dcterms:created xsi:type="dcterms:W3CDTF">2020-02-23T04:40:26Z</dcterms:created>
  <dcterms:modified xsi:type="dcterms:W3CDTF">2020-02-28T07:21:11Z</dcterms:modified>
</cp:coreProperties>
</file>