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96" r:id="rId2"/>
    <p:sldId id="284" r:id="rId3"/>
    <p:sldId id="259" r:id="rId4"/>
    <p:sldId id="260" r:id="rId5"/>
    <p:sldId id="278" r:id="rId6"/>
    <p:sldId id="282" r:id="rId7"/>
    <p:sldId id="283" r:id="rId8"/>
    <p:sldId id="287" r:id="rId9"/>
    <p:sldId id="288" r:id="rId10"/>
    <p:sldId id="289" r:id="rId11"/>
    <p:sldId id="292" r:id="rId12"/>
    <p:sldId id="291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68" d="100"/>
          <a:sy n="68" d="100"/>
        </p:scale>
        <p:origin x="14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113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088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26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2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9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4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8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000">
              <a:srgbClr val="00B050"/>
            </a:gs>
            <a:gs pos="72000">
              <a:schemeClr val="accent6">
                <a:lumMod val="7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13B79-B10C-4FE7-876C-350BC72A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228600"/>
            <a:ext cx="864243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C000"/>
            </a:gs>
            <a:gs pos="21000">
              <a:srgbClr val="92D050">
                <a:alpha val="87000"/>
              </a:srgbClr>
            </a:gs>
            <a:gs pos="77000">
              <a:schemeClr val="accent6">
                <a:lumMod val="45000"/>
                <a:lumOff val="55000"/>
              </a:schemeClr>
            </a:gs>
            <a:gs pos="91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97E97-EDAF-4EDF-AA66-A48DC5DCCED0}"/>
              </a:ext>
            </a:extLst>
          </p:cNvPr>
          <p:cNvSpPr txBox="1"/>
          <p:nvPr/>
        </p:nvSpPr>
        <p:spPr>
          <a:xfrm>
            <a:off x="1600200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/>
              </a:rPr>
              <a:t>ব্রডকাস্ট</a:t>
            </a:r>
            <a:r>
              <a:rPr lang="en-US" sz="4400" dirty="0">
                <a:latin typeface="Nikosh" panose="02000000000000000000"/>
              </a:rPr>
              <a:t> (Broadcast)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CFCA9-1474-48D7-90B8-7C0D6D1BBAD5}"/>
              </a:ext>
            </a:extLst>
          </p:cNvPr>
          <p:cNvSpPr txBox="1"/>
          <p:nvPr/>
        </p:nvSpPr>
        <p:spPr>
          <a:xfrm>
            <a:off x="457200" y="1676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" panose="02000000000000000000"/>
              </a:rPr>
              <a:t>নেটওয়ার্কের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কোন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একটি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নোড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থেকে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ডেটা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প্রেরণ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করলে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তা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নেটওয়ার্কের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অধীনস্থ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সকল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নোডই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গ্রহন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করে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তাকে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ব্রডকাস্ট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মোড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বলা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হয়</a:t>
            </a:r>
            <a:r>
              <a:rPr lang="en-US" sz="2800" dirty="0">
                <a:latin typeface="Nikosh" panose="02000000000000000000"/>
              </a:rPr>
              <a:t>।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68CEE6-5481-4F97-A244-169AB329A194}"/>
              </a:ext>
            </a:extLst>
          </p:cNvPr>
          <p:cNvGrpSpPr/>
          <p:nvPr/>
        </p:nvGrpSpPr>
        <p:grpSpPr>
          <a:xfrm>
            <a:off x="1449558" y="3074541"/>
            <a:ext cx="4798842" cy="3586741"/>
            <a:chOff x="1449558" y="3074541"/>
            <a:chExt cx="4798842" cy="35867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CB250BC-6E18-4661-B8AC-6E69E41BF2E2}"/>
                </a:ext>
              </a:extLst>
            </p:cNvPr>
            <p:cNvGrpSpPr/>
            <p:nvPr/>
          </p:nvGrpSpPr>
          <p:grpSpPr>
            <a:xfrm>
              <a:off x="1449558" y="3074541"/>
              <a:ext cx="4798842" cy="3586741"/>
              <a:chOff x="1449558" y="3074541"/>
              <a:chExt cx="4798842" cy="3586741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D5B585C-A6A0-42B5-B932-8891BF4B49BF}"/>
                  </a:ext>
                </a:extLst>
              </p:cNvPr>
              <p:cNvSpPr/>
              <p:nvPr/>
            </p:nvSpPr>
            <p:spPr>
              <a:xfrm>
                <a:off x="1563858" y="4343400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A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B688685-C0C6-4946-8EF7-CF52D5716444}"/>
                  </a:ext>
                </a:extLst>
              </p:cNvPr>
              <p:cNvSpPr/>
              <p:nvPr/>
            </p:nvSpPr>
            <p:spPr>
              <a:xfrm>
                <a:off x="5562600" y="3074541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B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B7A20A9-D233-49C1-A22A-1382FF661B53}"/>
                  </a:ext>
                </a:extLst>
              </p:cNvPr>
              <p:cNvSpPr/>
              <p:nvPr/>
            </p:nvSpPr>
            <p:spPr>
              <a:xfrm>
                <a:off x="5562600" y="3842486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C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23AD6D9-62F1-4F96-A4C1-EFDF14A7307B}"/>
                  </a:ext>
                </a:extLst>
              </p:cNvPr>
              <p:cNvSpPr/>
              <p:nvPr/>
            </p:nvSpPr>
            <p:spPr>
              <a:xfrm>
                <a:off x="5562600" y="4590508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D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885F98-EC89-49CF-9EDB-82997D577494}"/>
                  </a:ext>
                </a:extLst>
              </p:cNvPr>
              <p:cNvSpPr txBox="1"/>
              <p:nvPr/>
            </p:nvSpPr>
            <p:spPr>
              <a:xfrm>
                <a:off x="1449558" y="514562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" panose="02000000000000000000"/>
                  </a:rPr>
                  <a:t>প্রেরক</a:t>
                </a:r>
                <a:endParaRPr lang="en-US" dirty="0">
                  <a:latin typeface="Nikosh" panose="0200000000000000000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1D62-3C68-4904-AAE9-8CBFE07DAC44}"/>
                  </a:ext>
                </a:extLst>
              </p:cNvPr>
              <p:cNvSpPr txBox="1"/>
              <p:nvPr/>
            </p:nvSpPr>
            <p:spPr>
              <a:xfrm>
                <a:off x="5410200" y="629195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" panose="02000000000000000000"/>
                  </a:rPr>
                  <a:t>প্রাপক</a:t>
                </a:r>
                <a:endParaRPr lang="en-US" dirty="0">
                  <a:latin typeface="Nikosh" panose="02000000000000000000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D0DB65E-A740-41E4-8139-812B2705AC81}"/>
                  </a:ext>
                </a:extLst>
              </p:cNvPr>
              <p:cNvSpPr/>
              <p:nvPr/>
            </p:nvSpPr>
            <p:spPr>
              <a:xfrm>
                <a:off x="5562600" y="5384495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E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92A9D13-92CC-4251-8C5F-88A3EA6801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9658" y="3404294"/>
                <a:ext cx="3312942" cy="123720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7CEF8F8-2C14-45EC-A3D3-8FF9870D9E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658" y="4641503"/>
                <a:ext cx="3312942" cy="24710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E17ABE6-010A-48C2-8EE1-E81FAE771F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9658" y="4641503"/>
                <a:ext cx="3312942" cy="104109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84857E1-3826-40D4-AEF8-1AECCFDF6B06}"/>
                </a:ext>
              </a:extLst>
            </p:cNvPr>
            <p:cNvCxnSpPr>
              <a:endCxn id="5" idx="1"/>
            </p:cNvCxnSpPr>
            <p:nvPr/>
          </p:nvCxnSpPr>
          <p:spPr>
            <a:xfrm flipV="1">
              <a:off x="2363958" y="4140589"/>
              <a:ext cx="3198642" cy="5009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76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57000">
              <a:srgbClr val="92D050">
                <a:alpha val="87000"/>
              </a:srgb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097E97-EDAF-4EDF-AA66-A48DC5DCCED0}"/>
              </a:ext>
            </a:extLst>
          </p:cNvPr>
          <p:cNvSpPr txBox="1"/>
          <p:nvPr/>
        </p:nvSpPr>
        <p:spPr>
          <a:xfrm>
            <a:off x="1600200" y="8786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/>
              </a:rPr>
              <a:t>মাল্টিকাস্ট</a:t>
            </a:r>
            <a:r>
              <a:rPr lang="en-US" sz="4400" dirty="0">
                <a:latin typeface="Nikosh" panose="02000000000000000000"/>
              </a:rPr>
              <a:t> (Multicast)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CFCA9-1474-48D7-90B8-7C0D6D1BBAD5}"/>
              </a:ext>
            </a:extLst>
          </p:cNvPr>
          <p:cNvSpPr txBox="1"/>
          <p:nvPr/>
        </p:nvSpPr>
        <p:spPr>
          <a:xfrm>
            <a:off x="533400" y="758063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" panose="02000000000000000000"/>
              </a:rPr>
              <a:t>নেটওয়ার্কের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কোন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একটি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নোড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থেকে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ডেটা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প্রেরণ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করলে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তা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নেটওয়ার্কের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অধীনস্থ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সকল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নোডই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গ্রহন</a:t>
            </a:r>
            <a:r>
              <a:rPr lang="en-US" sz="2800" dirty="0">
                <a:latin typeface="Nikosh" panose="02000000000000000000"/>
              </a:rPr>
              <a:t>  </a:t>
            </a:r>
            <a:r>
              <a:rPr lang="en-US" sz="2800" dirty="0" err="1">
                <a:latin typeface="Nikosh" panose="02000000000000000000"/>
              </a:rPr>
              <a:t>করতে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পারে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না</a:t>
            </a:r>
            <a:r>
              <a:rPr lang="en-US" sz="2800" dirty="0">
                <a:latin typeface="Nikosh" panose="02000000000000000000"/>
              </a:rPr>
              <a:t>। </a:t>
            </a:r>
            <a:r>
              <a:rPr lang="en-US" sz="2800" dirty="0" err="1">
                <a:latin typeface="Nikosh" panose="02000000000000000000"/>
              </a:rPr>
              <a:t>শুধুমাত্র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যে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সকল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নোডকে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অনুমতি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দেওয়া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হয়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তারা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গ্রহন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করতে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পারে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তাকে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মাল্টিকাস্ট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মোড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বলা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হয়</a:t>
            </a:r>
            <a:r>
              <a:rPr lang="en-US" sz="2800" dirty="0">
                <a:latin typeface="Nikosh" panose="02000000000000000000"/>
              </a:rPr>
              <a:t>।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080AD1F-96DA-4311-8108-533E44A7083E}"/>
              </a:ext>
            </a:extLst>
          </p:cNvPr>
          <p:cNvGrpSpPr/>
          <p:nvPr/>
        </p:nvGrpSpPr>
        <p:grpSpPr>
          <a:xfrm>
            <a:off x="1449558" y="3106191"/>
            <a:ext cx="4838114" cy="3555091"/>
            <a:chOff x="1449558" y="3106191"/>
            <a:chExt cx="4838114" cy="355509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23AD6D9-62F1-4F96-A4C1-EFDF14A7307B}"/>
                </a:ext>
              </a:extLst>
            </p:cNvPr>
            <p:cNvSpPr/>
            <p:nvPr/>
          </p:nvSpPr>
          <p:spPr>
            <a:xfrm>
              <a:off x="5562600" y="4641550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D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4905BE-2EF3-4D28-BEF3-40667DA432DC}"/>
                </a:ext>
              </a:extLst>
            </p:cNvPr>
            <p:cNvGrpSpPr/>
            <p:nvPr/>
          </p:nvGrpSpPr>
          <p:grpSpPr>
            <a:xfrm>
              <a:off x="1449558" y="3106191"/>
              <a:ext cx="4838114" cy="3555091"/>
              <a:chOff x="1449558" y="3106191"/>
              <a:chExt cx="4838114" cy="3555091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B7A20A9-D233-49C1-A22A-1382FF661B53}"/>
                  </a:ext>
                </a:extLst>
              </p:cNvPr>
              <p:cNvSpPr/>
              <p:nvPr/>
            </p:nvSpPr>
            <p:spPr>
              <a:xfrm>
                <a:off x="5562600" y="3893528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C</a:t>
                </a: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D5B585C-A6A0-42B5-B932-8891BF4B49BF}"/>
                  </a:ext>
                </a:extLst>
              </p:cNvPr>
              <p:cNvSpPr/>
              <p:nvPr/>
            </p:nvSpPr>
            <p:spPr>
              <a:xfrm>
                <a:off x="1563858" y="4394442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A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B688685-C0C6-4946-8EF7-CF52D5716444}"/>
                  </a:ext>
                </a:extLst>
              </p:cNvPr>
              <p:cNvSpPr/>
              <p:nvPr/>
            </p:nvSpPr>
            <p:spPr>
              <a:xfrm>
                <a:off x="5526258" y="3106191"/>
                <a:ext cx="685800" cy="596206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Nikosh" panose="02000000000000000000"/>
                  </a:rPr>
                  <a:t>B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885F98-EC89-49CF-9EDB-82997D577494}"/>
                  </a:ext>
                </a:extLst>
              </p:cNvPr>
              <p:cNvSpPr txBox="1"/>
              <p:nvPr/>
            </p:nvSpPr>
            <p:spPr>
              <a:xfrm>
                <a:off x="1449558" y="514562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" panose="02000000000000000000"/>
                  </a:rPr>
                  <a:t>প্রেরক</a:t>
                </a:r>
                <a:endParaRPr lang="en-US" dirty="0">
                  <a:latin typeface="Nikosh" panose="0200000000000000000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FB1D62-3C68-4904-AAE9-8CBFE07DAC44}"/>
                  </a:ext>
                </a:extLst>
              </p:cNvPr>
              <p:cNvSpPr txBox="1"/>
              <p:nvPr/>
            </p:nvSpPr>
            <p:spPr>
              <a:xfrm>
                <a:off x="5410200" y="629195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Nikosh" panose="02000000000000000000"/>
                  </a:rPr>
                  <a:t>প্রাপক</a:t>
                </a:r>
                <a:endParaRPr lang="en-US" dirty="0">
                  <a:latin typeface="Nikosh" panose="02000000000000000000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92A9D13-92CC-4251-8C5F-88A3EA6801BB}"/>
                  </a:ext>
                </a:extLst>
              </p:cNvPr>
              <p:cNvCxnSpPr>
                <a:cxnSpLocks/>
                <a:stCxn id="3" idx="3"/>
              </p:cNvCxnSpPr>
              <p:nvPr/>
            </p:nvCxnSpPr>
            <p:spPr>
              <a:xfrm flipV="1">
                <a:off x="2249658" y="3455336"/>
                <a:ext cx="3312942" cy="1237209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E17ABE6-010A-48C2-8EE1-E81FAE771FDA}"/>
                  </a:ext>
                </a:extLst>
              </p:cNvPr>
              <p:cNvCxnSpPr>
                <a:cxnSpLocks/>
                <a:stCxn id="3" idx="3"/>
              </p:cNvCxnSpPr>
              <p:nvPr/>
            </p:nvCxnSpPr>
            <p:spPr>
              <a:xfrm>
                <a:off x="2249658" y="4692545"/>
                <a:ext cx="3352214" cy="98398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5E5FA52-3D13-4F0C-919E-65198ED2CD70}"/>
                  </a:ext>
                </a:extLst>
              </p:cNvPr>
              <p:cNvCxnSpPr>
                <a:cxnSpLocks/>
                <a:stCxn id="3" idx="3"/>
                <a:endCxn id="5" idx="1"/>
              </p:cNvCxnSpPr>
              <p:nvPr/>
            </p:nvCxnSpPr>
            <p:spPr>
              <a:xfrm flipV="1">
                <a:off x="2249658" y="4191631"/>
                <a:ext cx="3312942" cy="50091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0BB6F00-FC5C-4FD8-B852-079999FD89B9}"/>
                  </a:ext>
                </a:extLst>
              </p:cNvPr>
              <p:cNvSpPr/>
              <p:nvPr/>
            </p:nvSpPr>
            <p:spPr>
              <a:xfrm>
                <a:off x="5601872" y="5330295"/>
                <a:ext cx="685800" cy="5228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66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459">
              <a:srgbClr val="B8E4F4"/>
            </a:gs>
            <a:gs pos="100000">
              <a:srgbClr val="FF0000"/>
            </a:gs>
            <a:gs pos="9000">
              <a:schemeClr val="accent1">
                <a:lumMod val="45000"/>
                <a:lumOff val="55000"/>
              </a:schemeClr>
            </a:gs>
            <a:gs pos="34000">
              <a:srgbClr val="FFFF00"/>
            </a:gs>
            <a:gs pos="47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0232-653A-48D6-87DB-10B572A88E3C}"/>
              </a:ext>
            </a:extLst>
          </p:cNvPr>
          <p:cNvSpPr txBox="1">
            <a:spLocks/>
          </p:cNvSpPr>
          <p:nvPr/>
        </p:nvSpPr>
        <p:spPr>
          <a:xfrm>
            <a:off x="3124200" y="304800"/>
            <a:ext cx="2667000" cy="6397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একক 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1823D-BFD6-4764-A203-DDBAE88C3E36}"/>
              </a:ext>
            </a:extLst>
          </p:cNvPr>
          <p:cNvSpPr/>
          <p:nvPr/>
        </p:nvSpPr>
        <p:spPr>
          <a:xfrm>
            <a:off x="533400" y="1417638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Nikosh" pitchFamily="2" charset="0"/>
                <a:cs typeface="Nikosh" pitchFamily="2" charset="0"/>
              </a:rPr>
              <a:t>১. প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্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র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প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স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ং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খ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া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ড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া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হ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ভ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ি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ি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ে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ডেটা ট্রান্সমিশন মোড 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কয়ভ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ব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ভ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া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গ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র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য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া</a:t>
            </a:r>
            <a:r>
              <a:rPr lang="as-IN" sz="2800" dirty="0">
                <a:latin typeface="Nikosh" pitchFamily="2" charset="0"/>
                <a:cs typeface="Nikosh" pitchFamily="2" charset="0"/>
              </a:rPr>
              <a:t>য়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? 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32CAEF-2E3F-4491-A2BD-76B694F0B468}"/>
              </a:ext>
            </a:extLst>
          </p:cNvPr>
          <p:cNvSpPr/>
          <p:nvPr/>
        </p:nvSpPr>
        <p:spPr>
          <a:xfrm>
            <a:off x="501748" y="2371745"/>
            <a:ext cx="658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19A23A-8103-40B2-A3E8-010166D16F36}"/>
              </a:ext>
            </a:extLst>
          </p:cNvPr>
          <p:cNvGrpSpPr/>
          <p:nvPr/>
        </p:nvGrpSpPr>
        <p:grpSpPr>
          <a:xfrm>
            <a:off x="1449558" y="3668816"/>
            <a:ext cx="4881490" cy="2992466"/>
            <a:chOff x="1449558" y="3668816"/>
            <a:chExt cx="4881490" cy="299246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CB63D52-A69E-42B1-90B3-76E72B892142}"/>
                </a:ext>
              </a:extLst>
            </p:cNvPr>
            <p:cNvSpPr/>
            <p:nvPr/>
          </p:nvSpPr>
          <p:spPr>
            <a:xfrm>
              <a:off x="1563858" y="4343400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A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95EEE97-8198-413E-926E-9A5D40882A55}"/>
                </a:ext>
              </a:extLst>
            </p:cNvPr>
            <p:cNvSpPr/>
            <p:nvPr/>
          </p:nvSpPr>
          <p:spPr>
            <a:xfrm>
              <a:off x="5562600" y="3668816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B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D21E552-75EA-45A2-B412-0321F70B0A3C}"/>
                </a:ext>
              </a:extLst>
            </p:cNvPr>
            <p:cNvSpPr/>
            <p:nvPr/>
          </p:nvSpPr>
          <p:spPr>
            <a:xfrm>
              <a:off x="5645248" y="4576271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2A54BB-213B-44A2-BA7F-68396820DA67}"/>
                </a:ext>
              </a:extLst>
            </p:cNvPr>
            <p:cNvSpPr txBox="1"/>
            <p:nvPr/>
          </p:nvSpPr>
          <p:spPr>
            <a:xfrm>
              <a:off x="1449558" y="514562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" panose="02000000000000000000"/>
                </a:rPr>
                <a:t>প্রেরক</a:t>
              </a:r>
              <a:endParaRPr lang="en-US" dirty="0">
                <a:latin typeface="Nikosh" panose="0200000000000000000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1549E6-C3BB-4A39-B462-FACA31E8497B}"/>
                </a:ext>
              </a:extLst>
            </p:cNvPr>
            <p:cNvSpPr txBox="1"/>
            <p:nvPr/>
          </p:nvSpPr>
          <p:spPr>
            <a:xfrm>
              <a:off x="5410200" y="629195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" panose="02000000000000000000"/>
                </a:rPr>
                <a:t>প্রাপক</a:t>
              </a:r>
              <a:endParaRPr lang="en-US" dirty="0">
                <a:latin typeface="Nikosh" panose="0200000000000000000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AE9CFC-ED3C-46A9-9F7C-44C676127932}"/>
                </a:ext>
              </a:extLst>
            </p:cNvPr>
            <p:cNvSpPr/>
            <p:nvPr/>
          </p:nvSpPr>
          <p:spPr>
            <a:xfrm>
              <a:off x="5562600" y="5384495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5CA903-B0EC-4A5B-974B-9BBCFB36585F}"/>
                </a:ext>
              </a:extLst>
            </p:cNvPr>
            <p:cNvCxnSpPr>
              <a:cxnSpLocks/>
            </p:cNvCxnSpPr>
            <p:nvPr/>
          </p:nvCxnSpPr>
          <p:spPr>
            <a:xfrm>
              <a:off x="2249658" y="4641503"/>
              <a:ext cx="3312942" cy="24710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EF6291-F308-42C8-8EA1-FC054ED4DAD3}"/>
                </a:ext>
              </a:extLst>
            </p:cNvPr>
            <p:cNvCxnSpPr>
              <a:cxnSpLocks/>
            </p:cNvCxnSpPr>
            <p:nvPr/>
          </p:nvCxnSpPr>
          <p:spPr>
            <a:xfrm>
              <a:off x="2249658" y="4641503"/>
              <a:ext cx="3312942" cy="104109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DD2AA3-B16F-48BB-946D-0D53E55F3174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 flipV="1">
              <a:off x="2249658" y="3966919"/>
              <a:ext cx="3312942" cy="6745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BED2D44-AF2F-4C8B-A08E-D1CA93A400B7}"/>
              </a:ext>
            </a:extLst>
          </p:cNvPr>
          <p:cNvSpPr txBox="1"/>
          <p:nvPr/>
        </p:nvSpPr>
        <p:spPr>
          <a:xfrm>
            <a:off x="533400" y="2486616"/>
            <a:ext cx="7752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" panose="02000000000000000000"/>
              </a:rPr>
              <a:t>২. </a:t>
            </a:r>
            <a:r>
              <a:rPr lang="en-US" sz="2800" dirty="0" err="1">
                <a:latin typeface="Nikosh" panose="02000000000000000000"/>
              </a:rPr>
              <a:t>নিচের</a:t>
            </a:r>
            <a:r>
              <a:rPr lang="en-US" sz="2400" dirty="0">
                <a:latin typeface="Nikosh" panose="02000000000000000000"/>
              </a:rPr>
              <a:t> </a:t>
            </a:r>
            <a:r>
              <a:rPr lang="en-US" sz="2400" dirty="0" err="1">
                <a:latin typeface="Nikosh" panose="02000000000000000000"/>
              </a:rPr>
              <a:t>চিত্রটি</a:t>
            </a:r>
            <a:r>
              <a:rPr lang="en-US" sz="24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কোন</a:t>
            </a:r>
            <a:r>
              <a:rPr lang="en-US" sz="2400" dirty="0">
                <a:latin typeface="Nikosh" panose="02000000000000000000"/>
              </a:rPr>
              <a:t> </a:t>
            </a:r>
            <a:r>
              <a:rPr lang="en-US" sz="2400" dirty="0" err="1">
                <a:latin typeface="Nikosh" panose="02000000000000000000"/>
              </a:rPr>
              <a:t>ধরনের</a:t>
            </a:r>
            <a:r>
              <a:rPr lang="en-US" sz="2400" dirty="0">
                <a:latin typeface="Nikosh" panose="02000000000000000000"/>
              </a:rPr>
              <a:t> </a:t>
            </a:r>
            <a:r>
              <a:rPr lang="en-US" sz="2400" dirty="0" err="1">
                <a:latin typeface="Nikosh" panose="02000000000000000000"/>
              </a:rPr>
              <a:t>মোড</a:t>
            </a:r>
            <a:r>
              <a:rPr lang="en-US" sz="2400" dirty="0">
                <a:latin typeface="Nikosh" panose="02000000000000000000"/>
              </a:rPr>
              <a:t> </a:t>
            </a:r>
            <a:r>
              <a:rPr lang="en-US" sz="2400" dirty="0" err="1">
                <a:latin typeface="Nikosh" panose="02000000000000000000"/>
              </a:rPr>
              <a:t>নির্দেশ</a:t>
            </a:r>
            <a:r>
              <a:rPr lang="en-US" sz="2400" dirty="0">
                <a:latin typeface="Nikosh" panose="02000000000000000000"/>
              </a:rPr>
              <a:t> </a:t>
            </a:r>
            <a:r>
              <a:rPr lang="en-US" sz="2400" dirty="0" err="1">
                <a:latin typeface="Nikosh" panose="02000000000000000000"/>
              </a:rPr>
              <a:t>করে</a:t>
            </a:r>
            <a:r>
              <a:rPr lang="en-US" sz="2400" dirty="0">
                <a:latin typeface="Nikosh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9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FF00"/>
            </a:gs>
            <a:gs pos="9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2C2CB9-3503-4CC4-8F7C-BCC60F22862C}"/>
              </a:ext>
            </a:extLst>
          </p:cNvPr>
          <p:cNvSpPr txBox="1"/>
          <p:nvPr/>
        </p:nvSpPr>
        <p:spPr>
          <a:xfrm>
            <a:off x="1524000" y="364451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" panose="02000000000000000000"/>
              </a:rPr>
              <a:t>১. </a:t>
            </a:r>
            <a:r>
              <a:rPr lang="en-US" sz="2800" dirty="0" err="1">
                <a:latin typeface="Nikosh" panose="02000000000000000000"/>
              </a:rPr>
              <a:t>ব্রডকাস্ট</a:t>
            </a:r>
            <a:r>
              <a:rPr lang="en-US" sz="2800" dirty="0">
                <a:latin typeface="Nikosh" panose="02000000000000000000"/>
              </a:rPr>
              <a:t> ও </a:t>
            </a:r>
            <a:r>
              <a:rPr lang="en-US" sz="2800" dirty="0" err="1">
                <a:latin typeface="Nikosh" panose="02000000000000000000"/>
              </a:rPr>
              <a:t>মাল্টিকাস্ট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মোডের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মধ্যে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দুইটি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পার্থক্য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লিখ</a:t>
            </a:r>
            <a:r>
              <a:rPr lang="en-US" sz="2800" dirty="0">
                <a:latin typeface="Nikosh" panose="0200000000000000000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43705-F455-43AF-8A4A-1D43E55EEA23}"/>
              </a:ext>
            </a:extLst>
          </p:cNvPr>
          <p:cNvSpPr txBox="1"/>
          <p:nvPr/>
        </p:nvSpPr>
        <p:spPr>
          <a:xfrm>
            <a:off x="1524000" y="480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" panose="02000000000000000000"/>
              </a:rPr>
              <a:t>২. </a:t>
            </a:r>
            <a:r>
              <a:rPr lang="en-US" sz="2800" dirty="0" err="1">
                <a:latin typeface="Nikosh" panose="02000000000000000000"/>
              </a:rPr>
              <a:t>ব্রডকাস্ট</a:t>
            </a:r>
            <a:r>
              <a:rPr lang="en-US" sz="2800" dirty="0">
                <a:latin typeface="Nikosh" panose="02000000000000000000"/>
              </a:rPr>
              <a:t> ও </a:t>
            </a:r>
            <a:r>
              <a:rPr lang="en-US" sz="2800" dirty="0" err="1">
                <a:latin typeface="Nikosh" panose="02000000000000000000"/>
              </a:rPr>
              <a:t>মাল্টিকাস্ট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মোডের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ডেটা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প্রেরণ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পদ্ধতি</a:t>
            </a:r>
            <a:r>
              <a:rPr lang="en-US" sz="2800" dirty="0">
                <a:latin typeface="Nikosh" panose="02000000000000000000"/>
              </a:rPr>
              <a:t>  </a:t>
            </a:r>
            <a:r>
              <a:rPr lang="en-US" sz="2800" dirty="0" err="1">
                <a:latin typeface="Nikosh" panose="02000000000000000000"/>
              </a:rPr>
              <a:t>লিখ</a:t>
            </a:r>
            <a:r>
              <a:rPr lang="en-US" sz="2800" dirty="0">
                <a:latin typeface="Nikosh" panose="0200000000000000000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05DD8-3A45-49F3-A89A-16292BE7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9" y="373014"/>
            <a:ext cx="5423821" cy="28475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78F60-1FE5-4048-B63E-EE7FF08E8ACB}"/>
              </a:ext>
            </a:extLst>
          </p:cNvPr>
          <p:cNvSpPr/>
          <p:nvPr/>
        </p:nvSpPr>
        <p:spPr>
          <a:xfrm>
            <a:off x="533400" y="533400"/>
            <a:ext cx="838200" cy="5638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" panose="02000000000000000000"/>
              </a:rPr>
              <a:t>দ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" panose="0200000000000000000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" panose="02000000000000000000"/>
              </a:rPr>
              <a:t>লী</a:t>
            </a:r>
            <a:endParaRPr lang="en-US" sz="3600" dirty="0">
              <a:solidFill>
                <a:schemeClr val="tx1"/>
              </a:solidFill>
              <a:latin typeface="Nikosh" panose="0200000000000000000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" panose="0200000000000000000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" panose="02000000000000000000"/>
              </a:rPr>
              <a:t>য়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" panose="0200000000000000000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" panose="0200000000000000000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/>
              </a:rPr>
              <a:t>কা</a:t>
            </a:r>
            <a:endParaRPr lang="en-US" sz="3600" dirty="0">
              <a:solidFill>
                <a:schemeClr val="tx1"/>
              </a:solidFill>
              <a:latin typeface="Nikosh" panose="0200000000000000000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" panose="0200000000000000000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" panose="02000000000000000000"/>
              </a:rPr>
              <a:t>জ</a:t>
            </a:r>
          </a:p>
        </p:txBody>
      </p:sp>
    </p:spTree>
    <p:extLst>
      <p:ext uri="{BB962C8B-B14F-4D97-AF65-F5344CB8AC3E}">
        <p14:creationId xmlns:p14="http://schemas.microsoft.com/office/powerpoint/2010/main" val="36394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ABA2B8-B1E5-46DF-9F37-D00C8A9B23D5}"/>
              </a:ext>
            </a:extLst>
          </p:cNvPr>
          <p:cNvSpPr txBox="1"/>
          <p:nvPr/>
        </p:nvSpPr>
        <p:spPr>
          <a:xfrm>
            <a:off x="1295400" y="5029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" panose="02000000000000000000"/>
              </a:rPr>
              <a:t>ইউনিকাস্ট</a:t>
            </a:r>
            <a:r>
              <a:rPr lang="en-US" sz="3200" dirty="0">
                <a:latin typeface="Nikosh" panose="02000000000000000000"/>
              </a:rPr>
              <a:t> , </a:t>
            </a:r>
            <a:r>
              <a:rPr lang="en-US" sz="3200" dirty="0" err="1">
                <a:latin typeface="Nikosh" panose="02000000000000000000"/>
              </a:rPr>
              <a:t>মাল্টিকাস্ট</a:t>
            </a:r>
            <a:r>
              <a:rPr lang="en-US" sz="3200" dirty="0">
                <a:latin typeface="Nikosh" panose="02000000000000000000"/>
              </a:rPr>
              <a:t> ও </a:t>
            </a:r>
            <a:r>
              <a:rPr lang="en-US" sz="3200" dirty="0" err="1">
                <a:latin typeface="Nikosh" panose="02000000000000000000"/>
              </a:rPr>
              <a:t>ব্রডকাস্টের</a:t>
            </a:r>
            <a:r>
              <a:rPr lang="en-US" sz="3200" dirty="0">
                <a:latin typeface="Nikosh" panose="02000000000000000000"/>
              </a:rPr>
              <a:t> </a:t>
            </a:r>
            <a:r>
              <a:rPr lang="en-US" sz="3200" dirty="0" err="1">
                <a:latin typeface="Nikosh" panose="02000000000000000000"/>
              </a:rPr>
              <a:t>মধ্যে</a:t>
            </a:r>
            <a:r>
              <a:rPr lang="en-US" sz="3200" dirty="0">
                <a:latin typeface="Nikosh" panose="02000000000000000000"/>
              </a:rPr>
              <a:t> </a:t>
            </a:r>
            <a:r>
              <a:rPr lang="en-US" sz="3200" dirty="0" err="1">
                <a:latin typeface="Nikosh" panose="02000000000000000000"/>
              </a:rPr>
              <a:t>কোনটি</a:t>
            </a:r>
            <a:r>
              <a:rPr lang="en-US" sz="3200" dirty="0">
                <a:latin typeface="Nikosh" panose="02000000000000000000"/>
              </a:rPr>
              <a:t> </a:t>
            </a:r>
            <a:r>
              <a:rPr lang="en-US" sz="3200" dirty="0" err="1">
                <a:latin typeface="Nikosh" panose="02000000000000000000"/>
              </a:rPr>
              <a:t>উত্তম</a:t>
            </a:r>
            <a:r>
              <a:rPr lang="en-US" sz="3200" dirty="0">
                <a:latin typeface="Nikosh" panose="02000000000000000000"/>
              </a:rPr>
              <a:t> </a:t>
            </a:r>
            <a:r>
              <a:rPr lang="en-US" sz="3200" dirty="0" err="1">
                <a:latin typeface="Nikosh" panose="02000000000000000000"/>
              </a:rPr>
              <a:t>বলে</a:t>
            </a:r>
            <a:r>
              <a:rPr lang="en-US" sz="3200" dirty="0">
                <a:latin typeface="Nikosh" panose="02000000000000000000"/>
              </a:rPr>
              <a:t> </a:t>
            </a:r>
            <a:r>
              <a:rPr lang="en-US" sz="3200" dirty="0" err="1">
                <a:latin typeface="Nikosh" panose="02000000000000000000"/>
              </a:rPr>
              <a:t>তুমি</a:t>
            </a:r>
            <a:r>
              <a:rPr lang="en-US" sz="3200" dirty="0">
                <a:latin typeface="Nikosh" panose="02000000000000000000"/>
              </a:rPr>
              <a:t> </a:t>
            </a:r>
            <a:r>
              <a:rPr lang="en-US" sz="3200" dirty="0" err="1">
                <a:latin typeface="Nikosh" panose="02000000000000000000"/>
              </a:rPr>
              <a:t>মনে</a:t>
            </a:r>
            <a:r>
              <a:rPr lang="en-US" sz="3200" dirty="0">
                <a:latin typeface="Nikosh" panose="02000000000000000000"/>
              </a:rPr>
              <a:t> </a:t>
            </a:r>
            <a:r>
              <a:rPr lang="en-US" sz="3200" dirty="0" err="1">
                <a:latin typeface="Nikosh" panose="02000000000000000000"/>
              </a:rPr>
              <a:t>কর</a:t>
            </a:r>
            <a:r>
              <a:rPr lang="en-US" sz="3200" dirty="0">
                <a:latin typeface="Nikosh" panose="0200000000000000000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B15BD-8EF0-4E52-902F-8F0E2F472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F0DC617-B1C8-4798-9E3A-A5A743DEC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26667" b="14738"/>
          <a:stretch/>
        </p:blipFill>
        <p:spPr>
          <a:xfrm>
            <a:off x="1524000" y="505360"/>
            <a:ext cx="5562600" cy="58472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E9B7E-9582-4E8C-8E8C-4A16086A503C}"/>
              </a:ext>
            </a:extLst>
          </p:cNvPr>
          <p:cNvSpPr txBox="1"/>
          <p:nvPr/>
        </p:nvSpPr>
        <p:spPr>
          <a:xfrm rot="5400000">
            <a:off x="5003502" y="2520559"/>
            <a:ext cx="582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D2CFEA-7110-4894-B157-C459B5EEB0C5}"/>
              </a:ext>
            </a:extLst>
          </p:cNvPr>
          <p:cNvSpPr txBox="1"/>
          <p:nvPr/>
        </p:nvSpPr>
        <p:spPr>
          <a:xfrm rot="16200000">
            <a:off x="-2158877" y="2582032"/>
            <a:ext cx="570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06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1412D8-EAF5-4F56-9F18-11AC4D907238}"/>
              </a:ext>
            </a:extLst>
          </p:cNvPr>
          <p:cNvSpPr/>
          <p:nvPr/>
        </p:nvSpPr>
        <p:spPr>
          <a:xfrm>
            <a:off x="4617162" y="2151727"/>
            <a:ext cx="4526837" cy="2515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মোঃ </a:t>
            </a:r>
            <a:r>
              <a:rPr lang="en-US" sz="28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লোকমান</a:t>
            </a:r>
            <a:r>
              <a:rPr lang="en-US" sz="2800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হাকিম</a:t>
            </a:r>
            <a:endParaRPr lang="bn-BD" sz="2800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প্রভাষ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ক,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ো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ো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ু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en-US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</a:t>
            </a:r>
            <a:r>
              <a:rPr lang="as-IN" sz="24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ি</a:t>
            </a:r>
            <a:endParaRPr lang="en-US" sz="2400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ৈ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য়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ু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র 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ম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হ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ি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্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য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ল</a:t>
            </a:r>
            <a:r>
              <a:rPr lang="en-US" sz="28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য়</a:t>
            </a:r>
            <a:endParaRPr lang="bn-BD" sz="28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A9184-700D-474D-B8CA-1C68C703F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4706" r="19445" b="17647"/>
          <a:stretch/>
        </p:blipFill>
        <p:spPr>
          <a:xfrm>
            <a:off x="228601" y="1676401"/>
            <a:ext cx="3242682" cy="3657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81B20E-7EB2-4085-991E-525D77F24198}"/>
              </a:ext>
            </a:extLst>
          </p:cNvPr>
          <p:cNvSpPr/>
          <p:nvPr/>
        </p:nvSpPr>
        <p:spPr>
          <a:xfrm>
            <a:off x="3701322" y="803376"/>
            <a:ext cx="685800" cy="533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FF00"/>
                </a:solidFill>
                <a:latin typeface="Nikosh" panose="02000000000000000000"/>
              </a:rPr>
              <a:t>শি</a:t>
            </a:r>
            <a:endParaRPr lang="en-US" sz="4000" dirty="0">
              <a:solidFill>
                <a:srgbClr val="00FF00"/>
              </a:solidFill>
              <a:latin typeface="Nikosh" panose="02000000000000000000"/>
            </a:endParaRPr>
          </a:p>
          <a:p>
            <a:pPr algn="ctr"/>
            <a:r>
              <a:rPr lang="en-US" sz="4000" dirty="0" err="1">
                <a:solidFill>
                  <a:srgbClr val="00FF00"/>
                </a:solidFill>
                <a:latin typeface="Nikosh" panose="02000000000000000000"/>
              </a:rPr>
              <a:t>ক্ষ</a:t>
            </a:r>
            <a:endParaRPr lang="en-US" sz="4000" dirty="0">
              <a:solidFill>
                <a:srgbClr val="00FF00"/>
              </a:solidFill>
              <a:latin typeface="Nikosh" panose="02000000000000000000"/>
            </a:endParaRPr>
          </a:p>
          <a:p>
            <a:pPr algn="ctr"/>
            <a:r>
              <a:rPr lang="en-US" sz="4000" dirty="0">
                <a:solidFill>
                  <a:srgbClr val="00FF00"/>
                </a:solidFill>
                <a:latin typeface="Nikosh" panose="02000000000000000000"/>
              </a:rPr>
              <a:t>ক </a:t>
            </a:r>
          </a:p>
          <a:p>
            <a:pPr algn="ctr"/>
            <a:endParaRPr lang="en-US" sz="4000" dirty="0">
              <a:solidFill>
                <a:srgbClr val="00FF00"/>
              </a:solidFill>
              <a:latin typeface="Nikosh" panose="02000000000000000000"/>
            </a:endParaRPr>
          </a:p>
          <a:p>
            <a:pPr algn="ctr"/>
            <a:r>
              <a:rPr lang="en-US" sz="4000" dirty="0">
                <a:solidFill>
                  <a:srgbClr val="00FF00"/>
                </a:solidFill>
                <a:latin typeface="Nikosh" panose="02000000000000000000"/>
              </a:rPr>
              <a:t>প</a:t>
            </a:r>
          </a:p>
          <a:p>
            <a:pPr algn="ctr"/>
            <a:r>
              <a:rPr lang="en-US" sz="4000" dirty="0" err="1">
                <a:solidFill>
                  <a:srgbClr val="00FF00"/>
                </a:solidFill>
                <a:latin typeface="Nikosh" panose="02000000000000000000"/>
              </a:rPr>
              <a:t>রি</a:t>
            </a:r>
            <a:endParaRPr lang="en-US" sz="4000" dirty="0">
              <a:solidFill>
                <a:srgbClr val="00FF00"/>
              </a:solidFill>
              <a:latin typeface="Nikosh" panose="02000000000000000000"/>
            </a:endParaRPr>
          </a:p>
          <a:p>
            <a:pPr algn="ctr"/>
            <a:r>
              <a:rPr lang="en-US" sz="4000" dirty="0" err="1">
                <a:solidFill>
                  <a:srgbClr val="00FF00"/>
                </a:solidFill>
                <a:latin typeface="Nikosh" panose="02000000000000000000"/>
              </a:rPr>
              <a:t>চি</a:t>
            </a:r>
            <a:endParaRPr lang="en-US" sz="4000" dirty="0">
              <a:solidFill>
                <a:srgbClr val="00FF00"/>
              </a:solidFill>
              <a:latin typeface="Nikosh" panose="02000000000000000000"/>
            </a:endParaRPr>
          </a:p>
          <a:p>
            <a:pPr algn="ctr"/>
            <a:r>
              <a:rPr lang="en-US" sz="4000" dirty="0" err="1">
                <a:solidFill>
                  <a:srgbClr val="00FF00"/>
                </a:solidFill>
                <a:latin typeface="Nikosh" panose="02000000000000000000"/>
              </a:rPr>
              <a:t>তি</a:t>
            </a:r>
            <a:endParaRPr lang="en-US" sz="4000" dirty="0">
              <a:solidFill>
                <a:srgbClr val="00FF00"/>
              </a:solidFill>
              <a:latin typeface="Nikosh" panose="0200000000000000000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B0ACAE-345B-44DB-96C9-B3A7D631A17B}"/>
              </a:ext>
            </a:extLst>
          </p:cNvPr>
          <p:cNvSpPr/>
          <p:nvPr/>
        </p:nvSpPr>
        <p:spPr>
          <a:xfrm>
            <a:off x="0" y="29037"/>
            <a:ext cx="9144000" cy="351962"/>
          </a:xfrm>
          <a:prstGeom prst="roundRect">
            <a:avLst/>
          </a:prstGeom>
          <a:solidFill>
            <a:srgbClr val="FF00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921C94-5578-430B-9F2B-2220EA788B55}"/>
              </a:ext>
            </a:extLst>
          </p:cNvPr>
          <p:cNvSpPr/>
          <p:nvPr/>
        </p:nvSpPr>
        <p:spPr>
          <a:xfrm>
            <a:off x="0" y="6494795"/>
            <a:ext cx="9144000" cy="351962"/>
          </a:xfrm>
          <a:prstGeom prst="roundRect">
            <a:avLst/>
          </a:prstGeom>
          <a:solidFill>
            <a:srgbClr val="00B050">
              <a:alpha val="7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CF6A06B-6DD9-4E15-9936-689509807904}"/>
              </a:ext>
            </a:extLst>
          </p:cNvPr>
          <p:cNvSpPr/>
          <p:nvPr/>
        </p:nvSpPr>
        <p:spPr>
          <a:xfrm>
            <a:off x="5105400" y="5029200"/>
            <a:ext cx="6858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47B8702-DD83-4500-BDC5-B417FF133D95}"/>
              </a:ext>
            </a:extLst>
          </p:cNvPr>
          <p:cNvSpPr/>
          <p:nvPr/>
        </p:nvSpPr>
        <p:spPr>
          <a:xfrm>
            <a:off x="5943600" y="5047673"/>
            <a:ext cx="6858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6FB14B9B-52C9-448A-A409-9DBDA535C2C9}"/>
              </a:ext>
            </a:extLst>
          </p:cNvPr>
          <p:cNvSpPr/>
          <p:nvPr/>
        </p:nvSpPr>
        <p:spPr>
          <a:xfrm>
            <a:off x="6880580" y="5029200"/>
            <a:ext cx="6858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D89F404-FFB9-43C2-8514-168AA7B8DD1A}"/>
              </a:ext>
            </a:extLst>
          </p:cNvPr>
          <p:cNvSpPr/>
          <p:nvPr/>
        </p:nvSpPr>
        <p:spPr>
          <a:xfrm>
            <a:off x="7690578" y="5029200"/>
            <a:ext cx="6858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5000">
              <a:schemeClr val="accent6">
                <a:lumMod val="40000"/>
                <a:lumOff val="60000"/>
              </a:schemeClr>
            </a:gs>
            <a:gs pos="82000">
              <a:schemeClr val="accent6">
                <a:lumMod val="60000"/>
                <a:lumOff val="4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700073"/>
            <a:ext cx="4953000" cy="13366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আজকের পাঠ</a:t>
            </a:r>
          </a:p>
          <a:p>
            <a:pPr algn="ctr">
              <a:buNone/>
            </a:pPr>
            <a:r>
              <a:rPr lang="bn-BD" sz="3200" dirty="0">
                <a:latin typeface="Nikosh" pitchFamily="2" charset="0"/>
                <a:cs typeface="Nikosh" pitchFamily="2" charset="0"/>
              </a:rPr>
              <a:t>ডেটা ট্রান্স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ম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ি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শ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ন মোড   </a:t>
            </a:r>
          </a:p>
          <a:p>
            <a:pPr>
              <a:buNone/>
            </a:pP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7A8D7A2-70A7-49BC-A04E-5C78E727C89E}"/>
              </a:ext>
            </a:extLst>
          </p:cNvPr>
          <p:cNvSpPr/>
          <p:nvPr/>
        </p:nvSpPr>
        <p:spPr>
          <a:xfrm>
            <a:off x="76200" y="152400"/>
            <a:ext cx="1066800" cy="6705600"/>
          </a:xfrm>
          <a:prstGeom prst="halfFra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184DA0-F108-4CB2-A157-61B26891C29F}"/>
              </a:ext>
            </a:extLst>
          </p:cNvPr>
          <p:cNvSpPr/>
          <p:nvPr/>
        </p:nvSpPr>
        <p:spPr>
          <a:xfrm>
            <a:off x="876300" y="838200"/>
            <a:ext cx="762000" cy="518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আধ্যা</a:t>
            </a:r>
            <a:endPara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য়</a:t>
            </a:r>
            <a:endPara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দ্বি</a:t>
            </a:r>
            <a:endPara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তী</a:t>
            </a:r>
            <a:endParaRPr lang="en-US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য়</a:t>
            </a:r>
            <a:endParaRPr lang="bn-BD" sz="4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844106F6-C149-4330-9F8C-CB74CE5DA5B4}"/>
              </a:ext>
            </a:extLst>
          </p:cNvPr>
          <p:cNvSpPr/>
          <p:nvPr/>
        </p:nvSpPr>
        <p:spPr>
          <a:xfrm>
            <a:off x="2286000" y="381000"/>
            <a:ext cx="4953000" cy="914400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শিরোনাম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E8F2BC-080F-466E-8497-7AAC01A00D54}"/>
              </a:ext>
            </a:extLst>
          </p:cNvPr>
          <p:cNvSpPr/>
          <p:nvPr/>
        </p:nvSpPr>
        <p:spPr>
          <a:xfrm>
            <a:off x="2209800" y="1524000"/>
            <a:ext cx="50292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ডেটা কমিউনিকেশন ও কম্পিউটার নেটওয়ার্কিং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6629400" cy="1143000"/>
          </a:xfrm>
        </p:spPr>
        <p:txBody>
          <a:bodyPr/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190" y="1135090"/>
            <a:ext cx="3276600" cy="2428873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752" y="1176120"/>
            <a:ext cx="3556258" cy="2428873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2980" y="3733799"/>
            <a:ext cx="3301742" cy="2428873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69" y="3733799"/>
            <a:ext cx="3581400" cy="2448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8000">
              <a:srgbClr val="00B050"/>
            </a:gs>
            <a:gs pos="72000">
              <a:schemeClr val="accent6">
                <a:lumMod val="7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5181600" cy="685800"/>
          </a:xfrm>
          <a:gradFill>
            <a:gsLst>
              <a:gs pos="36000">
                <a:srgbClr val="00B050"/>
              </a:gs>
              <a:gs pos="72000">
                <a:schemeClr val="accent6">
                  <a:lumMod val="7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bn-BD" dirty="0">
                <a:latin typeface="Nikosh" pitchFamily="2" charset="0"/>
                <a:cs typeface="Nikosh" pitchFamily="2" charset="0"/>
              </a:rPr>
              <a:t> নিচের ছবি গুলি লক্ষ্য করি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 descr="images2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0338" y="1497129"/>
            <a:ext cx="3429000" cy="2175271"/>
          </a:xfrm>
        </p:spPr>
      </p:pic>
      <p:pic>
        <p:nvPicPr>
          <p:cNvPr id="5" name="Content Placeholder 3" descr="images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15" y="1497129"/>
            <a:ext cx="3675460" cy="2065141"/>
          </a:xfrm>
          <a:prstGeom prst="rect">
            <a:avLst/>
          </a:prstGeom>
        </p:spPr>
      </p:pic>
      <p:pic>
        <p:nvPicPr>
          <p:cNvPr id="6" name="Content Placeholder 3" descr="images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38" y="3887862"/>
            <a:ext cx="3352800" cy="2479272"/>
          </a:xfrm>
          <a:prstGeom prst="rect">
            <a:avLst/>
          </a:prstGeom>
        </p:spPr>
      </p:pic>
      <p:pic>
        <p:nvPicPr>
          <p:cNvPr id="7" name="Content Placeholder 3" descr="images3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014" y="3887862"/>
            <a:ext cx="3675459" cy="2491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6000">
              <a:schemeClr val="tx1">
                <a:lumMod val="85000"/>
                <a:lumOff val="15000"/>
              </a:schemeClr>
            </a:gs>
            <a:gs pos="85000">
              <a:schemeClr val="accent6">
                <a:lumMod val="60000"/>
                <a:lumOff val="4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210987"/>
            <a:ext cx="35814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bn-BD" dirty="0">
                <a:latin typeface="Nikosh" pitchFamily="2" charset="0"/>
                <a:cs typeface="Nikosh" pitchFamily="2" charset="0"/>
              </a:rPr>
            </a:br>
            <a:br>
              <a:rPr lang="bn-BD" dirty="0">
                <a:latin typeface="Nikosh" pitchFamily="2" charset="0"/>
                <a:cs typeface="Nikosh" pitchFamily="2" charset="0"/>
              </a:rPr>
            </a:br>
            <a:br>
              <a:rPr lang="bn-BD" dirty="0">
                <a:latin typeface="Nikosh" pitchFamily="2" charset="0"/>
                <a:cs typeface="Nikosh" pitchFamily="2" charset="0"/>
              </a:rPr>
            </a:b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23013"/>
            <a:ext cx="7924800" cy="39919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১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ডেটা ট্রান্সমিশন মোড  ক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ী </a:t>
            </a: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   </a:t>
            </a:r>
          </a:p>
          <a:p>
            <a:pPr>
              <a:buNone/>
            </a:pP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২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ডেটা ট্রান্সমিশন মোড এর  শ্রেনী বিভাগ </a:t>
            </a: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?</a:t>
            </a:r>
          </a:p>
          <a:p>
            <a:pPr>
              <a:buNone/>
            </a:pP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ডেটা  কিমিউনিকেশন মাধ্যম  আলোচনা কর</a:t>
            </a: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তে</a:t>
            </a:r>
            <a:r>
              <a:rPr lang="en-US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পারবে</a:t>
            </a:r>
            <a:r>
              <a:rPr lang="bn-BD" sz="3600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।     </a:t>
            </a:r>
            <a:endParaRPr lang="en-US" sz="3600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D2441-1B95-4543-A809-F4E7DF2C10D4}"/>
              </a:ext>
            </a:extLst>
          </p:cNvPr>
          <p:cNvSpPr/>
          <p:nvPr/>
        </p:nvSpPr>
        <p:spPr>
          <a:xfrm>
            <a:off x="2895600" y="592559"/>
            <a:ext cx="266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" pitchFamily="2" charset="0"/>
                <a:cs typeface="Nikosh" pitchFamily="2" charset="0"/>
              </a:rPr>
              <a:t>শিখন ফল</a:t>
            </a:r>
            <a:endParaRPr lang="en-US" sz="4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7256BA-06FD-4E44-8CB2-79582B655FE6}"/>
              </a:ext>
            </a:extLst>
          </p:cNvPr>
          <p:cNvSpPr/>
          <p:nvPr/>
        </p:nvSpPr>
        <p:spPr>
          <a:xfrm>
            <a:off x="152400" y="5562600"/>
            <a:ext cx="8534400" cy="381000"/>
          </a:xfrm>
          <a:prstGeom prst="round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53463B-7E0A-4744-B8C0-E0916F9113F4}"/>
              </a:ext>
            </a:extLst>
          </p:cNvPr>
          <p:cNvSpPr/>
          <p:nvPr/>
        </p:nvSpPr>
        <p:spPr>
          <a:xfrm>
            <a:off x="8153400" y="147401"/>
            <a:ext cx="533400" cy="5206585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6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6000">
              <a:schemeClr val="tx1">
                <a:lumMod val="85000"/>
                <a:lumOff val="15000"/>
              </a:schemeClr>
            </a:gs>
            <a:gs pos="67000">
              <a:schemeClr val="accent6">
                <a:lumMod val="60000"/>
                <a:lumOff val="40000"/>
              </a:schemeClr>
            </a:gs>
            <a:gs pos="9000">
              <a:schemeClr val="accent1">
                <a:lumMod val="45000"/>
                <a:lumOff val="55000"/>
              </a:schemeClr>
            </a:gs>
            <a:gs pos="83000">
              <a:schemeClr val="accent1">
                <a:alpha val="43000"/>
                <a:lumMod val="39000"/>
                <a:lumOff val="61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876800"/>
          </a:xfrm>
          <a:gradFill flip="none" rotWithShape="1">
            <a:gsLst>
              <a:gs pos="46000">
                <a:schemeClr val="tx1">
                  <a:lumMod val="85000"/>
                  <a:lumOff val="15000"/>
                </a:schemeClr>
              </a:gs>
              <a:gs pos="67000">
                <a:schemeClr val="accent6">
                  <a:lumMod val="60000"/>
                  <a:lumOff val="40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alpha val="43000"/>
                  <a:lumMod val="39000"/>
                  <a:lumOff val="61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2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ডেটা ট্রান্সমিশন মোড</a:t>
            </a:r>
            <a:endParaRPr lang="en-US" sz="44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24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ডেটা কমিউনিকেশন ব্যবস্থায় উৎস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গন্তব্যে ডেটা পাঠানো হয়। উৎস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 গন্তব্যে ডেটা</a:t>
            </a:r>
            <a:r>
              <a:rPr lang="en-US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ট্রান্সফারের ক্ষেত্রে ডেটা প্রবাহের দিককে  ডেটা ট্রান্সমিশন মোড বলা হয়।  </a:t>
            </a:r>
            <a:endParaRPr lang="en-US" sz="4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3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57000"/>
                <a:lumMod val="49000"/>
                <a:lumOff val="51000"/>
              </a:schemeClr>
            </a:gs>
            <a:gs pos="32000">
              <a:schemeClr val="bg1">
                <a:lumMod val="7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E74EB7-F315-4CAE-9CF2-663FAF5A0BB0}"/>
              </a:ext>
            </a:extLst>
          </p:cNvPr>
          <p:cNvSpPr/>
          <p:nvPr/>
        </p:nvSpPr>
        <p:spPr>
          <a:xfrm>
            <a:off x="685800" y="337959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" pitchFamily="2" charset="0"/>
                <a:cs typeface="Nikosh" pitchFamily="2" charset="0"/>
              </a:rPr>
              <a:t>প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্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র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া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প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ক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স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ং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খ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য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া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ও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ড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া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গ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হ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ন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ে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ভ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ি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্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ি</a:t>
            </a:r>
            <a:r>
              <a:rPr lang="as-IN" sz="3600" dirty="0">
                <a:latin typeface="Nikosh" pitchFamily="2" charset="0"/>
                <a:cs typeface="Nikosh" pitchFamily="2" charset="0"/>
              </a:rPr>
              <a:t>ত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ে 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ডেটা ট্রান্সমিশন মোড এর শ্রেনী বিভাগ 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BF2B4E-4C6B-4968-A9C7-173AE1D55528}"/>
              </a:ext>
            </a:extLst>
          </p:cNvPr>
          <p:cNvGrpSpPr/>
          <p:nvPr/>
        </p:nvGrpSpPr>
        <p:grpSpPr>
          <a:xfrm>
            <a:off x="772698" y="2057400"/>
            <a:ext cx="7598603" cy="3807462"/>
            <a:chOff x="933250" y="2929060"/>
            <a:chExt cx="7598603" cy="380746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86D2D6A-9F53-4F60-B3FC-A2A00F425DED}"/>
                </a:ext>
              </a:extLst>
            </p:cNvPr>
            <p:cNvSpPr/>
            <p:nvPr/>
          </p:nvSpPr>
          <p:spPr>
            <a:xfrm>
              <a:off x="4209756" y="5063236"/>
              <a:ext cx="883723" cy="1108492"/>
            </a:xfrm>
            <a:custGeom>
              <a:avLst/>
              <a:gdLst>
                <a:gd name="connsiteX0" fmla="*/ 0 w 883723"/>
                <a:gd name="connsiteY0" fmla="*/ 0 h 1108492"/>
                <a:gd name="connsiteX1" fmla="*/ 441861 w 883723"/>
                <a:gd name="connsiteY1" fmla="*/ 0 h 1108492"/>
                <a:gd name="connsiteX2" fmla="*/ 441861 w 883723"/>
                <a:gd name="connsiteY2" fmla="*/ 1108492 h 1108492"/>
                <a:gd name="connsiteX3" fmla="*/ 883723 w 883723"/>
                <a:gd name="connsiteY3" fmla="*/ 1108492 h 110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3723" h="1108492">
                  <a:moveTo>
                    <a:pt x="0" y="0"/>
                  </a:moveTo>
                  <a:lnTo>
                    <a:pt x="441861" y="0"/>
                  </a:lnTo>
                  <a:lnTo>
                    <a:pt x="441861" y="1108492"/>
                  </a:lnTo>
                  <a:lnTo>
                    <a:pt x="883723" y="1108492"/>
                  </a:lnTo>
                </a:path>
              </a:pathLst>
            </a:custGeom>
            <a:noFill/>
            <a:ln w="5715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21" tIns="518805" rIns="419120" bIns="518805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E5FAAE-9CCD-4C53-B587-3EC056307AB3}"/>
                </a:ext>
              </a:extLst>
            </p:cNvPr>
            <p:cNvSpPr/>
            <p:nvPr/>
          </p:nvSpPr>
          <p:spPr>
            <a:xfrm>
              <a:off x="4254706" y="4778948"/>
              <a:ext cx="868751" cy="278317"/>
            </a:xfrm>
            <a:custGeom>
              <a:avLst/>
              <a:gdLst>
                <a:gd name="connsiteX0" fmla="*/ 0 w 868751"/>
                <a:gd name="connsiteY0" fmla="*/ 278317 h 278317"/>
                <a:gd name="connsiteX1" fmla="*/ 434375 w 868751"/>
                <a:gd name="connsiteY1" fmla="*/ 278317 h 278317"/>
                <a:gd name="connsiteX2" fmla="*/ 434375 w 868751"/>
                <a:gd name="connsiteY2" fmla="*/ 0 h 278317"/>
                <a:gd name="connsiteX3" fmla="*/ 868751 w 868751"/>
                <a:gd name="connsiteY3" fmla="*/ 0 h 27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751" h="278317">
                  <a:moveTo>
                    <a:pt x="0" y="278317"/>
                  </a:moveTo>
                  <a:lnTo>
                    <a:pt x="434375" y="278317"/>
                  </a:lnTo>
                  <a:lnTo>
                    <a:pt x="434375" y="0"/>
                  </a:lnTo>
                  <a:lnTo>
                    <a:pt x="868751" y="0"/>
                  </a:lnTo>
                </a:path>
              </a:pathLst>
            </a:custGeom>
            <a:noFill/>
            <a:ln w="5715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4270" tIns="116352" rIns="424269" bIns="116353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5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76CD893-73B1-433E-89A0-197D948436FC}"/>
                </a:ext>
              </a:extLst>
            </p:cNvPr>
            <p:cNvSpPr/>
            <p:nvPr/>
          </p:nvSpPr>
          <p:spPr>
            <a:xfrm>
              <a:off x="4239734" y="3582530"/>
              <a:ext cx="853745" cy="1498711"/>
            </a:xfrm>
            <a:custGeom>
              <a:avLst/>
              <a:gdLst>
                <a:gd name="connsiteX0" fmla="*/ 0 w 853745"/>
                <a:gd name="connsiteY0" fmla="*/ 1498711 h 1498711"/>
                <a:gd name="connsiteX1" fmla="*/ 426872 w 853745"/>
                <a:gd name="connsiteY1" fmla="*/ 1498711 h 1498711"/>
                <a:gd name="connsiteX2" fmla="*/ 426872 w 853745"/>
                <a:gd name="connsiteY2" fmla="*/ 0 h 1498711"/>
                <a:gd name="connsiteX3" fmla="*/ 853745 w 853745"/>
                <a:gd name="connsiteY3" fmla="*/ 0 h 1498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745" h="1498711">
                  <a:moveTo>
                    <a:pt x="0" y="1498711"/>
                  </a:moveTo>
                  <a:lnTo>
                    <a:pt x="426872" y="1498711"/>
                  </a:lnTo>
                  <a:lnTo>
                    <a:pt x="426872" y="0"/>
                  </a:lnTo>
                  <a:lnTo>
                    <a:pt x="853745" y="0"/>
                  </a:lnTo>
                </a:path>
              </a:pathLst>
            </a:custGeom>
            <a:noFill/>
            <a:ln w="5715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6452" tIns="706236" rIns="396452" bIns="706234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600" kern="12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1D8C7F4-6C75-49EA-BE4F-9BE6AB02DBF9}"/>
                </a:ext>
              </a:extLst>
            </p:cNvPr>
            <p:cNvSpPr/>
            <p:nvPr/>
          </p:nvSpPr>
          <p:spPr>
            <a:xfrm>
              <a:off x="933250" y="3114963"/>
              <a:ext cx="3263183" cy="3621559"/>
            </a:xfrm>
            <a:custGeom>
              <a:avLst/>
              <a:gdLst>
                <a:gd name="connsiteX0" fmla="*/ 0 w 3263182"/>
                <a:gd name="connsiteY0" fmla="*/ 0 h 4294416"/>
                <a:gd name="connsiteX1" fmla="*/ 3263182 w 3263182"/>
                <a:gd name="connsiteY1" fmla="*/ 0 h 4294416"/>
                <a:gd name="connsiteX2" fmla="*/ 3263182 w 3263182"/>
                <a:gd name="connsiteY2" fmla="*/ 4294416 h 4294416"/>
                <a:gd name="connsiteX3" fmla="*/ 0 w 3263182"/>
                <a:gd name="connsiteY3" fmla="*/ 4294416 h 4294416"/>
                <a:gd name="connsiteX4" fmla="*/ 0 w 3263182"/>
                <a:gd name="connsiteY4" fmla="*/ 0 h 429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3182" h="4294416">
                  <a:moveTo>
                    <a:pt x="3263182" y="0"/>
                  </a:moveTo>
                  <a:lnTo>
                    <a:pt x="0" y="0"/>
                  </a:lnTo>
                  <a:lnTo>
                    <a:pt x="0" y="4294416"/>
                  </a:lnTo>
                  <a:lnTo>
                    <a:pt x="3263182" y="4294416"/>
                  </a:lnTo>
                  <a:lnTo>
                    <a:pt x="326318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57000"/>
                    <a:lumMod val="49000"/>
                    <a:lumOff val="51000"/>
                  </a:schemeClr>
                </a:gs>
                <a:gs pos="32000">
                  <a:schemeClr val="bg1">
                    <a:lumMod val="75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1" bIns="36830" numCol="1" spcCol="1270" anchor="ctr" anchorCtr="0">
              <a:noAutofit/>
            </a:bodyPr>
            <a:lstStyle/>
            <a:p>
              <a:pPr marL="0" lvl="0" indent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800" kern="1200" dirty="0" err="1">
                  <a:solidFill>
                    <a:schemeClr val="tx1"/>
                  </a:solidFill>
                </a:rPr>
                <a:t>ডেটা</a:t>
              </a:r>
              <a:r>
                <a:rPr lang="en-US" sz="5800" kern="1200" dirty="0">
                  <a:solidFill>
                    <a:schemeClr val="tx1"/>
                  </a:solidFill>
                </a:rPr>
                <a:t> </a:t>
              </a:r>
              <a:r>
                <a:rPr lang="en-US" sz="5800" kern="1200" dirty="0" err="1">
                  <a:solidFill>
                    <a:schemeClr val="tx1"/>
                  </a:solidFill>
                </a:rPr>
                <a:t>ট্রান্সমিশন</a:t>
              </a:r>
              <a:r>
                <a:rPr lang="en-US" sz="5800" kern="1200" dirty="0">
                  <a:solidFill>
                    <a:schemeClr val="tx1"/>
                  </a:solidFill>
                </a:rPr>
                <a:t> </a:t>
              </a:r>
              <a:r>
                <a:rPr lang="en-US" sz="5800" kern="1200" dirty="0" err="1">
                  <a:solidFill>
                    <a:schemeClr val="tx1"/>
                  </a:solidFill>
                </a:rPr>
                <a:t>মোড</a:t>
              </a:r>
              <a:endParaRPr lang="en-US" sz="5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E3B391-0A71-418C-B2B5-17B9EE062D43}"/>
                </a:ext>
              </a:extLst>
            </p:cNvPr>
            <p:cNvSpPr/>
            <p:nvPr/>
          </p:nvSpPr>
          <p:spPr>
            <a:xfrm>
              <a:off x="5136780" y="2929060"/>
              <a:ext cx="3395073" cy="1148383"/>
            </a:xfrm>
            <a:custGeom>
              <a:avLst/>
              <a:gdLst>
                <a:gd name="connsiteX0" fmla="*/ 0 w 3395073"/>
                <a:gd name="connsiteY0" fmla="*/ 0 h 1148383"/>
                <a:gd name="connsiteX1" fmla="*/ 3395073 w 3395073"/>
                <a:gd name="connsiteY1" fmla="*/ 0 h 1148383"/>
                <a:gd name="connsiteX2" fmla="*/ 3395073 w 3395073"/>
                <a:gd name="connsiteY2" fmla="*/ 1148383 h 1148383"/>
                <a:gd name="connsiteX3" fmla="*/ 0 w 3395073"/>
                <a:gd name="connsiteY3" fmla="*/ 1148383 h 1148383"/>
                <a:gd name="connsiteX4" fmla="*/ 0 w 3395073"/>
                <a:gd name="connsiteY4" fmla="*/ 0 h 114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073" h="1148383">
                  <a:moveTo>
                    <a:pt x="0" y="0"/>
                  </a:moveTo>
                  <a:lnTo>
                    <a:pt x="3395073" y="0"/>
                  </a:lnTo>
                  <a:lnTo>
                    <a:pt x="3395073" y="1148383"/>
                  </a:lnTo>
                  <a:lnTo>
                    <a:pt x="0" y="114838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9000">
                  <a:srgbClr val="FFC000"/>
                </a:gs>
                <a:gs pos="53999">
                  <a:srgbClr val="B7E8F8"/>
                </a:gs>
                <a:gs pos="1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9000">
                    <a:srgbClr val="FF0000"/>
                  </a:gs>
                  <a:gs pos="53999">
                    <a:srgbClr val="B7E8F8"/>
                  </a:gs>
                  <a:gs pos="15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 err="1">
                  <a:solidFill>
                    <a:schemeClr val="tx1"/>
                  </a:solidFill>
                  <a:latin typeface="Nikosh"/>
                </a:rPr>
                <a:t>ইউনিকাসট</a:t>
              </a:r>
              <a:endParaRPr lang="en-US" sz="5400" kern="1200" dirty="0">
                <a:solidFill>
                  <a:schemeClr val="tx1"/>
                </a:solidFill>
                <a:latin typeface="Nikosh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48A2284-8487-436A-81EF-C24B8FBFBEB2}"/>
                </a:ext>
              </a:extLst>
            </p:cNvPr>
            <p:cNvSpPr/>
            <p:nvPr/>
          </p:nvSpPr>
          <p:spPr>
            <a:xfrm>
              <a:off x="5093479" y="4213371"/>
              <a:ext cx="3395073" cy="1035083"/>
            </a:xfrm>
            <a:custGeom>
              <a:avLst/>
              <a:gdLst>
                <a:gd name="connsiteX0" fmla="*/ 0 w 3395073"/>
                <a:gd name="connsiteY0" fmla="*/ 0 h 1035083"/>
                <a:gd name="connsiteX1" fmla="*/ 3395073 w 3395073"/>
                <a:gd name="connsiteY1" fmla="*/ 0 h 1035083"/>
                <a:gd name="connsiteX2" fmla="*/ 3395073 w 3395073"/>
                <a:gd name="connsiteY2" fmla="*/ 1035083 h 1035083"/>
                <a:gd name="connsiteX3" fmla="*/ 0 w 3395073"/>
                <a:gd name="connsiteY3" fmla="*/ 1035083 h 1035083"/>
                <a:gd name="connsiteX4" fmla="*/ 0 w 3395073"/>
                <a:gd name="connsiteY4" fmla="*/ 0 h 10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073" h="1035083">
                  <a:moveTo>
                    <a:pt x="0" y="0"/>
                  </a:moveTo>
                  <a:lnTo>
                    <a:pt x="3395073" y="0"/>
                  </a:lnTo>
                  <a:lnTo>
                    <a:pt x="3395073" y="1035083"/>
                  </a:lnTo>
                  <a:lnTo>
                    <a:pt x="0" y="103508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85833">
                  <a:srgbClr val="00B0F0"/>
                </a:gs>
                <a:gs pos="0">
                  <a:schemeClr val="accent5"/>
                </a:gs>
                <a:gs pos="0">
                  <a:srgbClr val="FF0000"/>
                </a:gs>
                <a:gs pos="53999">
                  <a:srgbClr val="B7E8F8"/>
                </a:gs>
                <a:gs pos="15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 err="1">
                  <a:solidFill>
                    <a:schemeClr val="tx1"/>
                  </a:solidFill>
                  <a:latin typeface="Nikosh"/>
                </a:rPr>
                <a:t>ব্রডকাস্ট</a:t>
              </a:r>
              <a:endParaRPr lang="en-US" sz="5400" kern="1200" dirty="0">
                <a:solidFill>
                  <a:schemeClr val="tx1"/>
                </a:solidFill>
                <a:latin typeface="Nikosh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49329-96D1-4938-A682-825E385779ED}"/>
                </a:ext>
              </a:extLst>
            </p:cNvPr>
            <p:cNvSpPr/>
            <p:nvPr/>
          </p:nvSpPr>
          <p:spPr>
            <a:xfrm>
              <a:off x="5093479" y="5393201"/>
              <a:ext cx="3395073" cy="1343321"/>
            </a:xfrm>
            <a:custGeom>
              <a:avLst/>
              <a:gdLst>
                <a:gd name="connsiteX0" fmla="*/ 0 w 3395073"/>
                <a:gd name="connsiteY0" fmla="*/ 0 h 1343321"/>
                <a:gd name="connsiteX1" fmla="*/ 3395073 w 3395073"/>
                <a:gd name="connsiteY1" fmla="*/ 0 h 1343321"/>
                <a:gd name="connsiteX2" fmla="*/ 3395073 w 3395073"/>
                <a:gd name="connsiteY2" fmla="*/ 1343321 h 1343321"/>
                <a:gd name="connsiteX3" fmla="*/ 0 w 3395073"/>
                <a:gd name="connsiteY3" fmla="*/ 1343321 h 1343321"/>
                <a:gd name="connsiteX4" fmla="*/ 0 w 3395073"/>
                <a:gd name="connsiteY4" fmla="*/ 0 h 134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5073" h="1343321">
                  <a:moveTo>
                    <a:pt x="0" y="0"/>
                  </a:moveTo>
                  <a:lnTo>
                    <a:pt x="3395073" y="0"/>
                  </a:lnTo>
                  <a:lnTo>
                    <a:pt x="3395073" y="1343321"/>
                  </a:lnTo>
                  <a:lnTo>
                    <a:pt x="0" y="134332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60000">
                  <a:srgbClr val="E58288"/>
                </a:gs>
                <a:gs pos="0">
                  <a:schemeClr val="accent5"/>
                </a:gs>
                <a:gs pos="5000">
                  <a:srgbClr val="FF0000"/>
                </a:gs>
                <a:gs pos="53999">
                  <a:srgbClr val="B7E8F8"/>
                </a:gs>
                <a:gs pos="15000">
                  <a:schemeClr val="accent1">
                    <a:lumMod val="45000"/>
                    <a:lumOff val="55000"/>
                  </a:schemeClr>
                </a:gs>
                <a:gs pos="99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 err="1">
                  <a:solidFill>
                    <a:schemeClr val="tx1"/>
                  </a:solidFill>
                  <a:latin typeface="Nikosh"/>
                </a:rPr>
                <a:t>মাল্টিকাস্ট</a:t>
              </a:r>
              <a:endParaRPr lang="en-US" sz="5400" kern="1200" dirty="0">
                <a:solidFill>
                  <a:schemeClr val="tx1"/>
                </a:solidFill>
                <a:latin typeface="Nikos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rgbClr val="7030A0"/>
            </a:gs>
            <a:gs pos="78000">
              <a:schemeClr val="accent1">
                <a:alpha val="16000"/>
                <a:lumMod val="44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80185C-DFE1-4D6A-910A-58588708713C}"/>
              </a:ext>
            </a:extLst>
          </p:cNvPr>
          <p:cNvSpPr txBox="1"/>
          <p:nvPr/>
        </p:nvSpPr>
        <p:spPr>
          <a:xfrm>
            <a:off x="1600200" y="4572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/>
              </a:rPr>
              <a:t>ইউনিকাস্ট</a:t>
            </a:r>
            <a:r>
              <a:rPr lang="en-US" sz="4400" dirty="0">
                <a:latin typeface="Nikosh" panose="02000000000000000000"/>
              </a:rPr>
              <a:t> (Unicast)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99AB98-9EA1-47EA-9B73-A906FE7ACAA1}"/>
              </a:ext>
            </a:extLst>
          </p:cNvPr>
          <p:cNvSpPr txBox="1"/>
          <p:nvPr/>
        </p:nvSpPr>
        <p:spPr>
          <a:xfrm>
            <a:off x="457200" y="1676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" panose="02000000000000000000"/>
              </a:rPr>
              <a:t>যে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ট্রান্সমিশন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পদ্ধতিতে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একজন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প্রেরক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থেকে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একজন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প্রাপকের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মধ্যে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ডেটা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আদান-প্রদান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হয়ে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থাকে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তাকে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ইউনিকাস্ট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মোড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বলা</a:t>
            </a:r>
            <a:r>
              <a:rPr lang="en-US" sz="2800" dirty="0">
                <a:latin typeface="Nikosh" panose="02000000000000000000"/>
              </a:rPr>
              <a:t> </a:t>
            </a:r>
            <a:r>
              <a:rPr lang="en-US" sz="2800" dirty="0" err="1">
                <a:latin typeface="Nikosh" panose="02000000000000000000"/>
              </a:rPr>
              <a:t>হয়</a:t>
            </a:r>
            <a:r>
              <a:rPr lang="en-US" sz="2800" dirty="0">
                <a:latin typeface="Nikosh" panose="02000000000000000000"/>
              </a:rPr>
              <a:t>।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9EF829-13D8-4F44-9E33-0667E2BE2246}"/>
              </a:ext>
            </a:extLst>
          </p:cNvPr>
          <p:cNvGrpSpPr/>
          <p:nvPr/>
        </p:nvGrpSpPr>
        <p:grpSpPr>
          <a:xfrm>
            <a:off x="1588477" y="3106191"/>
            <a:ext cx="4798842" cy="3555091"/>
            <a:chOff x="1588477" y="3106191"/>
            <a:chExt cx="4798842" cy="355509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AA322A-660A-4F14-93D4-3C27383AFD78}"/>
                </a:ext>
              </a:extLst>
            </p:cNvPr>
            <p:cNvSpPr/>
            <p:nvPr/>
          </p:nvSpPr>
          <p:spPr>
            <a:xfrm>
              <a:off x="5701519" y="3106191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B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900937-A2E2-4AF3-A3D8-79BD647C3AAD}"/>
                </a:ext>
              </a:extLst>
            </p:cNvPr>
            <p:cNvSpPr/>
            <p:nvPr/>
          </p:nvSpPr>
          <p:spPr>
            <a:xfrm>
              <a:off x="1702777" y="4343400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A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807C3C5-F4BC-4AEC-B632-8B6D6F6FDB35}"/>
                </a:ext>
              </a:extLst>
            </p:cNvPr>
            <p:cNvSpPr/>
            <p:nvPr/>
          </p:nvSpPr>
          <p:spPr>
            <a:xfrm>
              <a:off x="5701519" y="4343400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C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06D23C5-3507-406E-93B1-5BE3CBD924C1}"/>
                </a:ext>
              </a:extLst>
            </p:cNvPr>
            <p:cNvSpPr/>
            <p:nvPr/>
          </p:nvSpPr>
          <p:spPr>
            <a:xfrm>
              <a:off x="5701519" y="5588224"/>
              <a:ext cx="685800" cy="596206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Nikosh" panose="02000000000000000000"/>
                </a:rPr>
                <a:t>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4E7F72-C857-4614-A51D-3FE757175FAF}"/>
                </a:ext>
              </a:extLst>
            </p:cNvPr>
            <p:cNvCxnSpPr>
              <a:stCxn id="5" idx="3"/>
              <a:endCxn id="7" idx="1"/>
            </p:cNvCxnSpPr>
            <p:nvPr/>
          </p:nvCxnSpPr>
          <p:spPr>
            <a:xfrm>
              <a:off x="2388577" y="4641503"/>
              <a:ext cx="331294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00CA15-5DD8-4202-9A04-EA1099DA04C0}"/>
                </a:ext>
              </a:extLst>
            </p:cNvPr>
            <p:cNvSpPr txBox="1"/>
            <p:nvPr/>
          </p:nvSpPr>
          <p:spPr>
            <a:xfrm>
              <a:off x="1588477" y="514562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" panose="02000000000000000000"/>
                </a:rPr>
                <a:t>প্রেরক</a:t>
              </a:r>
              <a:endParaRPr lang="en-US" dirty="0">
                <a:latin typeface="Nikosh" panose="0200000000000000000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9FE41D-2049-4693-8B0F-D80FD4693FF7}"/>
                </a:ext>
              </a:extLst>
            </p:cNvPr>
            <p:cNvSpPr txBox="1"/>
            <p:nvPr/>
          </p:nvSpPr>
          <p:spPr>
            <a:xfrm>
              <a:off x="5549119" y="629195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" panose="02000000000000000000"/>
                </a:rPr>
                <a:t>প্রাপক</a:t>
              </a:r>
              <a:endParaRPr lang="en-US" dirty="0">
                <a:latin typeface="Nikosh" panose="020000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31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447</TotalTime>
  <Words>420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Nikosh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 নিচের ছবি গুলি লক্ষ্য করি </vt:lpstr>
      <vt:lpstr> নিচের ছবি গুলি লক্ষ্য করি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/ স্বাগতম</dc:title>
  <dc:creator>USER</dc:creator>
  <cp:lastModifiedBy>DOEL</cp:lastModifiedBy>
  <cp:revision>125</cp:revision>
  <dcterms:created xsi:type="dcterms:W3CDTF">2006-08-16T00:00:00Z</dcterms:created>
  <dcterms:modified xsi:type="dcterms:W3CDTF">2020-04-19T20:41:58Z</dcterms:modified>
</cp:coreProperties>
</file>