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84" r:id="rId2"/>
    <p:sldId id="344" r:id="rId3"/>
    <p:sldId id="397" r:id="rId4"/>
    <p:sldId id="355" r:id="rId5"/>
    <p:sldId id="387" r:id="rId6"/>
    <p:sldId id="386" r:id="rId7"/>
    <p:sldId id="356" r:id="rId8"/>
    <p:sldId id="371" r:id="rId9"/>
    <p:sldId id="345" r:id="rId10"/>
    <p:sldId id="348" r:id="rId11"/>
    <p:sldId id="388" r:id="rId12"/>
    <p:sldId id="370" r:id="rId13"/>
    <p:sldId id="389" r:id="rId14"/>
    <p:sldId id="374" r:id="rId15"/>
    <p:sldId id="390" r:id="rId16"/>
    <p:sldId id="391" r:id="rId17"/>
    <p:sldId id="392" r:id="rId18"/>
    <p:sldId id="393" r:id="rId19"/>
    <p:sldId id="394" r:id="rId20"/>
    <p:sldId id="395" r:id="rId21"/>
    <p:sldId id="36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50165"/>
    <a:srgbClr val="5F2987"/>
    <a:srgbClr val="A89CB6"/>
    <a:srgbClr val="CC0066"/>
    <a:srgbClr val="F1E786"/>
    <a:srgbClr val="008000"/>
    <a:srgbClr val="D38C2D"/>
    <a:srgbClr val="E0AD6B"/>
    <a:srgbClr val="F6E7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5" autoAdjust="0"/>
    <p:restoredTop sz="93091" autoAdjust="0"/>
  </p:normalViewPr>
  <p:slideViewPr>
    <p:cSldViewPr snapToGrid="0">
      <p:cViewPr varScale="1">
        <p:scale>
          <a:sx n="69" d="100"/>
          <a:sy n="69" d="100"/>
        </p:scale>
        <p:origin x="89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87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642E5-1335-48B8-885D-A40391F9D60A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AAAC9-EAD6-41B7-9896-2DC0194782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80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EAF3C-C670-454B-86FA-F5B0306F12A0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B4BB2-1F7C-4C3A-B108-D9B6652F91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7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4BB2-1F7C-4C3A-B108-D9B6652F91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07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B4BB2-1F7C-4C3A-B108-D9B6652F91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18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AB5D5-903F-451F-A9B7-6D2950752CBE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44AC1-D007-487B-AADF-B31B5D9C9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1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AB5D5-903F-451F-A9B7-6D2950752CBE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44AC1-D007-487B-AADF-B31B5D9C9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3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AB5D5-903F-451F-A9B7-6D2950752CBE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44AC1-D007-487B-AADF-B31B5D9C9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2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AB5D5-903F-451F-A9B7-6D2950752CBE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44AC1-D007-487B-AADF-B31B5D9C9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6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AB5D5-903F-451F-A9B7-6D2950752CBE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44AC1-D007-487B-AADF-B31B5D9C9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AB5D5-903F-451F-A9B7-6D2950752CBE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44AC1-D007-487B-AADF-B31B5D9C9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9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AB5D5-903F-451F-A9B7-6D2950752CBE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44AC1-D007-487B-AADF-B31B5D9C9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1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AB5D5-903F-451F-A9B7-6D2950752CBE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44AC1-D007-487B-AADF-B31B5D9C9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8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18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AB5D5-903F-451F-A9B7-6D2950752CBE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44AC1-D007-487B-AADF-B31B5D9C9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9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81AB5D5-903F-451F-A9B7-6D2950752CBE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844AC1-D007-487B-AADF-B31B5D9C92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776" y="25758"/>
            <a:ext cx="1234587" cy="937811"/>
          </a:xfrm>
          <a:prstGeom prst="rect">
            <a:avLst/>
          </a:prstGeom>
        </p:spPr>
      </p:pic>
      <p:sp>
        <p:nvSpPr>
          <p:cNvPr id="4" name="Slide Number Placeholder 3"/>
          <p:cNvSpPr txBox="1">
            <a:spLocks/>
          </p:cNvSpPr>
          <p:nvPr userDrawn="1"/>
        </p:nvSpPr>
        <p:spPr>
          <a:xfrm>
            <a:off x="9735405" y="6518254"/>
            <a:ext cx="240200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just" defTabSz="914400" rtl="0" eaLnBrk="1" latinLnBrk="0" hangingPunct="1">
              <a:defRPr sz="2000" kern="1200">
                <a:solidFill>
                  <a:srgbClr val="008000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69E043C-ADC0-4E60-B5F1-5D5D3303CDAF}" type="datetime10">
              <a:rPr lang="bn-BD" smtClean="0"/>
              <a:pPr algn="r"/>
              <a:t>সোমবার, 20 এপ্রিল, 2020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 userDrawn="1"/>
        </p:nvSpPr>
        <p:spPr>
          <a:xfrm>
            <a:off x="8939284" y="6518254"/>
            <a:ext cx="79612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just" defTabSz="914400" rtl="0" eaLnBrk="1" latinLnBrk="0" hangingPunct="1">
              <a:defRPr sz="2000" kern="1200">
                <a:solidFill>
                  <a:schemeClr val="tx1"/>
                </a:solidFill>
                <a:latin typeface="NikoshBAN" panose="02000000000000000000" pitchFamily="2" charset="0"/>
                <a:ea typeface="+mn-ea"/>
                <a:cs typeface="NikoshBAN" panose="02000000000000000000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err="1" smtClean="0">
                <a:solidFill>
                  <a:srgbClr val="FF0000"/>
                </a:solidFill>
              </a:rPr>
              <a:t>আজঃ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107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6CCE358-7C48-4DF0-AC18-F239203DA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87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80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802"/>
            <a:ext cx="2982026" cy="646331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কাজ-2 (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মূল্যায়ন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9786" y="698195"/>
            <a:ext cx="958543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পতাকাকে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যথাযথভাবে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প্রদর্শন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000" b="1" dirty="0">
              <a:solidFill>
                <a:srgbClr val="3501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4678" y="1108992"/>
            <a:ext cx="958543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বলুন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0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4678" y="1519789"/>
            <a:ext cx="958543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আয়োজিত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দিবসের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বলুন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000" b="1" dirty="0">
              <a:solidFill>
                <a:srgbClr val="3501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4678" y="1930586"/>
            <a:ext cx="958543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পতাকা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নামানো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b="1" dirty="0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0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4678" y="2341383"/>
            <a:ext cx="958543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পড়ালেখা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000" b="1" dirty="0">
              <a:solidFill>
                <a:srgbClr val="3501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4678" y="2752180"/>
            <a:ext cx="958543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জনকের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বলুন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0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4678" y="3162977"/>
            <a:ext cx="958543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অর্জনে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পিতার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000" b="1" dirty="0">
              <a:solidFill>
                <a:srgbClr val="3501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4678" y="3573774"/>
            <a:ext cx="958543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১৯৭৫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0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4678" y="3984571"/>
            <a:ext cx="958543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তাৎপর্য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3000" b="1" dirty="0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000" b="1" dirty="0">
              <a:solidFill>
                <a:srgbClr val="3501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4678" y="4395368"/>
            <a:ext cx="958543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মুক্তিবাহিনীকে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নিয়মিত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গেরিলা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বাহিনীতে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0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4678" y="4806165"/>
            <a:ext cx="958543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বাংলাদেশকে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১১টি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সেক্টরে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000" b="1" dirty="0">
              <a:solidFill>
                <a:srgbClr val="3501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4678" y="5216962"/>
            <a:ext cx="958543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শহিদের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স্মরণ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0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4678" y="5627759"/>
            <a:ext cx="958543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বিরুদ্ধে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অভ্যুত্থান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000" b="1" dirty="0">
              <a:solidFill>
                <a:srgbClr val="3501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4678" y="6038556"/>
            <a:ext cx="958543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তাঁদের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হত্যা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0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0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4678" y="6449360"/>
            <a:ext cx="9585430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গণহত্যা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0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000" b="1" dirty="0">
              <a:solidFill>
                <a:srgbClr val="3501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32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101273" cy="830997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কাজ-৩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1" y="1552578"/>
            <a:ext cx="10653486" cy="23083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just"/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শেখানো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1" y="3866253"/>
            <a:ext cx="1065348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err="1" smtClean="0">
                <a:solidFill>
                  <a:srgbClr val="5F298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4800" b="1" dirty="0" smtClean="0">
                <a:solidFill>
                  <a:srgbClr val="5F298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90 </a:t>
            </a:r>
            <a:r>
              <a:rPr lang="en-GB" sz="4800" b="1" dirty="0" err="1" smtClean="0">
                <a:solidFill>
                  <a:srgbClr val="5F298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4800" b="1" dirty="0">
              <a:solidFill>
                <a:srgbClr val="5F298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2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1372" y="1399799"/>
            <a:ext cx="8360229" cy="280076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নির্ধারিত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শিখনফল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যোগ্যতা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অর্জনের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লক্ষ্যে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শ্রেণির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শিখন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শেখানো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কাজ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সুন্দর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সুষ্ঠুভাবে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পরিচালনার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জন্য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সামগ্রিকভাবে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যে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প্রধান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উপায়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অবলম্বন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হয়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তাই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হলো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পদ্ধতি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 </a:t>
            </a:r>
            <a:endParaRPr lang="en-US" sz="4400" dirty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9051" y="29496"/>
            <a:ext cx="4216206" cy="7078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>
                <a:solidFill>
                  <a:srgbClr val="F1E7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>
                <a:solidFill>
                  <a:srgbClr val="F1E7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1E7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solidFill>
                  <a:srgbClr val="F1E7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1E7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F1E7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1E7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000" dirty="0">
                <a:solidFill>
                  <a:srgbClr val="F1E7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F1E786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1372" y="4178965"/>
            <a:ext cx="8360229" cy="212365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কয়েকটি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পদ্ধতির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নাম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হলোঃ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-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1।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পর্যবেক্ষণ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পদ্ধতি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	2।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পদ্ধতি</a:t>
            </a:r>
            <a:endParaRPr lang="en-US" sz="4400" dirty="0" smtClean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3।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প্রশ্নোত্তর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পদ্ধতি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	4।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অভিনয়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পদ্ধতি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ইত্যাদি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21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834353"/>
              </p:ext>
            </p:extLst>
          </p:nvPr>
        </p:nvGraphicFramePr>
        <p:xfrm>
          <a:off x="1781035" y="1246042"/>
          <a:ext cx="8524105" cy="3568458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8524105">
                  <a:extLst>
                    <a:ext uri="{9D8B030D-6E8A-4147-A177-3AD203B41FA5}">
                      <a16:colId xmlns="" xmlns:a16="http://schemas.microsoft.com/office/drawing/2014/main" val="1278594586"/>
                    </a:ext>
                  </a:extLst>
                </a:gridCol>
              </a:tblGrid>
              <a:tr h="17222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400" dirty="0" smtClean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32570992"/>
                  </a:ext>
                </a:extLst>
              </a:tr>
              <a:tr h="1846217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0441936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07F3A13-7F73-403B-BA30-5C4A4FAE370F}"/>
              </a:ext>
            </a:extLst>
          </p:cNvPr>
          <p:cNvSpPr txBox="1"/>
          <p:nvPr/>
        </p:nvSpPr>
        <p:spPr>
          <a:xfrm>
            <a:off x="1781035" y="1520435"/>
            <a:ext cx="8524105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"/>
            </a:scene3d>
            <a:sp3d prstMaterial="powder">
              <a:bevelB w="635000"/>
            </a:sp3d>
          </a:bodyPr>
          <a:lstStyle/>
          <a:p>
            <a:pPr algn="ctr"/>
            <a:r>
              <a:rPr lang="en-GB" sz="3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GB" sz="3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GB" sz="3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পদ্ধতিকে</a:t>
            </a:r>
            <a:r>
              <a:rPr lang="en-GB" sz="3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সার্থকভাবে</a:t>
            </a:r>
            <a:r>
              <a:rPr lang="en-GB" sz="3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প্রয়োগের</a:t>
            </a:r>
            <a:r>
              <a:rPr lang="en-GB" sz="3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GB" sz="3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GB" sz="3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GB" sz="3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কর্মকাণ্ড</a:t>
            </a:r>
            <a:r>
              <a:rPr lang="en-GB" sz="3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GB" sz="3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</a:t>
            </a:r>
            <a:r>
              <a:rPr lang="en-GB" sz="3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800" b="1" dirty="0" err="1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GB" sz="3800" b="1" dirty="0" smtClean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800" b="1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7F3A13-7F73-403B-BA30-5C4A4FAE370F}"/>
              </a:ext>
            </a:extLst>
          </p:cNvPr>
          <p:cNvSpPr txBox="1"/>
          <p:nvPr/>
        </p:nvSpPr>
        <p:spPr>
          <a:xfrm>
            <a:off x="1781035" y="3245333"/>
            <a:ext cx="8524105" cy="12618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"/>
            </a:scene3d>
            <a:sp3d prstMaterial="powder">
              <a:bevelB w="635000"/>
            </a:sp3d>
          </a:bodyPr>
          <a:lstStyle/>
          <a:p>
            <a:pPr algn="ctr"/>
            <a:r>
              <a:rPr lang="en-GB" sz="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GB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GB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হলোঃ</a:t>
            </a:r>
            <a:r>
              <a:rPr lang="en-GB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ctr"/>
            <a:r>
              <a:rPr lang="en-GB" sz="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GB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GB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GB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559"/>
            <a:ext cx="4216206" cy="70788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 err="1" smtClean="0">
                <a:solidFill>
                  <a:srgbClr val="F1E7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US" sz="4000" dirty="0" smtClean="0">
                <a:solidFill>
                  <a:srgbClr val="F1E7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1E7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solidFill>
                  <a:srgbClr val="F1E7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1E7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F1E7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1E7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4000" dirty="0">
                <a:solidFill>
                  <a:srgbClr val="F1E78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F1E786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754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9313" y="140057"/>
            <a:ext cx="8126573" cy="70788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দলীয়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পরিকল্পনা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প্রণয়ন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প্রদর্শণ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pic>
        <p:nvPicPr>
          <p:cNvPr id="8" name="Picture 7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3" y="0"/>
            <a:ext cx="1134572" cy="1134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6" y="956540"/>
            <a:ext cx="10876869" cy="553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441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73" y="116114"/>
            <a:ext cx="9506855" cy="2479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8" y="2595600"/>
            <a:ext cx="9521370" cy="4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8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710872" cy="83099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অধিবেশন-2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1" y="1552578"/>
            <a:ext cx="11001828" cy="2308324"/>
          </a:xfrm>
          <a:prstGeom prst="rect">
            <a:avLst/>
          </a:prstGeom>
          <a:noFill/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কাজ-1: </a:t>
            </a:r>
            <a:r>
              <a:rPr lang="en-GB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GB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GB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GB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endParaRPr lang="en-GB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1" y="4229777"/>
            <a:ext cx="10653486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err="1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4800" b="1" dirty="0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40 </a:t>
            </a:r>
            <a:r>
              <a:rPr lang="en-GB" sz="4800" b="1" dirty="0" err="1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48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56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802"/>
            <a:ext cx="2982026" cy="646331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কাজ-1 (</a:t>
            </a:r>
            <a:r>
              <a:rPr lang="en-US" sz="36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মূল্যায়ন</a:t>
            </a:r>
            <a:r>
              <a:rPr lang="en-US" sz="36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9786" y="698195"/>
            <a:ext cx="958543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	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লিখুন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b="1" dirty="0">
              <a:solidFill>
                <a:srgbClr val="3501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4678" y="1108992"/>
            <a:ext cx="958543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	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যুক্তিযুদ্ধে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ক্ষয়ক্ষতির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লিখুন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4678" y="1519789"/>
            <a:ext cx="958543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	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পটভূমির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লিখুন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b="1" dirty="0">
              <a:solidFill>
                <a:srgbClr val="3501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4678" y="1930586"/>
            <a:ext cx="958543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	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চলাকালীন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বিগ্রেড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ফোর্স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4678" y="2341383"/>
            <a:ext cx="958543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	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বুদ্ধিজীবীদের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লিখুন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b="1" dirty="0">
              <a:solidFill>
                <a:srgbClr val="3501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24678" y="2752180"/>
            <a:ext cx="958543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	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বুদ্ধিজীবীদের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4678" y="3162977"/>
            <a:ext cx="958543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৭.	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মুক্তিযোদ্ধাদেরকে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প্রদেয়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খেতাবগুলোর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লিখুন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b="1" dirty="0">
              <a:solidFill>
                <a:srgbClr val="3501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24678" y="3573774"/>
            <a:ext cx="958543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	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4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4678" y="3984571"/>
            <a:ext cx="958543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	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বঙ্গবন্ধুকে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400" b="1" dirty="0">
              <a:solidFill>
                <a:srgbClr val="3501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4678" y="4395368"/>
            <a:ext cx="958543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	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সর্বকালের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বাঙ্গালি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4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24678" y="4806165"/>
            <a:ext cx="958543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	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সমার্থক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400" b="1" dirty="0">
              <a:solidFill>
                <a:srgbClr val="3501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4678" y="5216962"/>
            <a:ext cx="958543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১২.	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বর্ষ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4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24678" y="5627759"/>
            <a:ext cx="958543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১৩.	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মুক্তিযুদ্ধের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অগ্রনায়ক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400" b="1" dirty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2400" b="1" dirty="0">
              <a:solidFill>
                <a:srgbClr val="3501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4678" y="6038556"/>
            <a:ext cx="958543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১৪.	</a:t>
            </a:r>
            <a:r>
              <a:rPr lang="en-US" sz="2400" b="1" dirty="0" err="1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2400" b="1" dirty="0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মুজিবুর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রহমানকে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উপাধি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400" b="1" dirty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24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22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2899559" cy="830997"/>
          </a:xfrm>
          <a:prstGeom prst="rect">
            <a:avLst/>
          </a:prstGeom>
          <a:solidFill>
            <a:srgbClr val="0066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অধিবেশন-2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9601" y="1552578"/>
            <a:ext cx="10653486" cy="23083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just"/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কাজ-2: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শেখানো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GB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endParaRPr lang="en-GB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1" y="3866253"/>
            <a:ext cx="1065348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err="1" smtClean="0">
                <a:solidFill>
                  <a:srgbClr val="5F298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4800" b="1" dirty="0" smtClean="0">
                <a:solidFill>
                  <a:srgbClr val="5F298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90 </a:t>
            </a:r>
            <a:r>
              <a:rPr lang="en-GB" sz="4800" b="1" dirty="0" err="1" smtClean="0">
                <a:solidFill>
                  <a:srgbClr val="5F2987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4800" b="1" dirty="0">
              <a:solidFill>
                <a:srgbClr val="5F2987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96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2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09313" y="140057"/>
            <a:ext cx="8126573" cy="70788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দলীয়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কাজ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(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পরিকল্পনা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প্রণয়ন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পাঠ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প্রদর্শণ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ea typeface="Times New Roman" pitchFamily="18" charset="0"/>
                <a:cs typeface="NikoshBAN" pitchFamily="2" charset="0"/>
              </a:rPr>
              <a:t>)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pic>
        <p:nvPicPr>
          <p:cNvPr id="8" name="Picture 7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3" y="0"/>
            <a:ext cx="1134572" cy="11345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16" y="956540"/>
            <a:ext cx="10876869" cy="553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8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6982" y="399365"/>
            <a:ext cx="12095018" cy="59400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8000" b="1" dirty="0" err="1" smtClean="0">
                <a:ln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8000" b="1" dirty="0">
              <a:ln/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31013" y="356278"/>
            <a:ext cx="7016664" cy="1200329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7200" b="1" spc="50" dirty="0" err="1" smtClean="0">
                <a:ln w="0"/>
                <a:solidFill>
                  <a:srgbClr val="CC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7200" b="1" spc="50" dirty="0" smtClean="0">
                <a:ln w="0"/>
                <a:solidFill>
                  <a:srgbClr val="CC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b="1" spc="50" dirty="0" err="1" smtClean="0">
                <a:ln w="0"/>
                <a:solidFill>
                  <a:srgbClr val="CC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সাবক্লাস্টার</a:t>
            </a:r>
            <a:r>
              <a:rPr lang="en-GB" sz="7200" b="1" spc="50" dirty="0" smtClean="0">
                <a:ln w="0"/>
                <a:solidFill>
                  <a:srgbClr val="CC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b="1" spc="50" dirty="0" err="1" smtClean="0">
                <a:ln w="0"/>
                <a:solidFill>
                  <a:srgbClr val="CC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প্রশিক্ষণে</a:t>
            </a:r>
            <a:r>
              <a:rPr lang="en-GB" sz="7200" b="1" spc="50" dirty="0" smtClean="0">
                <a:ln w="0"/>
                <a:solidFill>
                  <a:srgbClr val="CC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7200" b="1" spc="50" dirty="0" err="1" smtClean="0">
                <a:ln w="0"/>
                <a:solidFill>
                  <a:srgbClr val="CC006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GB" sz="7200" b="1" spc="50" dirty="0">
              <a:ln w="0"/>
              <a:solidFill>
                <a:srgbClr val="CC006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81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173" y="116114"/>
            <a:ext cx="9506855" cy="2479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658" y="2595600"/>
            <a:ext cx="9521370" cy="4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4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903EE42-E097-4E2B-B7B0-7B8F4C8D9173}"/>
              </a:ext>
            </a:extLst>
          </p:cNvPr>
          <p:cNvSpPr txBox="1"/>
          <p:nvPr/>
        </p:nvSpPr>
        <p:spPr>
          <a:xfrm>
            <a:off x="369573" y="176981"/>
            <a:ext cx="5941050" cy="31547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19799991" rev="0"/>
              </a:camera>
              <a:lightRig rig="threePt" dir="t"/>
            </a:scene3d>
            <a:sp3d z="1270000" extrusionH="57150">
              <a:bevelT w="1270000" h="635000" prst="divot"/>
              <a:bevelB w="1270000" h="635000"/>
            </a:sp3d>
          </a:bodyPr>
          <a:lstStyle/>
          <a:p>
            <a:r>
              <a:rPr lang="en-US" sz="19900" dirty="0" err="1">
                <a:solidFill>
                  <a:srgbClr val="CC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solidFill>
                <a:srgbClr val="CC00FF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5C59188-D3B0-40E0-8308-623B194012BE}"/>
              </a:ext>
            </a:extLst>
          </p:cNvPr>
          <p:cNvSpPr txBox="1"/>
          <p:nvPr/>
        </p:nvSpPr>
        <p:spPr>
          <a:xfrm>
            <a:off x="397656" y="2794667"/>
            <a:ext cx="12835565" cy="31547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19799991" rev="0"/>
              </a:camera>
              <a:lightRig rig="threePt" dir="t"/>
            </a:scene3d>
            <a:sp3d z="1270000" extrusionH="57150">
              <a:bevelT w="1270000" h="635000" prst="divot"/>
              <a:bevelB w="1270000" h="635000"/>
            </a:sp3d>
          </a:bodyPr>
          <a:lstStyle/>
          <a:p>
            <a:r>
              <a:rPr lang="en-US" sz="19900" dirty="0" err="1">
                <a:solidFill>
                  <a:srgbClr val="CC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19900" dirty="0">
                <a:solidFill>
                  <a:srgbClr val="CC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dirty="0" err="1">
                <a:solidFill>
                  <a:srgbClr val="CC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19900" dirty="0">
                <a:solidFill>
                  <a:srgbClr val="CC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900" dirty="0" err="1">
                <a:solidFill>
                  <a:srgbClr val="CC00FF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19900" dirty="0">
              <a:solidFill>
                <a:srgbClr val="CC00FF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54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/>
          <p:bldP spid="4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16B3F41-683F-43C0-8880-9270CF12BB65}"/>
              </a:ext>
            </a:extLst>
          </p:cNvPr>
          <p:cNvSpPr txBox="1"/>
          <p:nvPr/>
        </p:nvSpPr>
        <p:spPr>
          <a:xfrm>
            <a:off x="854305" y="2003800"/>
            <a:ext cx="99551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ফারুক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উপজেলা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অফিসার</a:t>
            </a:r>
            <a:endParaRPr lang="en-US" sz="72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লক্ষ্মীপুর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লক্ষ্মীপুর</a:t>
            </a:r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BD669FD-4AE5-4735-ABFC-8330D9B1BD27}"/>
              </a:ext>
            </a:extLst>
          </p:cNvPr>
          <p:cNvGrpSpPr/>
          <p:nvPr/>
        </p:nvGrpSpPr>
        <p:grpSpPr>
          <a:xfrm>
            <a:off x="1331602" y="1623067"/>
            <a:ext cx="6377493" cy="3987342"/>
            <a:chOff x="5171344" y="2322807"/>
            <a:chExt cx="6073070" cy="398734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727D57BF-E8A9-4BA9-8D85-AFC09CC542E5}"/>
                </a:ext>
              </a:extLst>
            </p:cNvPr>
            <p:cNvSpPr/>
            <p:nvPr/>
          </p:nvSpPr>
          <p:spPr>
            <a:xfrm>
              <a:off x="5171345" y="2325771"/>
              <a:ext cx="6073069" cy="398437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273A77E6-6A4C-4421-956B-A3C358901145}"/>
                </a:ext>
              </a:extLst>
            </p:cNvPr>
            <p:cNvSpPr/>
            <p:nvPr/>
          </p:nvSpPr>
          <p:spPr>
            <a:xfrm>
              <a:off x="5171344" y="2322807"/>
              <a:ext cx="6073069" cy="748904"/>
            </a:xfrm>
            <a:custGeom>
              <a:avLst/>
              <a:gdLst>
                <a:gd name="connsiteX0" fmla="*/ 664076 w 6073069"/>
                <a:gd name="connsiteY0" fmla="*/ 0 h 748904"/>
                <a:gd name="connsiteX1" fmla="*/ 5408993 w 6073069"/>
                <a:gd name="connsiteY1" fmla="*/ 0 h 748904"/>
                <a:gd name="connsiteX2" fmla="*/ 6073069 w 6073069"/>
                <a:gd name="connsiteY2" fmla="*/ 664076 h 748904"/>
                <a:gd name="connsiteX3" fmla="*/ 6073069 w 6073069"/>
                <a:gd name="connsiteY3" fmla="*/ 748904 h 748904"/>
                <a:gd name="connsiteX4" fmla="*/ 0 w 6073069"/>
                <a:gd name="connsiteY4" fmla="*/ 748904 h 748904"/>
                <a:gd name="connsiteX5" fmla="*/ 0 w 6073069"/>
                <a:gd name="connsiteY5" fmla="*/ 664076 h 748904"/>
                <a:gd name="connsiteX6" fmla="*/ 664076 w 6073069"/>
                <a:gd name="connsiteY6" fmla="*/ 0 h 74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3069" h="748904">
                  <a:moveTo>
                    <a:pt x="664076" y="0"/>
                  </a:moveTo>
                  <a:lnTo>
                    <a:pt x="5408993" y="0"/>
                  </a:lnTo>
                  <a:cubicBezTo>
                    <a:pt x="5775752" y="0"/>
                    <a:pt x="6073069" y="297317"/>
                    <a:pt x="6073069" y="664076"/>
                  </a:cubicBezTo>
                  <a:lnTo>
                    <a:pt x="6073069" y="748904"/>
                  </a:lnTo>
                  <a:lnTo>
                    <a:pt x="0" y="748904"/>
                  </a:lnTo>
                  <a:lnTo>
                    <a:pt x="0" y="664076"/>
                  </a:lnTo>
                  <a:cubicBezTo>
                    <a:pt x="0" y="297317"/>
                    <a:pt x="297317" y="0"/>
                    <a:pt x="66407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0E8D70D5-2782-4FD2-9B49-6E2655B0CB1A}"/>
              </a:ext>
            </a:extLst>
          </p:cNvPr>
          <p:cNvGrpSpPr/>
          <p:nvPr/>
        </p:nvGrpSpPr>
        <p:grpSpPr>
          <a:xfrm>
            <a:off x="1172956" y="1623067"/>
            <a:ext cx="6377493" cy="4005531"/>
            <a:chOff x="5171343" y="2322807"/>
            <a:chExt cx="6073070" cy="400553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="" xmlns:a16="http://schemas.microsoft.com/office/drawing/2014/main" id="{9019AAD0-AC21-4F25-98E3-01A217830772}"/>
                </a:ext>
              </a:extLst>
            </p:cNvPr>
            <p:cNvSpPr/>
            <p:nvPr/>
          </p:nvSpPr>
          <p:spPr>
            <a:xfrm>
              <a:off x="5171343" y="2343960"/>
              <a:ext cx="6073069" cy="398437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6F6EFC16-CF12-4820-A392-DFB8CDC2A0B3}"/>
                </a:ext>
              </a:extLst>
            </p:cNvPr>
            <p:cNvSpPr/>
            <p:nvPr/>
          </p:nvSpPr>
          <p:spPr>
            <a:xfrm>
              <a:off x="5171344" y="2322807"/>
              <a:ext cx="6073069" cy="748904"/>
            </a:xfrm>
            <a:custGeom>
              <a:avLst/>
              <a:gdLst>
                <a:gd name="connsiteX0" fmla="*/ 664076 w 6073069"/>
                <a:gd name="connsiteY0" fmla="*/ 0 h 748904"/>
                <a:gd name="connsiteX1" fmla="*/ 5408993 w 6073069"/>
                <a:gd name="connsiteY1" fmla="*/ 0 h 748904"/>
                <a:gd name="connsiteX2" fmla="*/ 6073069 w 6073069"/>
                <a:gd name="connsiteY2" fmla="*/ 664076 h 748904"/>
                <a:gd name="connsiteX3" fmla="*/ 6073069 w 6073069"/>
                <a:gd name="connsiteY3" fmla="*/ 748904 h 748904"/>
                <a:gd name="connsiteX4" fmla="*/ 0 w 6073069"/>
                <a:gd name="connsiteY4" fmla="*/ 748904 h 748904"/>
                <a:gd name="connsiteX5" fmla="*/ 0 w 6073069"/>
                <a:gd name="connsiteY5" fmla="*/ 664076 h 748904"/>
                <a:gd name="connsiteX6" fmla="*/ 664076 w 6073069"/>
                <a:gd name="connsiteY6" fmla="*/ 0 h 74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3069" h="748904">
                  <a:moveTo>
                    <a:pt x="664076" y="0"/>
                  </a:moveTo>
                  <a:lnTo>
                    <a:pt x="5408993" y="0"/>
                  </a:lnTo>
                  <a:cubicBezTo>
                    <a:pt x="5775752" y="0"/>
                    <a:pt x="6073069" y="297317"/>
                    <a:pt x="6073069" y="664076"/>
                  </a:cubicBezTo>
                  <a:lnTo>
                    <a:pt x="6073069" y="748904"/>
                  </a:lnTo>
                  <a:lnTo>
                    <a:pt x="0" y="748904"/>
                  </a:lnTo>
                  <a:lnTo>
                    <a:pt x="0" y="664076"/>
                  </a:lnTo>
                  <a:cubicBezTo>
                    <a:pt x="0" y="297317"/>
                    <a:pt x="297317" y="0"/>
                    <a:pt x="664076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B1694C9-8191-4DBF-AF08-4516473D6141}"/>
              </a:ext>
            </a:extLst>
          </p:cNvPr>
          <p:cNvGrpSpPr/>
          <p:nvPr/>
        </p:nvGrpSpPr>
        <p:grpSpPr>
          <a:xfrm>
            <a:off x="1048773" y="1644220"/>
            <a:ext cx="6377493" cy="4005531"/>
            <a:chOff x="5171343" y="2322807"/>
            <a:chExt cx="6073070" cy="4005531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="" xmlns:a16="http://schemas.microsoft.com/office/drawing/2014/main" id="{5E28DEF9-A7A8-4D55-B5B8-21480DEF5FF3}"/>
                </a:ext>
              </a:extLst>
            </p:cNvPr>
            <p:cNvSpPr/>
            <p:nvPr/>
          </p:nvSpPr>
          <p:spPr>
            <a:xfrm>
              <a:off x="5171343" y="2343960"/>
              <a:ext cx="6073069" cy="398437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D0CA76DF-9327-4F84-A88B-F9BE59D104AE}"/>
                </a:ext>
              </a:extLst>
            </p:cNvPr>
            <p:cNvSpPr/>
            <p:nvPr/>
          </p:nvSpPr>
          <p:spPr>
            <a:xfrm>
              <a:off x="5171344" y="2322807"/>
              <a:ext cx="6073069" cy="748904"/>
            </a:xfrm>
            <a:custGeom>
              <a:avLst/>
              <a:gdLst>
                <a:gd name="connsiteX0" fmla="*/ 664076 w 6073069"/>
                <a:gd name="connsiteY0" fmla="*/ 0 h 748904"/>
                <a:gd name="connsiteX1" fmla="*/ 5408993 w 6073069"/>
                <a:gd name="connsiteY1" fmla="*/ 0 h 748904"/>
                <a:gd name="connsiteX2" fmla="*/ 6073069 w 6073069"/>
                <a:gd name="connsiteY2" fmla="*/ 664076 h 748904"/>
                <a:gd name="connsiteX3" fmla="*/ 6073069 w 6073069"/>
                <a:gd name="connsiteY3" fmla="*/ 748904 h 748904"/>
                <a:gd name="connsiteX4" fmla="*/ 0 w 6073069"/>
                <a:gd name="connsiteY4" fmla="*/ 748904 h 748904"/>
                <a:gd name="connsiteX5" fmla="*/ 0 w 6073069"/>
                <a:gd name="connsiteY5" fmla="*/ 664076 h 748904"/>
                <a:gd name="connsiteX6" fmla="*/ 664076 w 6073069"/>
                <a:gd name="connsiteY6" fmla="*/ 0 h 74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3069" h="748904">
                  <a:moveTo>
                    <a:pt x="664076" y="0"/>
                  </a:moveTo>
                  <a:lnTo>
                    <a:pt x="5408993" y="0"/>
                  </a:lnTo>
                  <a:cubicBezTo>
                    <a:pt x="5775752" y="0"/>
                    <a:pt x="6073069" y="297317"/>
                    <a:pt x="6073069" y="664076"/>
                  </a:cubicBezTo>
                  <a:lnTo>
                    <a:pt x="6073069" y="748904"/>
                  </a:lnTo>
                  <a:lnTo>
                    <a:pt x="0" y="748904"/>
                  </a:lnTo>
                  <a:lnTo>
                    <a:pt x="0" y="664076"/>
                  </a:lnTo>
                  <a:cubicBezTo>
                    <a:pt x="0" y="297317"/>
                    <a:pt x="297317" y="0"/>
                    <a:pt x="664076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DB796C19-4E80-4C55-AB0A-1E3C3D3BA3FF}"/>
              </a:ext>
            </a:extLst>
          </p:cNvPr>
          <p:cNvGrpSpPr/>
          <p:nvPr/>
        </p:nvGrpSpPr>
        <p:grpSpPr>
          <a:xfrm>
            <a:off x="911789" y="1665373"/>
            <a:ext cx="6377493" cy="4005531"/>
            <a:chOff x="5171343" y="2322807"/>
            <a:chExt cx="6073070" cy="4005531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BB81B601-9BCB-400E-A00A-1EB4ABC48003}"/>
                </a:ext>
              </a:extLst>
            </p:cNvPr>
            <p:cNvSpPr/>
            <p:nvPr/>
          </p:nvSpPr>
          <p:spPr>
            <a:xfrm>
              <a:off x="5171343" y="2343960"/>
              <a:ext cx="6073069" cy="398437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glow rad="101600">
                <a:schemeClr val="tx1">
                  <a:alpha val="6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="" xmlns:a16="http://schemas.microsoft.com/office/drawing/2014/main" id="{0B840E4D-E2D6-4044-A836-A76FD8E7519C}"/>
                </a:ext>
              </a:extLst>
            </p:cNvPr>
            <p:cNvSpPr/>
            <p:nvPr/>
          </p:nvSpPr>
          <p:spPr>
            <a:xfrm>
              <a:off x="5171344" y="2322807"/>
              <a:ext cx="6073069" cy="748904"/>
            </a:xfrm>
            <a:custGeom>
              <a:avLst/>
              <a:gdLst>
                <a:gd name="connsiteX0" fmla="*/ 664076 w 6073069"/>
                <a:gd name="connsiteY0" fmla="*/ 0 h 748904"/>
                <a:gd name="connsiteX1" fmla="*/ 5408993 w 6073069"/>
                <a:gd name="connsiteY1" fmla="*/ 0 h 748904"/>
                <a:gd name="connsiteX2" fmla="*/ 6073069 w 6073069"/>
                <a:gd name="connsiteY2" fmla="*/ 664076 h 748904"/>
                <a:gd name="connsiteX3" fmla="*/ 6073069 w 6073069"/>
                <a:gd name="connsiteY3" fmla="*/ 748904 h 748904"/>
                <a:gd name="connsiteX4" fmla="*/ 0 w 6073069"/>
                <a:gd name="connsiteY4" fmla="*/ 748904 h 748904"/>
                <a:gd name="connsiteX5" fmla="*/ 0 w 6073069"/>
                <a:gd name="connsiteY5" fmla="*/ 664076 h 748904"/>
                <a:gd name="connsiteX6" fmla="*/ 664076 w 6073069"/>
                <a:gd name="connsiteY6" fmla="*/ 0 h 74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73069" h="748904">
                  <a:moveTo>
                    <a:pt x="664076" y="0"/>
                  </a:moveTo>
                  <a:lnTo>
                    <a:pt x="5408993" y="0"/>
                  </a:lnTo>
                  <a:cubicBezTo>
                    <a:pt x="5775752" y="0"/>
                    <a:pt x="6073069" y="297317"/>
                    <a:pt x="6073069" y="664076"/>
                  </a:cubicBezTo>
                  <a:lnTo>
                    <a:pt x="6073069" y="748904"/>
                  </a:lnTo>
                  <a:lnTo>
                    <a:pt x="0" y="748904"/>
                  </a:lnTo>
                  <a:lnTo>
                    <a:pt x="0" y="664076"/>
                  </a:lnTo>
                  <a:cubicBezTo>
                    <a:pt x="0" y="297317"/>
                    <a:pt x="297317" y="0"/>
                    <a:pt x="664076" y="0"/>
                  </a:cubicBezTo>
                  <a:close/>
                </a:path>
              </a:pathLst>
            </a:custGeom>
            <a:solidFill>
              <a:srgbClr val="ED5BB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16F452D-93E8-4CBA-9A3D-6D08A5B58B11}"/>
              </a:ext>
            </a:extLst>
          </p:cNvPr>
          <p:cNvSpPr txBox="1"/>
          <p:nvPr/>
        </p:nvSpPr>
        <p:spPr>
          <a:xfrm>
            <a:off x="1172956" y="2723012"/>
            <a:ext cx="5994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500" b="1" dirty="0" err="1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GB" sz="4500" b="1" dirty="0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500" b="1" dirty="0" err="1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GB" sz="4500" b="1" dirty="0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500" b="1" dirty="0" err="1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GB" sz="4500" b="1" dirty="0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500" b="1" dirty="0" err="1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GB" sz="4500" b="1" dirty="0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500" b="1" dirty="0" err="1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GB" sz="4500" b="1" dirty="0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500" b="1" dirty="0" err="1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</a:t>
            </a:r>
            <a:r>
              <a:rPr lang="en-GB" sz="4500" b="1" dirty="0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500" b="1" dirty="0" err="1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GB" sz="4500" b="1" dirty="0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500" b="1" dirty="0" err="1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GB" sz="4500" b="1" dirty="0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500" b="1" dirty="0" err="1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GB" sz="4500" b="1" dirty="0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500" b="1" dirty="0" err="1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GB" sz="4500" b="1" dirty="0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500" b="1" dirty="0" err="1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GB" sz="4500" b="1" dirty="0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500" b="1" dirty="0" err="1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শেখানো</a:t>
            </a:r>
            <a:r>
              <a:rPr lang="en-GB" sz="4500" b="1" dirty="0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500" b="1" dirty="0" err="1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GB" sz="4500" b="1" dirty="0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500" b="1" dirty="0" err="1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GB" sz="4500" b="1" dirty="0" smtClean="0">
                <a:solidFill>
                  <a:srgbClr val="35016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500" b="1" dirty="0">
              <a:solidFill>
                <a:srgbClr val="35016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E2352A7C-7A6E-4A73-A718-98C7C31A02B5}"/>
              </a:ext>
            </a:extLst>
          </p:cNvPr>
          <p:cNvSpPr txBox="1"/>
          <p:nvPr/>
        </p:nvSpPr>
        <p:spPr>
          <a:xfrm>
            <a:off x="2032820" y="1689098"/>
            <a:ext cx="3777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প্রশিক্ষণের</a:t>
            </a:r>
            <a:r>
              <a:rPr lang="en-GB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0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494890"/>
              </p:ext>
            </p:extLst>
          </p:nvPr>
        </p:nvGraphicFramePr>
        <p:xfrm>
          <a:off x="295421" y="742121"/>
          <a:ext cx="11708757" cy="597150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364567">
                  <a:extLst>
                    <a:ext uri="{9D8B030D-6E8A-4147-A177-3AD203B41FA5}">
                      <a16:colId xmlns="" xmlns:a16="http://schemas.microsoft.com/office/drawing/2014/main" val="2651862763"/>
                    </a:ext>
                  </a:extLst>
                </a:gridCol>
                <a:gridCol w="8848578">
                  <a:extLst>
                    <a:ext uri="{9D8B030D-6E8A-4147-A177-3AD203B41FA5}">
                      <a16:colId xmlns="" xmlns:a16="http://schemas.microsoft.com/office/drawing/2014/main" val="2830412751"/>
                    </a:ext>
                  </a:extLst>
                </a:gridCol>
                <a:gridCol w="1495612">
                  <a:extLst>
                    <a:ext uri="{9D8B030D-6E8A-4147-A177-3AD203B41FA5}">
                      <a16:colId xmlns="" xmlns:a16="http://schemas.microsoft.com/office/drawing/2014/main" val="395072336"/>
                    </a:ext>
                  </a:extLst>
                </a:gridCol>
              </a:tblGrid>
              <a:tr h="5239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endParaRPr lang="en-GB" sz="3000" b="1" dirty="0" smtClean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9900"/>
                        </a:gs>
                        <a:gs pos="100000">
                          <a:srgbClr val="03FB03">
                            <a:alpha val="70000"/>
                          </a:srgbClr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বিষয়বস্তু</a:t>
                      </a:r>
                      <a:endParaRPr lang="en-GB" sz="3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9900"/>
                        </a:gs>
                        <a:gs pos="100000">
                          <a:srgbClr val="03FB03">
                            <a:alpha val="70000"/>
                          </a:srgbClr>
                        </a:gs>
                      </a:gsLst>
                      <a:lin ang="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000" b="1" dirty="0" err="1" smtClean="0">
                          <a:solidFill>
                            <a:srgbClr val="CC0066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ব্যাপ্তিকাল</a:t>
                      </a:r>
                      <a:endParaRPr lang="en-GB" sz="3000" b="1" dirty="0" smtClean="0">
                        <a:solidFill>
                          <a:srgbClr val="CC0066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gradFill>
                      <a:gsLst>
                        <a:gs pos="0">
                          <a:srgbClr val="009900"/>
                        </a:gs>
                        <a:gs pos="100000">
                          <a:srgbClr val="03FB03">
                            <a:alpha val="70000"/>
                          </a:srgbClr>
                        </a:gs>
                      </a:gsLst>
                      <a:lin ang="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874663759"/>
                  </a:ext>
                </a:extLst>
              </a:tr>
              <a:tr h="493113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9.00-9.30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রেজিস্ট্রেশন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পূর্ব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প্রশিক্ষণের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উপর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আলোচনা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33610401"/>
                  </a:ext>
                </a:extLst>
              </a:tr>
              <a:tr h="425119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9.31-10.00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জড়তামুক্ত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পরিবেশ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সৃষ্টির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মাধ্যমে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প্রশিক্ষণার্থীদের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পরিচয়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45206971"/>
                  </a:ext>
                </a:extLst>
              </a:tr>
              <a:tr h="425119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10.01-11.00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প্রথম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পঞ্চম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পর্যন্ত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বিশ্বপরিচয়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পাঠ্যপুস্তকে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মুক্তিযুদ্ধ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বঙ্গবন্ধু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বিষয়ক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নির্বাচন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বিষয়বস্তু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সম্পর্কে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ধারণ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লাভ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40448608"/>
                  </a:ext>
                </a:extLst>
              </a:tr>
              <a:tr h="425119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11.01-11.30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বিরতি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30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43485598"/>
                  </a:ext>
                </a:extLst>
              </a:tr>
              <a:tr h="425119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11.31-1.00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প্রথম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পঞ্চম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পর্যন্ত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বাংলাদেশ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বিশ্বপরিচয়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পাঠ্যপুস্তকে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মুক্তিযুদ্ধ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বঙ্গবন্ধু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বিষয়ক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পাঠের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শেখানো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পদ্ধতি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কৌশল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নির্ধারণ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90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979521"/>
                  </a:ext>
                </a:extLst>
              </a:tr>
              <a:tr h="425119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1.01-2.00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মধ্যাহ্ন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বিরতি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05886116"/>
                  </a:ext>
                </a:extLst>
              </a:tr>
              <a:tr h="425119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2.01-2.40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প্রথম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পঞ্চম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পর্যন্ত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আমার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পাঠ্যপুস্তকে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মুক্তিযুদ্ধ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বঙ্গবন্ধু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বিষয়ক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নির্বাচন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বিষয়বস্তু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সম্পর্কে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ধারণ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লাভ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60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67997172"/>
                  </a:ext>
                </a:extLst>
              </a:tr>
              <a:tr h="425119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2.41-4.10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প্রথম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পঞ্চম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পর্যন্ত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আমার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বাংলা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পাঠ্যপুস্তকে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মুক্তিযুদ্ধ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বঙ্গবন্ধু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বিষয়ক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পাঠের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শিখন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শেখানো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পদ্ধতি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কৌশল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নির্ধারণ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90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2736228"/>
                  </a:ext>
                </a:extLst>
              </a:tr>
              <a:tr h="425119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4.11-4.25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চা</a:t>
                      </a: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বিরতি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15 </a:t>
                      </a: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18032644"/>
                  </a:ext>
                </a:extLst>
              </a:tr>
              <a:tr h="425119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4.26-5.00</a:t>
                      </a:r>
                      <a:endParaRPr lang="en-GB" sz="2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মুক্ত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আলোচনা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(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সাবলিল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পঠন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শুদ্ধাচার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(APA, One day one word)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ইত্যাদি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n-GB" sz="20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35</a:t>
                      </a:r>
                      <a:r>
                        <a:rPr lang="en-GB" sz="20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GB" sz="20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GB" sz="2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34800603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953009" y="74995"/>
            <a:ext cx="5206253" cy="553998"/>
          </a:xfrm>
          <a:prstGeom prst="rect">
            <a:avLst/>
          </a:prstGeom>
          <a:solidFill>
            <a:srgbClr val="A89CB6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প্রশিক্ষণ</a:t>
            </a:r>
            <a:r>
              <a:rPr lang="en-US" sz="30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সময়সূচী</a:t>
            </a:r>
            <a:r>
              <a:rPr lang="en-US" sz="30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ও </a:t>
            </a:r>
            <a:r>
              <a:rPr lang="en-US" sz="30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অধিবেশন</a:t>
            </a:r>
            <a:r>
              <a:rPr lang="en-US" sz="3000" b="1" dirty="0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ea typeface="Times New Roman" pitchFamily="18" charset="0"/>
                <a:cs typeface="NikoshBAN" pitchFamily="2" charset="0"/>
              </a:rPr>
              <a:t>পরিকল্পনা</a:t>
            </a:r>
            <a:endParaRPr lang="en-US" sz="3000" b="1" dirty="0"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27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138343"/>
              </p:ext>
            </p:extLst>
          </p:nvPr>
        </p:nvGraphicFramePr>
        <p:xfrm>
          <a:off x="56272" y="102286"/>
          <a:ext cx="2502688" cy="738407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502688">
                  <a:extLst>
                    <a:ext uri="{9D8B030D-6E8A-4147-A177-3AD203B41FA5}">
                      <a16:colId xmlns="" xmlns:a16="http://schemas.microsoft.com/office/drawing/2014/main" val="1278594586"/>
                    </a:ext>
                  </a:extLst>
                </a:gridCol>
              </a:tblGrid>
              <a:tr h="73840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6E78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অধিবেশন-01</a:t>
                      </a:r>
                      <a:endParaRPr lang="en-US" sz="4000" dirty="0">
                        <a:solidFill>
                          <a:srgbClr val="F6E785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relaxedInset"/>
                      <a:lightRig rig="flood" dir="t"/>
                    </a:cell3D>
                    <a:solidFill>
                      <a:srgbClr val="5F298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257099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7F3A13-7F73-403B-BA30-5C4A4FAE370F}"/>
              </a:ext>
            </a:extLst>
          </p:cNvPr>
          <p:cNvSpPr txBox="1"/>
          <p:nvPr/>
        </p:nvSpPr>
        <p:spPr>
          <a:xfrm>
            <a:off x="253218" y="1180954"/>
            <a:ext cx="1152143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prstMaterial="powder">
              <a:bevelB w="635000"/>
            </a:sp3d>
          </a:bodyPr>
          <a:lstStyle/>
          <a:p>
            <a:pPr algn="just"/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শেখানো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GB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GB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GB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776214"/>
              </p:ext>
            </p:extLst>
          </p:nvPr>
        </p:nvGraphicFramePr>
        <p:xfrm>
          <a:off x="56272" y="2667223"/>
          <a:ext cx="2502688" cy="738407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2502688">
                  <a:extLst>
                    <a:ext uri="{9D8B030D-6E8A-4147-A177-3AD203B41FA5}">
                      <a16:colId xmlns="" xmlns:a16="http://schemas.microsoft.com/office/drawing/2014/main" val="1278594586"/>
                    </a:ext>
                  </a:extLst>
                </a:gridCol>
              </a:tblGrid>
              <a:tr h="738407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rgbClr val="F6E78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মুক্তিযুদ্ধ</a:t>
                      </a:r>
                      <a:r>
                        <a:rPr lang="en-US" sz="4000" baseline="0" dirty="0" smtClean="0">
                          <a:solidFill>
                            <a:srgbClr val="F6E78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rgbClr val="F6E78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4000" baseline="0" dirty="0" smtClean="0">
                          <a:solidFill>
                            <a:srgbClr val="F6E78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</a:t>
                      </a:r>
                      <a:endParaRPr lang="en-US" sz="4000" dirty="0">
                        <a:solidFill>
                          <a:srgbClr val="F6E785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relaxedInset"/>
                      <a:lightRig rig="flood" dir="t"/>
                    </a:cell3D>
                    <a:solidFill>
                      <a:srgbClr val="5F298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2570992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07F3A13-7F73-403B-BA30-5C4A4FAE370F}"/>
              </a:ext>
            </a:extLst>
          </p:cNvPr>
          <p:cNvSpPr txBox="1"/>
          <p:nvPr/>
        </p:nvSpPr>
        <p:spPr>
          <a:xfrm>
            <a:off x="154744" y="3405630"/>
            <a:ext cx="11619913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prstMaterial="powder">
              <a:bevelB w="635000"/>
            </a:sp3d>
          </a:bodyPr>
          <a:lstStyle/>
          <a:p>
            <a:pPr algn="just"/>
            <a:r>
              <a:rPr lang="en-US" sz="4000" dirty="0">
                <a:latin typeface="SutonnyMJ" pitchFamily="2" charset="0"/>
                <a:cs typeface="SutonnyMJ" pitchFamily="2" charset="0"/>
              </a:rPr>
              <a:t>gyw³hy×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RvwZ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Mvôxi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gyw³jvf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AR©‡bi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jovB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 G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jovB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Af¨šÍixb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Ackw³i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weiæ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‡×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ˆ¯^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ikvmK‡K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ÿgZv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DrLvZKiY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Dcwb‡ewkK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kw³‡K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DrLv‡Zi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msNe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× †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Mvôx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RvwZi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gyw³i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A_ev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vaxKvi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jv‡fi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jovB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 </a:t>
            </a:r>
            <a:endParaRPr lang="bn-IN" sz="4000" dirty="0">
              <a:latin typeface="SutonnyMJ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65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8EC15A88-E039-4A18-A54D-87D1AA36D383}"/>
              </a:ext>
            </a:extLst>
          </p:cNvPr>
          <p:cNvSpPr/>
          <p:nvPr/>
        </p:nvSpPr>
        <p:spPr>
          <a:xfrm>
            <a:off x="1799538" y="2573295"/>
            <a:ext cx="7919026" cy="690400"/>
          </a:xfrm>
          <a:custGeom>
            <a:avLst/>
            <a:gdLst>
              <a:gd name="connsiteX0" fmla="*/ 0 w 6315075"/>
              <a:gd name="connsiteY0" fmla="*/ 0 h 574097"/>
              <a:gd name="connsiteX1" fmla="*/ 6315075 w 6315075"/>
              <a:gd name="connsiteY1" fmla="*/ 0 h 574097"/>
              <a:gd name="connsiteX2" fmla="*/ 6315075 w 6315075"/>
              <a:gd name="connsiteY2" fmla="*/ 574097 h 574097"/>
              <a:gd name="connsiteX3" fmla="*/ 0 w 6315075"/>
              <a:gd name="connsiteY3" fmla="*/ 574097 h 574097"/>
              <a:gd name="connsiteX4" fmla="*/ 0 w 6315075"/>
              <a:gd name="connsiteY4" fmla="*/ 0 h 57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5075" h="574097">
                <a:moveTo>
                  <a:pt x="0" y="0"/>
                </a:moveTo>
                <a:lnTo>
                  <a:pt x="6315075" y="0"/>
                </a:lnTo>
                <a:lnTo>
                  <a:pt x="6315075" y="574097"/>
                </a:lnTo>
                <a:lnTo>
                  <a:pt x="0" y="5740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060" tIns="99060" rIns="99060" bIns="99060" numCol="1" spcCol="1270" anchor="b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600" kern="120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D501431-9D7B-40D7-8F80-C6A947369740}"/>
              </a:ext>
            </a:extLst>
          </p:cNvPr>
          <p:cNvSpPr txBox="1"/>
          <p:nvPr/>
        </p:nvSpPr>
        <p:spPr>
          <a:xfrm>
            <a:off x="3938368" y="0"/>
            <a:ext cx="4203617" cy="1739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8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u="sng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A47DAA-0AD4-4F40-8DB5-324CFACA09F7}"/>
              </a:ext>
            </a:extLst>
          </p:cNvPr>
          <p:cNvSpPr txBox="1"/>
          <p:nvPr/>
        </p:nvSpPr>
        <p:spPr>
          <a:xfrm>
            <a:off x="492369" y="1381253"/>
            <a:ext cx="11226019" cy="524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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	শিখন শিখানো পদ্ধতি ও কৌশল সম্পর্কে জানতে পারবে।</a:t>
            </a:r>
          </a:p>
          <a:p>
            <a:pPr>
              <a:lnSpc>
                <a:spcPct val="120000"/>
              </a:lnSpc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	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as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 </a:t>
            </a: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জানতে পারবে।</a:t>
            </a:r>
          </a:p>
          <a:p>
            <a:pPr>
              <a:lnSpc>
                <a:spcPct val="120000"/>
              </a:lnSpc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	কেন মুক্তিযুদ্ধ হয় তা জানতে পারবে।</a:t>
            </a:r>
          </a:p>
          <a:p>
            <a:pPr>
              <a:lnSpc>
                <a:spcPct val="120000"/>
              </a:lnSpc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	কখন মুক্তিযুদ্ধ হয় তা জানতে পারবে।</a:t>
            </a:r>
          </a:p>
          <a:p>
            <a:pPr>
              <a:lnSpc>
                <a:spcPct val="120000"/>
              </a:lnSpc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	মুক্তিযুদ্ধের ফলে আমরা কি কি পেয়েছি?</a:t>
            </a:r>
          </a:p>
          <a:p>
            <a:pPr>
              <a:lnSpc>
                <a:spcPct val="120000"/>
              </a:lnSpc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	মুক্তিযুদ্ধের বিষয় সম্পর্কিত পাঠ কোন কোন কৌশলে উপস্থাপন করতে হয় তা জানতে পারবে।</a:t>
            </a:r>
          </a:p>
          <a:p>
            <a:pPr>
              <a:lnSpc>
                <a:spcPct val="120000"/>
              </a:lnSpc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	মুক্তিযুদ্ধের সঠিক ইতিহাস জানার প্রয়োজনীয়তা সম্পর্কে জানতে পারবে।</a:t>
            </a:r>
          </a:p>
          <a:p>
            <a:pPr>
              <a:lnSpc>
                <a:spcPct val="120000"/>
              </a:lnSpc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	জাতীয় পতাকার সঠিক মাপ বলতে পারবে।</a:t>
            </a:r>
          </a:p>
          <a:p>
            <a:pPr>
              <a:lnSpc>
                <a:spcPct val="120000"/>
              </a:lnSpc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	জাতীয় পতাকা অংকন করতে পারবে।</a:t>
            </a:r>
          </a:p>
          <a:p>
            <a:pPr>
              <a:lnSpc>
                <a:spcPct val="120000"/>
              </a:lnSpc>
            </a:pPr>
            <a:r>
              <a:rPr lang="as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	জাতীয় পতাকা ও জাতীয় সংগীতের প্রতি শ্রদ্ধা প্রদর্শন করবে।</a:t>
            </a:r>
          </a:p>
        </p:txBody>
      </p:sp>
    </p:spTree>
    <p:extLst>
      <p:ext uri="{BB962C8B-B14F-4D97-AF65-F5344CB8AC3E}">
        <p14:creationId xmlns:p14="http://schemas.microsoft.com/office/powerpoint/2010/main" val="189194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C4D1"/>
            </a:gs>
            <a:gs pos="37000">
              <a:schemeClr val="accent1">
                <a:lumMod val="45000"/>
                <a:lumOff val="5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100000">
              <a:srgbClr val="00C4D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058516"/>
              </p:ext>
            </p:extLst>
          </p:nvPr>
        </p:nvGraphicFramePr>
        <p:xfrm>
          <a:off x="1781038" y="1569599"/>
          <a:ext cx="8524105" cy="3277779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8524105">
                  <a:extLst>
                    <a:ext uri="{9D8B030D-6E8A-4147-A177-3AD203B41FA5}">
                      <a16:colId xmlns="" xmlns:a16="http://schemas.microsoft.com/office/drawing/2014/main" val="1278594586"/>
                    </a:ext>
                  </a:extLst>
                </a:gridCol>
              </a:tblGrid>
              <a:tr h="8380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400" dirty="0" smtClean="0">
                        <a:solidFill>
                          <a:srgbClr val="F6E785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632570992"/>
                  </a:ext>
                </a:extLst>
              </a:tr>
              <a:tr h="1933254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C4D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4419363"/>
                  </a:ext>
                </a:extLst>
              </a:tr>
              <a:tr h="430125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FCEC8B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30608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141360"/>
              </p:ext>
            </p:extLst>
          </p:nvPr>
        </p:nvGraphicFramePr>
        <p:xfrm>
          <a:off x="29496" y="29496"/>
          <a:ext cx="4353817" cy="914400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4353817">
                  <a:extLst>
                    <a:ext uri="{9D8B030D-6E8A-4147-A177-3AD203B41FA5}">
                      <a16:colId xmlns="" xmlns:a16="http://schemas.microsoft.com/office/drawing/2014/main" val="1278594586"/>
                    </a:ext>
                  </a:extLst>
                </a:gridCol>
              </a:tblGrid>
              <a:tr h="738407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 smtClean="0">
                          <a:solidFill>
                            <a:srgbClr val="F6E78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অধিবেশন</a:t>
                      </a:r>
                      <a:r>
                        <a:rPr lang="en-US" sz="5400" dirty="0" smtClean="0">
                          <a:solidFill>
                            <a:srgbClr val="F6E78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5400" dirty="0" err="1" smtClean="0">
                          <a:solidFill>
                            <a:srgbClr val="F6E785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বিবরণঃ</a:t>
                      </a:r>
                      <a:endParaRPr lang="en-US" sz="5400" dirty="0">
                        <a:solidFill>
                          <a:srgbClr val="F6E785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363257099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07F3A13-7F73-403B-BA30-5C4A4FAE370F}"/>
              </a:ext>
            </a:extLst>
          </p:cNvPr>
          <p:cNvSpPr txBox="1"/>
          <p:nvPr/>
        </p:nvSpPr>
        <p:spPr>
          <a:xfrm>
            <a:off x="1781038" y="1569599"/>
            <a:ext cx="852410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prstMaterial="powder">
              <a:bevelB w="635000"/>
            </a:sp3d>
          </a:bodyPr>
          <a:lstStyle/>
          <a:p>
            <a:pPr algn="ctr"/>
            <a:r>
              <a:rPr lang="en-GB" sz="5400" b="1" dirty="0" smtClean="0">
                <a:solidFill>
                  <a:srgbClr val="F6E7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কাজ-1</a:t>
            </a:r>
            <a:endParaRPr lang="bn-IN" sz="5400" b="1" dirty="0">
              <a:solidFill>
                <a:srgbClr val="F6E78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07F3A13-7F73-403B-BA30-5C4A4FAE370F}"/>
              </a:ext>
            </a:extLst>
          </p:cNvPr>
          <p:cNvSpPr txBox="1"/>
          <p:nvPr/>
        </p:nvSpPr>
        <p:spPr>
          <a:xfrm>
            <a:off x="1781038" y="3051730"/>
            <a:ext cx="8524105" cy="6771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prstMaterial="powder">
              <a:bevelB w="635000"/>
            </a:sp3d>
          </a:bodyPr>
          <a:lstStyle/>
          <a:p>
            <a:pPr algn="ctr"/>
            <a:r>
              <a:rPr lang="en-GB" sz="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জড়তামুক্ত</a:t>
            </a:r>
            <a:r>
              <a:rPr lang="en-GB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GB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সৃষ্টির</a:t>
            </a:r>
            <a:r>
              <a:rPr lang="en-GB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GB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প্রশিক্ষণার্থীদের</a:t>
            </a:r>
            <a:r>
              <a:rPr lang="en-GB" sz="3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bn-IN" sz="3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07F3A13-7F73-403B-BA30-5C4A4FAE370F}"/>
              </a:ext>
            </a:extLst>
          </p:cNvPr>
          <p:cNvSpPr txBox="1"/>
          <p:nvPr/>
        </p:nvSpPr>
        <p:spPr>
          <a:xfrm>
            <a:off x="1781038" y="4380243"/>
            <a:ext cx="8524105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prstMaterial="powder">
              <a:bevelB w="635000"/>
            </a:sp3d>
          </a:bodyPr>
          <a:lstStyle/>
          <a:p>
            <a:pPr algn="ctr"/>
            <a:r>
              <a:rPr lang="en-GB" sz="3000" b="1" dirty="0" err="1" smtClean="0">
                <a:solidFill>
                  <a:srgbClr val="F6E7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GB" sz="3000" b="1" dirty="0" smtClean="0">
                <a:solidFill>
                  <a:srgbClr val="F6E7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30 </a:t>
            </a:r>
            <a:r>
              <a:rPr lang="en-GB" sz="3000" b="1" dirty="0" err="1" smtClean="0">
                <a:solidFill>
                  <a:srgbClr val="F6E78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3000" b="1" dirty="0">
              <a:solidFill>
                <a:srgbClr val="F6E78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1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25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59D73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927102" cy="830997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কাজ-2</a:t>
            </a:r>
            <a:endParaRPr lang="en-US" sz="4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ea typeface="Times New Roman" pitchFamily="18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1" y="1552578"/>
            <a:ext cx="10653486" cy="23083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নির্বাচন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GB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endParaRPr lang="en-GB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1" y="4229777"/>
            <a:ext cx="10653486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4800" b="1" dirty="0" err="1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GB" sz="4800" b="1" dirty="0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60 </a:t>
            </a:r>
            <a:r>
              <a:rPr lang="en-GB" sz="4800" b="1" dirty="0" err="1" smtClean="0">
                <a:solidFill>
                  <a:srgbClr val="CC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GB" sz="4800" b="1" dirty="0">
              <a:solidFill>
                <a:srgbClr val="CC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6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5735</TotalTime>
  <Words>651</Words>
  <Application>Microsoft Office PowerPoint</Application>
  <PresentationFormat>Widescreen</PresentationFormat>
  <Paragraphs>118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NikoshBAN</vt:lpstr>
      <vt:lpstr>SutonnyMJ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Akhtar Hossain</dc:creator>
  <cp:lastModifiedBy>Dpe</cp:lastModifiedBy>
  <cp:revision>865</cp:revision>
  <dcterms:created xsi:type="dcterms:W3CDTF">2017-04-04T02:51:06Z</dcterms:created>
  <dcterms:modified xsi:type="dcterms:W3CDTF">2020-04-20T13:18:23Z</dcterms:modified>
</cp:coreProperties>
</file>