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69" r:id="rId2"/>
    <p:sldId id="270" r:id="rId3"/>
    <p:sldId id="271" r:id="rId4"/>
    <p:sldId id="257" r:id="rId5"/>
    <p:sldId id="273" r:id="rId6"/>
    <p:sldId id="276" r:id="rId7"/>
    <p:sldId id="275" r:id="rId8"/>
    <p:sldId id="258" r:id="rId9"/>
    <p:sldId id="272" r:id="rId10"/>
    <p:sldId id="259" r:id="rId11"/>
    <p:sldId id="260" r:id="rId12"/>
    <p:sldId id="274" r:id="rId13"/>
    <p:sldId id="261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86" autoAdjust="0"/>
  </p:normalViewPr>
  <p:slideViewPr>
    <p:cSldViewPr>
      <p:cViewPr varScale="1">
        <p:scale>
          <a:sx n="65" d="100"/>
          <a:sy n="65" d="100"/>
        </p:scale>
        <p:origin x="153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310C6-5095-47E7-825A-51147FDBB4D4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467E86-C854-4041-93AB-2019C0DDFA33}" type="asst">
      <dgm:prSet phldrT="[Text]" custT="1"/>
      <dgm:spPr/>
      <dgm:t>
        <a:bodyPr/>
        <a:lstStyle/>
        <a:p>
          <a:r>
            <a: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বীজ</a:t>
          </a:r>
          <a:endParaRPr lang="en-US" sz="4000" dirty="0">
            <a:solidFill>
              <a:srgbClr val="0070C0"/>
            </a:solidFill>
          </a:endParaRPr>
        </a:p>
      </dgm:t>
    </dgm:pt>
    <dgm:pt modelId="{E086B312-207B-4AAB-9D94-3503F9279EEB}" type="parTrans" cxnId="{43F278E7-8327-4CF9-A513-3ECDD23F3F98}">
      <dgm:prSet/>
      <dgm:spPr/>
      <dgm:t>
        <a:bodyPr/>
        <a:lstStyle/>
        <a:p>
          <a:endParaRPr lang="en-US"/>
        </a:p>
      </dgm:t>
    </dgm:pt>
    <dgm:pt modelId="{1054E5E4-29C5-47D8-A71B-82E04CDE4497}" type="sibTrans" cxnId="{43F278E7-8327-4CF9-A513-3ECDD23F3F98}">
      <dgm:prSet/>
      <dgm:spPr/>
      <dgm:t>
        <a:bodyPr/>
        <a:lstStyle/>
        <a:p>
          <a:endParaRPr lang="en-US"/>
        </a:p>
      </dgm:t>
    </dgm:pt>
    <dgm:pt modelId="{0272909B-0EF6-4604-ABB5-3AFF33E5F430}">
      <dgm:prSet phldrT="[Text]" custT="1"/>
      <dgm:spPr/>
      <dgm:t>
        <a:bodyPr/>
        <a:lstStyle/>
        <a:p>
          <a:r>
            <a: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উদ্ভিদতাত্ত্বিক বীজ</a:t>
          </a:r>
          <a:endParaRPr lang="en-US" sz="4000" dirty="0">
            <a:solidFill>
              <a:srgbClr val="0070C0"/>
            </a:solidFill>
          </a:endParaRPr>
        </a:p>
      </dgm:t>
    </dgm:pt>
    <dgm:pt modelId="{5C74597C-F575-4BE1-A179-78F44A5B74CC}" type="parTrans" cxnId="{8A599FB0-D242-4248-A2F3-960BED4D53C2}">
      <dgm:prSet/>
      <dgm:spPr/>
      <dgm:t>
        <a:bodyPr/>
        <a:lstStyle/>
        <a:p>
          <a:endParaRPr lang="en-US"/>
        </a:p>
      </dgm:t>
    </dgm:pt>
    <dgm:pt modelId="{981A28DF-9034-42B1-A837-288D9F43DA57}" type="sibTrans" cxnId="{8A599FB0-D242-4248-A2F3-960BED4D53C2}">
      <dgm:prSet/>
      <dgm:spPr/>
      <dgm:t>
        <a:bodyPr/>
        <a:lstStyle/>
        <a:p>
          <a:endParaRPr lang="en-US"/>
        </a:p>
      </dgm:t>
    </dgm:pt>
    <dgm:pt modelId="{3741569D-D675-43E3-8129-F8717ADD540B}">
      <dgm:prSet phldrT="[Text]" custT="1"/>
      <dgm:spPr/>
      <dgm:t>
        <a:bodyPr/>
        <a:lstStyle/>
        <a:p>
          <a:r>
            <a: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কৃষিতাত্ত্বিক বীজ</a:t>
          </a:r>
          <a:endParaRPr lang="en-US" sz="4000" dirty="0">
            <a:solidFill>
              <a:srgbClr val="0070C0"/>
            </a:solidFill>
          </a:endParaRPr>
        </a:p>
      </dgm:t>
    </dgm:pt>
    <dgm:pt modelId="{CA07C786-0010-4FD0-ACE5-B55197002A6C}" type="parTrans" cxnId="{F459704B-8873-4092-9CB6-43396FE936D0}">
      <dgm:prSet/>
      <dgm:spPr/>
      <dgm:t>
        <a:bodyPr/>
        <a:lstStyle/>
        <a:p>
          <a:endParaRPr lang="en-US"/>
        </a:p>
      </dgm:t>
    </dgm:pt>
    <dgm:pt modelId="{292F28F8-92EB-4E5F-8C1B-974AB1624F68}" type="sibTrans" cxnId="{F459704B-8873-4092-9CB6-43396FE936D0}">
      <dgm:prSet/>
      <dgm:spPr/>
      <dgm:t>
        <a:bodyPr/>
        <a:lstStyle/>
        <a:p>
          <a:endParaRPr lang="en-US"/>
        </a:p>
      </dgm:t>
    </dgm:pt>
    <dgm:pt modelId="{93553C40-E684-41E5-8BF6-F164A66B82E1}" type="pres">
      <dgm:prSet presAssocID="{C9F310C6-5095-47E7-825A-51147FDBB4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7828AE-3FEC-4E85-BD5F-515BBA919E2A}" type="pres">
      <dgm:prSet presAssocID="{AE467E86-C854-4041-93AB-2019C0DDFA33}" presName="hierRoot1" presStyleCnt="0"/>
      <dgm:spPr/>
    </dgm:pt>
    <dgm:pt modelId="{18267CC6-2BEC-4E02-A1AA-3B7F770941B5}" type="pres">
      <dgm:prSet presAssocID="{AE467E86-C854-4041-93AB-2019C0DDFA33}" presName="composite" presStyleCnt="0"/>
      <dgm:spPr/>
    </dgm:pt>
    <dgm:pt modelId="{CD710BFC-FF11-4AA1-A1DE-17F6C1693985}" type="pres">
      <dgm:prSet presAssocID="{AE467E86-C854-4041-93AB-2019C0DDFA33}" presName="background" presStyleLbl="node0" presStyleIdx="0" presStyleCnt="1"/>
      <dgm:spPr/>
    </dgm:pt>
    <dgm:pt modelId="{92C39DAC-5DE7-4636-8230-EEA0B27D14D9}" type="pres">
      <dgm:prSet presAssocID="{AE467E86-C854-4041-93AB-2019C0DDFA33}" presName="text" presStyleLbl="fgAcc0" presStyleIdx="0" presStyleCnt="1" custLinFactNeighborX="-2442" custLinFactNeighborY="-80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A952F2-2E20-413D-BAB6-3FC1980E9394}" type="pres">
      <dgm:prSet presAssocID="{AE467E86-C854-4041-93AB-2019C0DDFA33}" presName="hierChild2" presStyleCnt="0"/>
      <dgm:spPr/>
    </dgm:pt>
    <dgm:pt modelId="{C87A1075-78E9-49B0-9052-C3C18B83666F}" type="pres">
      <dgm:prSet presAssocID="{5C74597C-F575-4BE1-A179-78F44A5B74C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7B4F611-CB33-46B9-8045-8F5CD34B4493}" type="pres">
      <dgm:prSet presAssocID="{0272909B-0EF6-4604-ABB5-3AFF33E5F430}" presName="hierRoot2" presStyleCnt="0"/>
      <dgm:spPr/>
    </dgm:pt>
    <dgm:pt modelId="{69094CD9-749C-4809-8BFD-1FD697D533B4}" type="pres">
      <dgm:prSet presAssocID="{0272909B-0EF6-4604-ABB5-3AFF33E5F430}" presName="composite2" presStyleCnt="0"/>
      <dgm:spPr/>
    </dgm:pt>
    <dgm:pt modelId="{EB6BD317-EE18-44CA-9488-FB4FB5C49043}" type="pres">
      <dgm:prSet presAssocID="{0272909B-0EF6-4604-ABB5-3AFF33E5F430}" presName="background2" presStyleLbl="node2" presStyleIdx="0" presStyleCnt="2"/>
      <dgm:spPr/>
    </dgm:pt>
    <dgm:pt modelId="{746D4E1C-4800-4980-A132-A16D1A51773C}" type="pres">
      <dgm:prSet presAssocID="{0272909B-0EF6-4604-ABB5-3AFF33E5F43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314F80-33D8-4E9F-A22B-95A18A467E04}" type="pres">
      <dgm:prSet presAssocID="{0272909B-0EF6-4604-ABB5-3AFF33E5F430}" presName="hierChild3" presStyleCnt="0"/>
      <dgm:spPr/>
    </dgm:pt>
    <dgm:pt modelId="{258FD890-C411-4F82-9B38-ABB22EC69EA6}" type="pres">
      <dgm:prSet presAssocID="{CA07C786-0010-4FD0-ACE5-B55197002A6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970E75F-900F-4463-9A18-7407AA2CC533}" type="pres">
      <dgm:prSet presAssocID="{3741569D-D675-43E3-8129-F8717ADD540B}" presName="hierRoot2" presStyleCnt="0"/>
      <dgm:spPr/>
    </dgm:pt>
    <dgm:pt modelId="{7C47688E-18B9-4743-A8CB-0CB79EB9AF65}" type="pres">
      <dgm:prSet presAssocID="{3741569D-D675-43E3-8129-F8717ADD540B}" presName="composite2" presStyleCnt="0"/>
      <dgm:spPr/>
    </dgm:pt>
    <dgm:pt modelId="{A5BD255A-FFE6-419F-9715-285303EB93A2}" type="pres">
      <dgm:prSet presAssocID="{3741569D-D675-43E3-8129-F8717ADD540B}" presName="background2" presStyleLbl="node2" presStyleIdx="1" presStyleCnt="2"/>
      <dgm:spPr/>
    </dgm:pt>
    <dgm:pt modelId="{6E02969D-2C99-4242-9E10-AD92029DC5C0}" type="pres">
      <dgm:prSet presAssocID="{3741569D-D675-43E3-8129-F8717ADD540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C629BD-19F9-4E73-8D67-D869E42313F6}" type="pres">
      <dgm:prSet presAssocID="{3741569D-D675-43E3-8129-F8717ADD540B}" presName="hierChild3" presStyleCnt="0"/>
      <dgm:spPr/>
    </dgm:pt>
  </dgm:ptLst>
  <dgm:cxnLst>
    <dgm:cxn modelId="{E09078EA-A3A5-4B28-8CF3-EFF2BE6052BA}" type="presOf" srcId="{3741569D-D675-43E3-8129-F8717ADD540B}" destId="{6E02969D-2C99-4242-9E10-AD92029DC5C0}" srcOrd="0" destOrd="0" presId="urn:microsoft.com/office/officeart/2005/8/layout/hierarchy1"/>
    <dgm:cxn modelId="{43F278E7-8327-4CF9-A513-3ECDD23F3F98}" srcId="{C9F310C6-5095-47E7-825A-51147FDBB4D4}" destId="{AE467E86-C854-4041-93AB-2019C0DDFA33}" srcOrd="0" destOrd="0" parTransId="{E086B312-207B-4AAB-9D94-3503F9279EEB}" sibTransId="{1054E5E4-29C5-47D8-A71B-82E04CDE4497}"/>
    <dgm:cxn modelId="{F459704B-8873-4092-9CB6-43396FE936D0}" srcId="{AE467E86-C854-4041-93AB-2019C0DDFA33}" destId="{3741569D-D675-43E3-8129-F8717ADD540B}" srcOrd="1" destOrd="0" parTransId="{CA07C786-0010-4FD0-ACE5-B55197002A6C}" sibTransId="{292F28F8-92EB-4E5F-8C1B-974AB1624F68}"/>
    <dgm:cxn modelId="{B8BC7EAF-BC4B-4A76-971F-19C183463EF2}" type="presOf" srcId="{5C74597C-F575-4BE1-A179-78F44A5B74CC}" destId="{C87A1075-78E9-49B0-9052-C3C18B83666F}" srcOrd="0" destOrd="0" presId="urn:microsoft.com/office/officeart/2005/8/layout/hierarchy1"/>
    <dgm:cxn modelId="{A5F66E47-6C5D-4115-A028-D60C829BD1B5}" type="presOf" srcId="{AE467E86-C854-4041-93AB-2019C0DDFA33}" destId="{92C39DAC-5DE7-4636-8230-EEA0B27D14D9}" srcOrd="0" destOrd="0" presId="urn:microsoft.com/office/officeart/2005/8/layout/hierarchy1"/>
    <dgm:cxn modelId="{8A599FB0-D242-4248-A2F3-960BED4D53C2}" srcId="{AE467E86-C854-4041-93AB-2019C0DDFA33}" destId="{0272909B-0EF6-4604-ABB5-3AFF33E5F430}" srcOrd="0" destOrd="0" parTransId="{5C74597C-F575-4BE1-A179-78F44A5B74CC}" sibTransId="{981A28DF-9034-42B1-A837-288D9F43DA57}"/>
    <dgm:cxn modelId="{AC138531-22CD-4651-B946-FD0A9BEB323F}" type="presOf" srcId="{C9F310C6-5095-47E7-825A-51147FDBB4D4}" destId="{93553C40-E684-41E5-8BF6-F164A66B82E1}" srcOrd="0" destOrd="0" presId="urn:microsoft.com/office/officeart/2005/8/layout/hierarchy1"/>
    <dgm:cxn modelId="{7D440F2D-4B48-495E-A605-25894481395C}" type="presOf" srcId="{CA07C786-0010-4FD0-ACE5-B55197002A6C}" destId="{258FD890-C411-4F82-9B38-ABB22EC69EA6}" srcOrd="0" destOrd="0" presId="urn:microsoft.com/office/officeart/2005/8/layout/hierarchy1"/>
    <dgm:cxn modelId="{742ECB5E-ACC0-462B-956A-25F5CD84059B}" type="presOf" srcId="{0272909B-0EF6-4604-ABB5-3AFF33E5F430}" destId="{746D4E1C-4800-4980-A132-A16D1A51773C}" srcOrd="0" destOrd="0" presId="urn:microsoft.com/office/officeart/2005/8/layout/hierarchy1"/>
    <dgm:cxn modelId="{8BA846DE-0460-4A94-B61E-FADF07FC46FF}" type="presParOf" srcId="{93553C40-E684-41E5-8BF6-F164A66B82E1}" destId="{647828AE-3FEC-4E85-BD5F-515BBA919E2A}" srcOrd="0" destOrd="0" presId="urn:microsoft.com/office/officeart/2005/8/layout/hierarchy1"/>
    <dgm:cxn modelId="{371A2FE5-C177-457B-B27B-8B048AD23FE8}" type="presParOf" srcId="{647828AE-3FEC-4E85-BD5F-515BBA919E2A}" destId="{18267CC6-2BEC-4E02-A1AA-3B7F770941B5}" srcOrd="0" destOrd="0" presId="urn:microsoft.com/office/officeart/2005/8/layout/hierarchy1"/>
    <dgm:cxn modelId="{43767097-2086-46EA-9590-72CC50F3D8F4}" type="presParOf" srcId="{18267CC6-2BEC-4E02-A1AA-3B7F770941B5}" destId="{CD710BFC-FF11-4AA1-A1DE-17F6C1693985}" srcOrd="0" destOrd="0" presId="urn:microsoft.com/office/officeart/2005/8/layout/hierarchy1"/>
    <dgm:cxn modelId="{7C09FE64-CC3B-46D1-9966-A3B6D9224164}" type="presParOf" srcId="{18267CC6-2BEC-4E02-A1AA-3B7F770941B5}" destId="{92C39DAC-5DE7-4636-8230-EEA0B27D14D9}" srcOrd="1" destOrd="0" presId="urn:microsoft.com/office/officeart/2005/8/layout/hierarchy1"/>
    <dgm:cxn modelId="{DF150130-C1A1-43EF-BACF-3DE34E789C52}" type="presParOf" srcId="{647828AE-3FEC-4E85-BD5F-515BBA919E2A}" destId="{CCA952F2-2E20-413D-BAB6-3FC1980E9394}" srcOrd="1" destOrd="0" presId="urn:microsoft.com/office/officeart/2005/8/layout/hierarchy1"/>
    <dgm:cxn modelId="{3D43795F-BB93-418D-A16B-9D100889ED5B}" type="presParOf" srcId="{CCA952F2-2E20-413D-BAB6-3FC1980E9394}" destId="{C87A1075-78E9-49B0-9052-C3C18B83666F}" srcOrd="0" destOrd="0" presId="urn:microsoft.com/office/officeart/2005/8/layout/hierarchy1"/>
    <dgm:cxn modelId="{50DB8079-BBCC-41CC-8F5D-C190338C7C9C}" type="presParOf" srcId="{CCA952F2-2E20-413D-BAB6-3FC1980E9394}" destId="{87B4F611-CB33-46B9-8045-8F5CD34B4493}" srcOrd="1" destOrd="0" presId="urn:microsoft.com/office/officeart/2005/8/layout/hierarchy1"/>
    <dgm:cxn modelId="{48E4E377-C35A-4BA2-904B-29777F9AF8BE}" type="presParOf" srcId="{87B4F611-CB33-46B9-8045-8F5CD34B4493}" destId="{69094CD9-749C-4809-8BFD-1FD697D533B4}" srcOrd="0" destOrd="0" presId="urn:microsoft.com/office/officeart/2005/8/layout/hierarchy1"/>
    <dgm:cxn modelId="{A3DFF6C7-DB0E-4BD0-B6F5-381E506FA849}" type="presParOf" srcId="{69094CD9-749C-4809-8BFD-1FD697D533B4}" destId="{EB6BD317-EE18-44CA-9488-FB4FB5C49043}" srcOrd="0" destOrd="0" presId="urn:microsoft.com/office/officeart/2005/8/layout/hierarchy1"/>
    <dgm:cxn modelId="{71BD6E4C-7A04-40ED-8F47-BDCE33433C22}" type="presParOf" srcId="{69094CD9-749C-4809-8BFD-1FD697D533B4}" destId="{746D4E1C-4800-4980-A132-A16D1A51773C}" srcOrd="1" destOrd="0" presId="urn:microsoft.com/office/officeart/2005/8/layout/hierarchy1"/>
    <dgm:cxn modelId="{D8E896F7-B77F-47BA-91AD-777F6A124678}" type="presParOf" srcId="{87B4F611-CB33-46B9-8045-8F5CD34B4493}" destId="{B4314F80-33D8-4E9F-A22B-95A18A467E04}" srcOrd="1" destOrd="0" presId="urn:microsoft.com/office/officeart/2005/8/layout/hierarchy1"/>
    <dgm:cxn modelId="{9FF1A32D-6B4B-4BAD-9CC9-B7C0FC68DCEA}" type="presParOf" srcId="{CCA952F2-2E20-413D-BAB6-3FC1980E9394}" destId="{258FD890-C411-4F82-9B38-ABB22EC69EA6}" srcOrd="2" destOrd="0" presId="urn:microsoft.com/office/officeart/2005/8/layout/hierarchy1"/>
    <dgm:cxn modelId="{19D7E24B-B0C0-4067-B1EE-737D8A06C91B}" type="presParOf" srcId="{CCA952F2-2E20-413D-BAB6-3FC1980E9394}" destId="{9970E75F-900F-4463-9A18-7407AA2CC533}" srcOrd="3" destOrd="0" presId="urn:microsoft.com/office/officeart/2005/8/layout/hierarchy1"/>
    <dgm:cxn modelId="{04BD0E1E-A114-4F47-800F-BC8018E14334}" type="presParOf" srcId="{9970E75F-900F-4463-9A18-7407AA2CC533}" destId="{7C47688E-18B9-4743-A8CB-0CB79EB9AF65}" srcOrd="0" destOrd="0" presId="urn:microsoft.com/office/officeart/2005/8/layout/hierarchy1"/>
    <dgm:cxn modelId="{09514F2D-58D4-40F1-89D7-7BE1B2BF985B}" type="presParOf" srcId="{7C47688E-18B9-4743-A8CB-0CB79EB9AF65}" destId="{A5BD255A-FFE6-419F-9715-285303EB93A2}" srcOrd="0" destOrd="0" presId="urn:microsoft.com/office/officeart/2005/8/layout/hierarchy1"/>
    <dgm:cxn modelId="{F378C634-85D1-4A59-BAF5-E2DF80FA3960}" type="presParOf" srcId="{7C47688E-18B9-4743-A8CB-0CB79EB9AF65}" destId="{6E02969D-2C99-4242-9E10-AD92029DC5C0}" srcOrd="1" destOrd="0" presId="urn:microsoft.com/office/officeart/2005/8/layout/hierarchy1"/>
    <dgm:cxn modelId="{D3898E81-CF02-4534-A436-C9AAB0D7A62C}" type="presParOf" srcId="{9970E75F-900F-4463-9A18-7407AA2CC533}" destId="{36C629BD-19F9-4E73-8D67-D869E42313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FD890-C411-4F82-9B38-ABB22EC69EA6}">
      <dsp:nvSpPr>
        <dsp:cNvPr id="0" name=""/>
        <dsp:cNvSpPr/>
      </dsp:nvSpPr>
      <dsp:spPr>
        <a:xfrm>
          <a:off x="2853035" y="1423498"/>
          <a:ext cx="1549300" cy="834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501"/>
              </a:lnTo>
              <a:lnTo>
                <a:pt x="1549300" y="608501"/>
              </a:lnTo>
              <a:lnTo>
                <a:pt x="1549300" y="8343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A1075-78E9-49B0-9052-C3C18B83666F}">
      <dsp:nvSpPr>
        <dsp:cNvPr id="0" name=""/>
        <dsp:cNvSpPr/>
      </dsp:nvSpPr>
      <dsp:spPr>
        <a:xfrm>
          <a:off x="1422796" y="1423498"/>
          <a:ext cx="1430238" cy="834336"/>
        </a:xfrm>
        <a:custGeom>
          <a:avLst/>
          <a:gdLst/>
          <a:ahLst/>
          <a:cxnLst/>
          <a:rect l="0" t="0" r="0" b="0"/>
          <a:pathLst>
            <a:path>
              <a:moveTo>
                <a:pt x="1430238" y="0"/>
              </a:moveTo>
              <a:lnTo>
                <a:pt x="1430238" y="608501"/>
              </a:lnTo>
              <a:lnTo>
                <a:pt x="0" y="608501"/>
              </a:lnTo>
              <a:lnTo>
                <a:pt x="0" y="8343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10BFC-FF11-4AA1-A1DE-17F6C1693985}">
      <dsp:nvSpPr>
        <dsp:cNvPr id="0" name=""/>
        <dsp:cNvSpPr/>
      </dsp:nvSpPr>
      <dsp:spPr>
        <a:xfrm>
          <a:off x="1634132" y="-124507"/>
          <a:ext cx="2437804" cy="1548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C39DAC-5DE7-4636-8230-EEA0B27D14D9}">
      <dsp:nvSpPr>
        <dsp:cNvPr id="0" name=""/>
        <dsp:cNvSpPr/>
      </dsp:nvSpPr>
      <dsp:spPr>
        <a:xfrm>
          <a:off x="1905000" y="132816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বীজ</a:t>
          </a:r>
          <a:endParaRPr lang="en-US" sz="4000" kern="1200" dirty="0">
            <a:solidFill>
              <a:srgbClr val="0070C0"/>
            </a:solidFill>
          </a:endParaRPr>
        </a:p>
      </dsp:txBody>
      <dsp:txXfrm>
        <a:off x="1950340" y="178156"/>
        <a:ext cx="2347124" cy="1457325"/>
      </dsp:txXfrm>
    </dsp:sp>
    <dsp:sp modelId="{EB6BD317-EE18-44CA-9488-FB4FB5C49043}">
      <dsp:nvSpPr>
        <dsp:cNvPr id="0" name=""/>
        <dsp:cNvSpPr/>
      </dsp:nvSpPr>
      <dsp:spPr>
        <a:xfrm>
          <a:off x="203894" y="2257835"/>
          <a:ext cx="2437804" cy="1548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6D4E1C-4800-4980-A132-A16D1A51773C}">
      <dsp:nvSpPr>
        <dsp:cNvPr id="0" name=""/>
        <dsp:cNvSpPr/>
      </dsp:nvSpPr>
      <dsp:spPr>
        <a:xfrm>
          <a:off x="474761" y="2515159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উদ্ভিদতাত্ত্বিক বীজ</a:t>
          </a:r>
          <a:endParaRPr lang="en-US" sz="4000" kern="1200" dirty="0">
            <a:solidFill>
              <a:srgbClr val="0070C0"/>
            </a:solidFill>
          </a:endParaRPr>
        </a:p>
      </dsp:txBody>
      <dsp:txXfrm>
        <a:off x="520101" y="2560499"/>
        <a:ext cx="2347124" cy="1457325"/>
      </dsp:txXfrm>
    </dsp:sp>
    <dsp:sp modelId="{A5BD255A-FFE6-419F-9715-285303EB93A2}">
      <dsp:nvSpPr>
        <dsp:cNvPr id="0" name=""/>
        <dsp:cNvSpPr/>
      </dsp:nvSpPr>
      <dsp:spPr>
        <a:xfrm>
          <a:off x="3183433" y="2257835"/>
          <a:ext cx="2437804" cy="1548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02969D-2C99-4242-9E10-AD92029DC5C0}">
      <dsp:nvSpPr>
        <dsp:cNvPr id="0" name=""/>
        <dsp:cNvSpPr/>
      </dsp:nvSpPr>
      <dsp:spPr>
        <a:xfrm>
          <a:off x="3454300" y="2515159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কৃষিতাত্ত্বিক বীজ</a:t>
          </a:r>
          <a:endParaRPr lang="en-US" sz="4000" kern="1200" dirty="0">
            <a:solidFill>
              <a:srgbClr val="0070C0"/>
            </a:solidFill>
          </a:endParaRPr>
        </a:p>
      </dsp:txBody>
      <dsp:txXfrm>
        <a:off x="3499640" y="2560499"/>
        <a:ext cx="2347124" cy="1457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B5501-5CC3-4781-9C27-CC9EF8919B1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47471-2C3A-46C8-BA20-7E5866B75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করবেন ফল গুলোর ভিতরে কী আছে? ছাত্ররা বীজ। শিক্ষক তাহলে সব ফলের বীজ কী একই রকম? ছাত্র জি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তবে চল আজ আমরা বীজের শ্রেণিবিভাগ  নিয়ে জানি।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47471-2C3A-46C8-BA20-7E5866B75B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প্রশ্নকরবে এই বীজ গুলি কোনধরনের বীজ ছাত্ররা বলার পর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বলবেন।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উদ্ভিদতাত্ত্বিক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বীজ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উদ্ভিদ বিজ্ঞানীদের মতে নিষিক্ত ও পরিপক্ব ডিম্বককে বীজ বলে।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47471-2C3A-46C8-BA20-7E5866B75B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4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47471-2C3A-46C8-BA20-7E5866B75B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7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47471-2C3A-46C8-BA20-7E5866B75B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9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FCA-6E34-4E70-BF80-8BBC169087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9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FCA-6E34-4E70-BF80-8BBC169087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FCA-6E34-4E70-BF80-8BBC169087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2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FCA-6E34-4E70-BF80-8BBC169087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1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FCA-6E34-4E70-BF80-8BBC169087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5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FCA-6E34-4E70-BF80-8BBC169087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0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FCA-6E34-4E70-BF80-8BBC169087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5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FCA-6E34-4E70-BF80-8BBC169087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4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FCA-6E34-4E70-BF80-8BBC169087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1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FCA-6E34-4E70-BF80-8BBC169087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4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FCA-6E34-4E70-BF80-8BBC169087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9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92FCA-6E34-4E70-BF80-8BBC169087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56973-90D6-4EA8-8E56-4FFA14FE7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8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1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24.jpeg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7.png"/><Relationship Id="rId5" Type="http://schemas.openxmlformats.org/officeDocument/2006/relationships/image" Target="../media/image23.jpeg"/><Relationship Id="rId10" Type="http://schemas.openxmlformats.org/officeDocument/2006/relationships/image" Target="../media/image26.png"/><Relationship Id="rId4" Type="http://schemas.openxmlformats.org/officeDocument/2006/relationships/image" Target="../media/image7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8.jpeg"/><Relationship Id="rId3" Type="http://schemas.openxmlformats.org/officeDocument/2006/relationships/image" Target="../media/image29.jpeg"/><Relationship Id="rId7" Type="http://schemas.openxmlformats.org/officeDocument/2006/relationships/image" Target="../media/image13.jpeg"/><Relationship Id="rId12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30.jpeg"/><Relationship Id="rId5" Type="http://schemas.openxmlformats.org/officeDocument/2006/relationships/image" Target="../media/image18.gif"/><Relationship Id="rId10" Type="http://schemas.openxmlformats.org/officeDocument/2006/relationships/image" Target="../media/image22.jpeg"/><Relationship Id="rId4" Type="http://schemas.openxmlformats.org/officeDocument/2006/relationships/image" Target="../media/image14.jpeg"/><Relationship Id="rId9" Type="http://schemas.openxmlformats.org/officeDocument/2006/relationships/image" Target="../media/image12.jpeg"/><Relationship Id="rId1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228600" y="76200"/>
            <a:ext cx="8747769" cy="49530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সম্মানিত শিক্ষকবৃন্দ</a:t>
            </a:r>
          </a:p>
          <a:p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নির্দেশনা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</a:t>
            </a:r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কলাকৌশল </a:t>
            </a:r>
            <a:r>
              <a:rPr lang="bn-BD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 করতে পারবেন।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93666" y="14747"/>
            <a:ext cx="2280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কৃষিতাত্ত্বিক বীজ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4" descr="D:\BOOK Krishi_Shikkha 6-9\8423832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468"/>
            <a:ext cx="301794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OHAG\Desktop\New folder (3)\tur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458" y="697468"/>
            <a:ext cx="307154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HAG\Desktop\New folder (3)\Ipomoea_batatasL_ja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4734"/>
            <a:ext cx="4560939" cy="228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5200" y="3048000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হলুদ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5655" y="6336268"/>
            <a:ext cx="2494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মিষ্টি আলুর লতা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6466" y="6400800"/>
            <a:ext cx="2305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আখের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কাণ্ড</a:t>
            </a:r>
            <a:endParaRPr lang="en-US" sz="3200" dirty="0"/>
          </a:p>
        </p:txBody>
      </p:sp>
      <p:pic>
        <p:nvPicPr>
          <p:cNvPr id="11" name="Picture 1" descr="D:\মডেল কন্টেন\কন্টেন\পাঠানু হয়েছে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685800"/>
            <a:ext cx="2971800" cy="2297668"/>
          </a:xfrm>
          <a:prstGeom prst="rect">
            <a:avLst/>
          </a:prstGeom>
          <a:noFill/>
        </p:spPr>
      </p:pic>
      <p:pic>
        <p:nvPicPr>
          <p:cNvPr id="21506" name="Picture 2" descr="D:\মডেল কন্টেন\কন্টেন\পাঠানু হয়েছে\sugarcane-info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32576" y="4054733"/>
            <a:ext cx="4511425" cy="22815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722858" y="1574742"/>
            <a:ext cx="1572227" cy="2063193"/>
            <a:chOff x="722858" y="1574742"/>
            <a:chExt cx="1572227" cy="2063193"/>
          </a:xfrm>
        </p:grpSpPr>
        <p:sp>
          <p:nvSpPr>
            <p:cNvPr id="3" name="TextBox 2"/>
            <p:cNvSpPr txBox="1"/>
            <p:nvPr/>
          </p:nvSpPr>
          <p:spPr>
            <a:xfrm>
              <a:off x="722858" y="3053160"/>
              <a:ext cx="15722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পাতা হতে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 rot="14420214">
              <a:off x="15612" y="2374475"/>
              <a:ext cx="1697821" cy="983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76600" y="1786285"/>
            <a:ext cx="2438400" cy="2425313"/>
            <a:chOff x="3276600" y="1786285"/>
            <a:chExt cx="2438400" cy="2425313"/>
          </a:xfrm>
        </p:grpSpPr>
        <p:sp>
          <p:nvSpPr>
            <p:cNvPr id="12" name="Rectangle 11"/>
            <p:cNvSpPr/>
            <p:nvPr/>
          </p:nvSpPr>
          <p:spPr>
            <a:xfrm>
              <a:off x="3276600" y="3011269"/>
              <a:ext cx="24384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কন্দ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হতে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rot="14196521">
              <a:off x="3348107" y="2442292"/>
              <a:ext cx="1398928" cy="869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01191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9220"/>
            <a:ext cx="6781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বীজাবরণের উপর ভিত্তি করে </a:t>
            </a:r>
            <a:r>
              <a:rPr lang="bn-BD" sz="3400" dirty="0">
                <a:latin typeface="NikoshBAN" pitchFamily="2" charset="0"/>
                <a:cs typeface="NikoshBAN" pitchFamily="2" charset="0"/>
              </a:rPr>
              <a:t>বীজ দুই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5603" y="685800"/>
            <a:ext cx="5070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আবৃত বীজ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এসব বীজের আবরণ থাকে।</a:t>
            </a:r>
          </a:p>
        </p:txBody>
      </p:sp>
      <p:pic>
        <p:nvPicPr>
          <p:cNvPr id="1027" name="Picture 3" descr="C:\Users\SOHAG\Desktop\New folder (3)\mustard-seeds-market-times-t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52" y="3581400"/>
            <a:ext cx="3276600" cy="226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BOOK Krishi_Shikkha 6-9\201411110419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4" y="3595036"/>
            <a:ext cx="3158503" cy="22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955588" y="1270575"/>
            <a:ext cx="3302212" cy="2772749"/>
            <a:chOff x="1955588" y="1371600"/>
            <a:chExt cx="3211453" cy="2671724"/>
          </a:xfrm>
        </p:grpSpPr>
        <p:pic>
          <p:nvPicPr>
            <p:cNvPr id="1026" name="Picture 2" descr="C:\Users\SOHAG\Desktop\125664a58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58" t="1" r="40570" b="18154"/>
            <a:stretch/>
          </p:blipFill>
          <p:spPr bwMode="auto">
            <a:xfrm>
              <a:off x="3923472" y="1371600"/>
              <a:ext cx="1243569" cy="2671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eft Arrow 8"/>
            <p:cNvSpPr/>
            <p:nvPr/>
          </p:nvSpPr>
          <p:spPr>
            <a:xfrm>
              <a:off x="3276600" y="2279890"/>
              <a:ext cx="646872" cy="13205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5588" y="2052411"/>
              <a:ext cx="1419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বীজ তক বা আবরণ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938031" y="2052411"/>
              <a:ext cx="519669" cy="84318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600200" y="6019800"/>
            <a:ext cx="135485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বীজ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6546926" y="6019800"/>
            <a:ext cx="95571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সরিষা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09240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6248400"/>
            <a:ext cx="5673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অনাবৃত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এসব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বীজের আবরণ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থাকে না।</a:t>
            </a:r>
            <a:endParaRPr lang="en-US" sz="3200" dirty="0"/>
          </a:p>
        </p:txBody>
      </p:sp>
      <p:pic>
        <p:nvPicPr>
          <p:cNvPr id="4098" name="Picture 2" descr="D:\মডেল কন্টেন\কন্টেন\পাঠানু হয়েছে\220px-Illustration_Pinus_sylvestris0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88" y="2971800"/>
            <a:ext cx="5334000" cy="326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9561067">
            <a:off x="3501891" y="3867043"/>
            <a:ext cx="4367535" cy="344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D:\মডেল কন্টেন\কন্টেন\পাঠানু হয়েছে\New folder\2011-12-12-1323751083-d41d8cd98f00b204e9800998ecf8427e782.DSC033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88" y="1"/>
            <a:ext cx="5245512" cy="296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2322692">
            <a:off x="4816188" y="2118048"/>
            <a:ext cx="3045331" cy="308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25525" y="990601"/>
            <a:ext cx="1483945" cy="97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0" y="2667000"/>
            <a:ext cx="1524000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আবরনহীন বীজ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12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বীজপত্রের সংখ্যার ভিত্তিতে শ্রেণিবিভাগ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575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একবীজপত্রী বীজ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মাত্র বীজপত্র থাকে।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6368844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বহুবীজপত্রী বীজ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 এর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ধিক বীজপত্র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থাকে।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267200"/>
            <a:ext cx="47649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দ্বিবীজপত্রী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দুটি বীজপত্র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থাকে।</a:t>
            </a:r>
          </a:p>
        </p:txBody>
      </p:sp>
      <p:pic>
        <p:nvPicPr>
          <p:cNvPr id="6" name="Picture 2" descr="D:\BOOK Krishi_Shikkha 6-9\201411110419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588425"/>
            <a:ext cx="1828800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OHAG\Desktop\New folder (3)\Yellow_Maize 2_0.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5642"/>
            <a:ext cx="1828800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SOHAG\Desktop\New folder (3)\Mango-Seed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53216"/>
            <a:ext cx="1853385" cy="14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OHAG\Desktop\New folder (3)\51c757160cfa2-Untitled-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15" y="2840447"/>
            <a:ext cx="185338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OHAG\Desktop\New folder (3)\PINE_SCOTCH4_frui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05" y="4770111"/>
            <a:ext cx="1800995" cy="165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OHAG\Desktop\New folder (3)\University+of+Idah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70112"/>
            <a:ext cx="1828800" cy="165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মডেল কন্টেন\কন্টেন\পাঠানু হয়েছে\New folder\10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547226"/>
            <a:ext cx="1853385" cy="17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8425"/>
            <a:ext cx="1700981" cy="175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40447"/>
            <a:ext cx="1700981" cy="14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315200" y="2310825"/>
            <a:ext cx="10791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বৈশিষ্ট্য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321319" y="4281488"/>
            <a:ext cx="10791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বৈশিষ্ট্য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2" name="Picture 6" descr="D:\মডেল কন্টেন\মডেল কন্টেন এর ছবি\jack-fruit-seed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6" y="2853216"/>
            <a:ext cx="1853385" cy="142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1553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1955" y="762000"/>
            <a:ext cx="9144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বীজের কয়েকটি নমুনা মিশ্রণ থেকে নমুনার বীজগুলোর শ্রেণিবিন্যাস কর।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200400" y="10508"/>
            <a:ext cx="2819400" cy="649014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pic>
        <p:nvPicPr>
          <p:cNvPr id="11" name="Picture 2" descr="D:\BOOK Krishi_Shikkha 6-9\201411110419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64" y="1999615"/>
            <a:ext cx="2152036" cy="120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BOOK Krishi_Shikkha 6-9\8423832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9" y="3200400"/>
            <a:ext cx="2155723" cy="118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মডেল কন্টেন\কন্টেন\পাঠানু হয়েছে\sugarcane-info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3564" y="1979860"/>
            <a:ext cx="2152036" cy="1220542"/>
          </a:xfrm>
          <a:prstGeom prst="rect">
            <a:avLst/>
          </a:prstGeom>
          <a:noFill/>
        </p:spPr>
      </p:pic>
      <p:pic>
        <p:nvPicPr>
          <p:cNvPr id="15" name="Picture 1" descr="D:\মডেল কন্টেন\কন্টেন\পাঠানু হয়েছে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3653" y="3200402"/>
            <a:ext cx="2129912" cy="1187879"/>
          </a:xfrm>
          <a:prstGeom prst="rect">
            <a:avLst/>
          </a:prstGeom>
          <a:noFill/>
        </p:spPr>
      </p:pic>
      <p:pic>
        <p:nvPicPr>
          <p:cNvPr id="16" name="Picture 15" descr="D:\মডেল কন্টেন\কন্টেন\পাঠানু হয়েছে\New folder\1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64" y="2012522"/>
            <a:ext cx="2152036" cy="11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SOHAG\Desktop\New folder (3)\Yellow_Maize 2_0.previe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0" y="1999614"/>
            <a:ext cx="2155723" cy="120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SOHAG\Desktop\New folder (3)\$_3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52" y="3200402"/>
            <a:ext cx="2129912" cy="118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মডেল কন্টেন\কন্টেন\পাঠানু হয়েছে\New folder\2011-12-12-1323751083-d41d8cd98f00b204e9800998ecf8427e782.DSC0335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64" y="3185652"/>
            <a:ext cx="2152036" cy="11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মডেল কন্টেন\মডেল কন্টেন এর ছবি\Sprouting-Potato-198122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0" y="4387644"/>
            <a:ext cx="2159414" cy="11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মডেল কন্টেন\মডেল কন্টেন এর ছবি\germinatio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53" y="4387644"/>
            <a:ext cx="2148347" cy="11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:\মডেল কন্টেন\মডেল কন্টেন এর ছবি\jack-fruit-seed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88281"/>
            <a:ext cx="2115163" cy="11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মডেল কন্টেন\কন্টেন\পাঠানু হয়েছে\New folder\6a00d83451c20669e20134814e765a970c-800wi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63" y="4373530"/>
            <a:ext cx="2152037" cy="11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2421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2819401" y="0"/>
            <a:ext cx="3809999" cy="1066799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58" y="1676400"/>
            <a:ext cx="724125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ব্যবহারের ভিত্তিতে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বীজকে কত ভাগে ভাগ করা যায়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?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-17724" y="2438400"/>
            <a:ext cx="128507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ভাগে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4114800"/>
            <a:ext cx="251460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উদ্ভিদতাত্ত্বিক বীজ।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276600"/>
            <a:ext cx="5486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নিষিক্ত ও পরিপক্ব ডিম্বককে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 বীজ বলে?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-1" y="5029200"/>
            <a:ext cx="769620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বীজপত্রের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সংখার ভিত্তিতে বীজকে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কয় ভাগে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ভাগ করা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যায়?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867400"/>
            <a:ext cx="12572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 ভাগে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987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1981200" y="0"/>
            <a:ext cx="4953000" cy="1905000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bn-BD" sz="6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74182"/>
            <a:ext cx="91440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তোমার বাড়ির আশেপাশে যেসব  ফসলের চাষ করা হয় তা থেকে ৫টি ফসলের বংশবিস্তারের মাধ্যম উল্লেখ কর।</a:t>
            </a:r>
          </a:p>
        </p:txBody>
      </p:sp>
    </p:spTree>
    <p:extLst>
      <p:ext uri="{BB962C8B-B14F-4D97-AF65-F5344CB8AC3E}">
        <p14:creationId xmlns:p14="http://schemas.microsoft.com/office/powerpoint/2010/main" val="6070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685800" y="-1676400"/>
            <a:ext cx="70866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905000" y="3505200"/>
            <a:ext cx="5105400" cy="2438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9067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808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HAG\Desktop\New folder (6)\544dae6719a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32152" y="0"/>
            <a:ext cx="3071675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9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92D05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508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800100" y="-1333500"/>
            <a:ext cx="70104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3458" y="3967300"/>
            <a:ext cx="35052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মোসাম্মা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মিনু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কান্দাপাড়া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নূরুন্নেছা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4239399"/>
            <a:ext cx="330431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৬ষ্ঠ</a:t>
            </a:r>
          </a:p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পাঠ-১০</a:t>
            </a:r>
            <a:endParaRPr lang="bn-BD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257800" y="76200"/>
            <a:ext cx="3276600" cy="95420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609600" y="152400"/>
            <a:ext cx="3200400" cy="95420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/>
                <a:cs typeface="Nikosh" pitchFamily="2" charset="0"/>
              </a:rPr>
              <a:t>শিক্ষক পরিচিতি</a:t>
            </a:r>
            <a:endParaRPr lang="en-US" sz="4000" b="1" dirty="0" smtClean="0">
              <a:solidFill>
                <a:srgbClr val="00B050"/>
              </a:solidFill>
              <a:latin typeface="NikoshBAN"/>
              <a:cs typeface="Nikosh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172886"/>
            <a:ext cx="2081212" cy="286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01" y="1325375"/>
            <a:ext cx="2413397" cy="233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986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72048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HAG\Desktop\New folder (3)\Mango-See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0"/>
            <a:ext cx="4343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SOHAG\Desktop\New folder (3)\51c757160cfa2-Untitled-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775588"/>
            <a:ext cx="4343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OHAG\Desktop\New folder (3)\Yellow_Maize 2_0.previe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" y="3775588"/>
            <a:ext cx="432373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মডেল কন্টেন\কন্টেন\পাঠানু হয়েছে\New folder\47357pregerminated-seed-500x5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3433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4173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2895600"/>
            <a:ext cx="464820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বীজের শ্রেণিবিভাগ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39469"/>
            <a:ext cx="63246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১/</a:t>
            </a: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বীজের প্রকারভেদ </a:t>
            </a: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উল্লেখ করতে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২/ বিভিন্ন প্রকার বীজ শনাক্ত করতে পরবে। 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50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5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76200"/>
            <a:ext cx="6858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ব্যবহারের ভিত্তিতে বীজ দুই প্রকার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29993860"/>
              </p:ext>
            </p:extLst>
          </p:nvPr>
        </p:nvGraphicFramePr>
        <p:xfrm>
          <a:off x="16764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53083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830759"/>
            <a:ext cx="3130985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উদ্ভিদতাত্ত্বিক বীজ</a:t>
            </a:r>
            <a:endParaRPr lang="en-US" sz="44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90435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4419600"/>
            <a:ext cx="53340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এবার একটি ভিডিও দেখি।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236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BOOK Krishi_Shikkha 6-9\201411110419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571"/>
            <a:ext cx="4191000" cy="28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SOHAG\Desktop\New folder (3)\$_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7830"/>
            <a:ext cx="4267200" cy="290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6273225"/>
            <a:ext cx="1371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গম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বীজ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411792"/>
            <a:ext cx="135485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বীজ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391400" y="3453825"/>
            <a:ext cx="136527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বীজ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-85130"/>
            <a:ext cx="4152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উদ্ভিদতাত্ত্বিক বীজ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মডেল কন্টেন\কন্টেন\পাঠানু হয়েছে\New folder\1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93109"/>
            <a:ext cx="3533775" cy="288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2549</TotalTime>
  <Words>319</Words>
  <Application>Microsoft Office PowerPoint</Application>
  <PresentationFormat>On-screen Show (4:3)</PresentationFormat>
  <Paragraphs>66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</vt:lpstr>
      <vt:lpstr>NikoshBAN</vt:lpstr>
      <vt:lpstr>Shonar Bangla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SOHAG</dc:creator>
  <cp:lastModifiedBy>ASUS</cp:lastModifiedBy>
  <cp:revision>283</cp:revision>
  <dcterms:created xsi:type="dcterms:W3CDTF">2015-04-12T15:17:24Z</dcterms:created>
  <dcterms:modified xsi:type="dcterms:W3CDTF">2020-04-17T12:55:03Z</dcterms:modified>
</cp:coreProperties>
</file>