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1"/>
  </p:notesMasterIdLst>
  <p:sldIdLst>
    <p:sldId id="256" r:id="rId2"/>
    <p:sldId id="257" r:id="rId3"/>
    <p:sldId id="258" r:id="rId4"/>
    <p:sldId id="277" r:id="rId5"/>
    <p:sldId id="273" r:id="rId6"/>
    <p:sldId id="278" r:id="rId7"/>
    <p:sldId id="260" r:id="rId8"/>
    <p:sldId id="262" r:id="rId9"/>
    <p:sldId id="261" r:id="rId10"/>
    <p:sldId id="274" r:id="rId11"/>
    <p:sldId id="263" r:id="rId12"/>
    <p:sldId id="276" r:id="rId13"/>
    <p:sldId id="265" r:id="rId14"/>
    <p:sldId id="267" r:id="rId15"/>
    <p:sldId id="268" r:id="rId16"/>
    <p:sldId id="275" r:id="rId17"/>
    <p:sldId id="270" r:id="rId18"/>
    <p:sldId id="279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B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1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67B34-1EA8-4C67-8D5A-2E2582575AA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6A96F-26B8-41CA-B259-4561926CF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1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304800"/>
            <a:ext cx="674126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/>
              <a:t>   </a:t>
            </a:r>
            <a:r>
              <a:rPr lang="en-US" sz="13800" dirty="0" err="1" smtClean="0">
                <a:solidFill>
                  <a:srgbClr val="FF0000"/>
                </a:solidFill>
              </a:rPr>
              <a:t>স্বাগতম</a:t>
            </a:r>
            <a:endParaRPr lang="en-US" sz="13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mtClean="0"/>
              <a:t>ক্রেডিট দিকে যেসব হিসাব বসে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smtClean="0"/>
              <a:t>যাবতীয় আয়</a:t>
            </a:r>
          </a:p>
          <a:p>
            <a:r>
              <a:rPr lang="bn-BD" smtClean="0"/>
              <a:t>যাবতীয় দায়</a:t>
            </a:r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90525" y="1524000"/>
            <a:ext cx="6629400" cy="19050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bn-BD" b="1" dirty="0" smtClean="0">
                <a:solidFill>
                  <a:schemeClr val="bg1"/>
                </a:solidFill>
              </a:rPr>
              <a:t>মালিকানাসত্ত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bn-BD" b="1" dirty="0" smtClean="0">
                <a:solidFill>
                  <a:schemeClr val="bg1"/>
                </a:solidFill>
              </a:rPr>
              <a:t>দায়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bn-BD" b="1" dirty="0" smtClean="0">
                <a:solidFill>
                  <a:schemeClr val="bg1"/>
                </a:solidFill>
              </a:rPr>
              <a:t>আয়</a:t>
            </a:r>
            <a:endParaRPr lang="en-US" b="1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9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209" y="3581400"/>
            <a:ext cx="2225981" cy="2971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095500"/>
            <a:ext cx="2857500" cy="16002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81107" y="3733800"/>
            <a:ext cx="2162085" cy="838200"/>
          </a:xfrm>
          <a:custGeom>
            <a:avLst/>
            <a:gdLst>
              <a:gd name="connsiteX0" fmla="*/ 0 w 2895600"/>
              <a:gd name="connsiteY0" fmla="*/ 1066800 h 2133600"/>
              <a:gd name="connsiteX1" fmla="*/ 1447800 w 2895600"/>
              <a:gd name="connsiteY1" fmla="*/ 0 h 2133600"/>
              <a:gd name="connsiteX2" fmla="*/ 2895600 w 2895600"/>
              <a:gd name="connsiteY2" fmla="*/ 1066800 h 2133600"/>
              <a:gd name="connsiteX3" fmla="*/ 1447800 w 2895600"/>
              <a:gd name="connsiteY3" fmla="*/ 2133600 h 2133600"/>
              <a:gd name="connsiteX4" fmla="*/ 0 w 2895600"/>
              <a:gd name="connsiteY4" fmla="*/ 1066800 h 2133600"/>
              <a:gd name="connsiteX0" fmla="*/ 180 w 2895780"/>
              <a:gd name="connsiteY0" fmla="*/ 462574 h 1529374"/>
              <a:gd name="connsiteX1" fmla="*/ 1524180 w 2895780"/>
              <a:gd name="connsiteY1" fmla="*/ 14899 h 1529374"/>
              <a:gd name="connsiteX2" fmla="*/ 2895780 w 2895780"/>
              <a:gd name="connsiteY2" fmla="*/ 462574 h 1529374"/>
              <a:gd name="connsiteX3" fmla="*/ 1447980 w 2895780"/>
              <a:gd name="connsiteY3" fmla="*/ 1529374 h 1529374"/>
              <a:gd name="connsiteX4" fmla="*/ 180 w 2895780"/>
              <a:gd name="connsiteY4" fmla="*/ 462574 h 152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5780" h="1529374">
                <a:moveTo>
                  <a:pt x="180" y="462574"/>
                </a:moveTo>
                <a:cubicBezTo>
                  <a:pt x="12880" y="210162"/>
                  <a:pt x="724582" y="14899"/>
                  <a:pt x="1524180" y="14899"/>
                </a:cubicBezTo>
                <a:cubicBezTo>
                  <a:pt x="2323778" y="14899"/>
                  <a:pt x="2895780" y="-126603"/>
                  <a:pt x="2895780" y="462574"/>
                </a:cubicBezTo>
                <a:cubicBezTo>
                  <a:pt x="2895780" y="1051751"/>
                  <a:pt x="2247578" y="1529374"/>
                  <a:pt x="1447980" y="1529374"/>
                </a:cubicBezTo>
                <a:cubicBezTo>
                  <a:pt x="648382" y="1529374"/>
                  <a:pt x="-12520" y="714986"/>
                  <a:pt x="180" y="462574"/>
                </a:cubicBezTo>
                <a:close/>
              </a:path>
            </a:pathLst>
          </a:cu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70C0"/>
                </a:solidFill>
              </a:rPr>
              <a:t>চলতিসম্পদ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0" y="2057400"/>
            <a:ext cx="4038600" cy="1447800"/>
          </a:xfrm>
          <a:prstGeom prst="ellipse">
            <a:avLst/>
          </a:prstGeom>
          <a:solidFill>
            <a:schemeClr val="tx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 extrusionH="76200">
            <a:bevelB prst="relaxedInset"/>
            <a:extrusionClr>
              <a:srgbClr val="FFFF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2"/>
                </a:solidFill>
              </a:rPr>
              <a:t>স্থায়ী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chemeClr val="bg2"/>
                </a:solidFill>
              </a:rPr>
              <a:t>সম্পদ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dirty="0" smtClean="0"/>
              <a:t>রেওয়ামিলে বসে না যে সব	 হিসাব			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bn-BD" dirty="0" smtClean="0"/>
              <a:t>সমাপনী মজুদ পণ্য				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BD" dirty="0" smtClean="0"/>
              <a:t>প্রারমভিক হাতে নগদ			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BD" dirty="0" smtClean="0"/>
              <a:t>প্রারম্ভিক ব্যাংক জমা			</a:t>
            </a:r>
          </a:p>
        </p:txBody>
      </p:sp>
    </p:spTree>
    <p:extLst>
      <p:ext uri="{BB962C8B-B14F-4D97-AF65-F5344CB8AC3E}">
        <p14:creationId xmlns:p14="http://schemas.microsoft.com/office/powerpoint/2010/main" val="2580706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38200" y="609600"/>
            <a:ext cx="3543300" cy="624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/>
              <a:t>চলতি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সম্পদঃ</a:t>
            </a:r>
            <a:r>
              <a:rPr lang="en-US" sz="2800" dirty="0" smtClean="0"/>
              <a:t>-</a:t>
            </a:r>
          </a:p>
          <a:p>
            <a:r>
              <a:rPr lang="en-US" sz="2800" dirty="0" err="1" smtClean="0"/>
              <a:t>হাতে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নগদ</a:t>
            </a:r>
            <a:endParaRPr lang="en-US" sz="2800" dirty="0" smtClean="0"/>
          </a:p>
          <a:p>
            <a:r>
              <a:rPr lang="en-US" sz="2800" dirty="0" err="1" smtClean="0"/>
              <a:t>ব্যাংক</a:t>
            </a:r>
            <a:r>
              <a:rPr lang="en-US" sz="2800" dirty="0" smtClean="0"/>
              <a:t> </a:t>
            </a:r>
            <a:r>
              <a:rPr lang="en-US" sz="2800" dirty="0" err="1" smtClean="0"/>
              <a:t>জমা</a:t>
            </a:r>
            <a:endParaRPr lang="en-US" sz="2800" dirty="0" smtClean="0"/>
          </a:p>
          <a:p>
            <a:r>
              <a:rPr lang="en-US" sz="2800" dirty="0" err="1" smtClean="0"/>
              <a:t>দেনাদার</a:t>
            </a:r>
            <a:endParaRPr lang="en-US" sz="2800" dirty="0" smtClean="0"/>
          </a:p>
          <a:p>
            <a:r>
              <a:rPr lang="en-US" sz="2800" dirty="0" err="1" smtClean="0"/>
              <a:t>প্রাপ্য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বিল</a:t>
            </a:r>
            <a:endParaRPr lang="en-US" sz="2800" dirty="0" smtClean="0"/>
          </a:p>
          <a:p>
            <a:r>
              <a:rPr lang="en-US" sz="2800" dirty="0" err="1" smtClean="0"/>
              <a:t>প্রাপ্য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নোট</a:t>
            </a:r>
            <a:endParaRPr lang="en-US" sz="2800" dirty="0" smtClean="0"/>
          </a:p>
          <a:p>
            <a:r>
              <a:rPr lang="en-US" sz="2800" dirty="0" err="1" smtClean="0"/>
              <a:t>সমাপনী</a:t>
            </a:r>
            <a:r>
              <a:rPr lang="en-US" sz="2800" dirty="0" smtClean="0"/>
              <a:t> </a:t>
            </a:r>
            <a:r>
              <a:rPr lang="en-US" sz="2800" dirty="0" err="1" smtClean="0"/>
              <a:t>মজুদ</a:t>
            </a:r>
            <a:r>
              <a:rPr lang="en-US" sz="2800" dirty="0" smtClean="0"/>
              <a:t> </a:t>
            </a:r>
            <a:r>
              <a:rPr lang="en-US" sz="2800" dirty="0" err="1" smtClean="0"/>
              <a:t>পণ্য</a:t>
            </a:r>
            <a:endParaRPr lang="en-US" sz="2800" dirty="0" smtClean="0"/>
          </a:p>
          <a:p>
            <a:r>
              <a:rPr lang="en-US" sz="2800" dirty="0" err="1" smtClean="0"/>
              <a:t>বিনিয়োগের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বকেয়া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সুদ</a:t>
            </a:r>
            <a:endParaRPr lang="en-US" sz="2800" dirty="0" smtClean="0"/>
          </a:p>
          <a:p>
            <a:r>
              <a:rPr lang="en-US" sz="2800" dirty="0" smtClean="0"/>
              <a:t>অগ্রিম </a:t>
            </a:r>
            <a:r>
              <a:rPr lang="en-US" sz="2800" dirty="0" err="1" smtClean="0"/>
              <a:t>খরচ</a:t>
            </a:r>
            <a:r>
              <a:rPr lang="en-US" sz="2800" dirty="0" smtClean="0"/>
              <a:t>(অগ্রিম </a:t>
            </a:r>
            <a:r>
              <a:rPr lang="en-US" sz="2800" dirty="0" err="1" smtClean="0"/>
              <a:t>ভাড়া,অগ্রিম</a:t>
            </a:r>
            <a:r>
              <a:rPr lang="en-US" sz="2800" dirty="0" smtClean="0"/>
              <a:t> </a:t>
            </a:r>
            <a:r>
              <a:rPr lang="en-US" sz="2800" dirty="0" err="1" smtClean="0"/>
              <a:t>বেতন,অগ্রিম</a:t>
            </a:r>
            <a:r>
              <a:rPr lang="en-US" sz="2800" dirty="0" smtClean="0"/>
              <a:t> </a:t>
            </a:r>
            <a:r>
              <a:rPr lang="en-US" sz="2800" dirty="0" err="1" smtClean="0"/>
              <a:t>বীমা,অগ্রিম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পরিবহন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81500" y="609600"/>
            <a:ext cx="3924300" cy="586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স্থায়ী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সম্পদঃ</a:t>
            </a:r>
            <a:r>
              <a:rPr lang="en-US" sz="2400" dirty="0" smtClean="0"/>
              <a:t>-</a:t>
            </a:r>
          </a:p>
          <a:p>
            <a:r>
              <a:rPr lang="en-US" sz="2400" dirty="0" err="1" smtClean="0"/>
              <a:t>আসবাবপত্র</a:t>
            </a:r>
            <a:endParaRPr lang="en-US" sz="2400" dirty="0" smtClean="0"/>
          </a:p>
          <a:p>
            <a:r>
              <a:rPr lang="en-US" sz="2400" dirty="0" err="1" smtClean="0"/>
              <a:t>অফিস</a:t>
            </a:r>
            <a:r>
              <a:rPr lang="en-US" sz="2400" dirty="0" smtClean="0"/>
              <a:t> </a:t>
            </a:r>
            <a:r>
              <a:rPr lang="en-US" sz="2400" dirty="0" err="1" smtClean="0"/>
              <a:t>সরঞ্জাম</a:t>
            </a:r>
            <a:endParaRPr lang="en-US" sz="2400" dirty="0" smtClean="0"/>
          </a:p>
          <a:p>
            <a:r>
              <a:rPr lang="en-US" sz="2400" dirty="0" err="1" smtClean="0"/>
              <a:t>মেশিন</a:t>
            </a:r>
            <a:r>
              <a:rPr lang="en-US" sz="2400" dirty="0" smtClean="0"/>
              <a:t> ও </a:t>
            </a:r>
            <a:r>
              <a:rPr lang="en-US" sz="2400" dirty="0" err="1" smtClean="0"/>
              <a:t>যন্ত্রপাতি</a:t>
            </a:r>
            <a:endParaRPr lang="en-US" sz="2400" dirty="0" smtClean="0"/>
          </a:p>
          <a:p>
            <a:r>
              <a:rPr lang="en-US" sz="2400" dirty="0" err="1" smtClean="0"/>
              <a:t>সুনাম</a:t>
            </a:r>
            <a:endParaRPr lang="en-US" sz="2400" dirty="0" smtClean="0"/>
          </a:p>
          <a:p>
            <a:r>
              <a:rPr lang="en-US" sz="2400" dirty="0" err="1" smtClean="0"/>
              <a:t>বিনিয়োগ</a:t>
            </a:r>
            <a:endParaRPr lang="en-US" sz="2400" dirty="0" smtClean="0"/>
          </a:p>
          <a:p>
            <a:r>
              <a:rPr lang="en-US" sz="2400" dirty="0" err="1" smtClean="0"/>
              <a:t>ইজারা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সম্পত্তি</a:t>
            </a:r>
            <a:endParaRPr lang="en-US" sz="2400" dirty="0" smtClean="0"/>
          </a:p>
          <a:p>
            <a:r>
              <a:rPr lang="en-US" sz="2400" dirty="0" err="1" smtClean="0"/>
              <a:t>ভুমি</a:t>
            </a:r>
            <a:r>
              <a:rPr lang="en-US" sz="2400" dirty="0" smtClean="0"/>
              <a:t> ও </a:t>
            </a:r>
            <a:r>
              <a:rPr lang="en-US" sz="2400" dirty="0" err="1" smtClean="0"/>
              <a:t>দালানকোঠা</a:t>
            </a:r>
            <a:endParaRPr lang="en-US" sz="2400" dirty="0" smtClean="0"/>
          </a:p>
          <a:p>
            <a:r>
              <a:rPr lang="en-US" sz="2400" dirty="0" err="1" smtClean="0"/>
              <a:t>মোটরগাড়ি</a:t>
            </a:r>
            <a:endParaRPr lang="en-US" sz="2400" dirty="0" smtClean="0"/>
          </a:p>
          <a:p>
            <a:r>
              <a:rPr lang="en-US" sz="2400" dirty="0" err="1" smtClean="0"/>
              <a:t>ভ্যান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গাড়ি</a:t>
            </a:r>
            <a:endParaRPr lang="en-US" sz="2400" dirty="0" smtClean="0"/>
          </a:p>
          <a:p>
            <a:r>
              <a:rPr lang="en-US" sz="2400" dirty="0" err="1" smtClean="0"/>
              <a:t>ট্রেডমার্ক</a:t>
            </a:r>
            <a:r>
              <a:rPr lang="en-US" sz="2400" dirty="0" smtClean="0"/>
              <a:t>  ও </a:t>
            </a:r>
            <a:r>
              <a:rPr lang="en-US" sz="2400" dirty="0" err="1" smtClean="0"/>
              <a:t>প্যাটেন্ট</a:t>
            </a:r>
            <a:endParaRPr lang="en-US" sz="2400" dirty="0" smtClean="0"/>
          </a:p>
          <a:p>
            <a:r>
              <a:rPr lang="en-US" sz="2400" dirty="0" err="1" smtClean="0"/>
              <a:t>তৈজসপত্র</a:t>
            </a:r>
            <a:endParaRPr lang="en-US" sz="2400" dirty="0" smtClean="0"/>
          </a:p>
          <a:p>
            <a:r>
              <a:rPr lang="en-US" sz="2400" dirty="0" err="1" smtClean="0"/>
              <a:t>সাজসজ্জাকরন</a:t>
            </a:r>
            <a:r>
              <a:rPr lang="en-US" sz="2400" dirty="0" smtClean="0"/>
              <a:t>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-104775" y="781050"/>
            <a:ext cx="5133975" cy="561975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B050"/>
                </a:solidFill>
              </a:rPr>
              <a:t>চলতি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দায়ঃ</a:t>
            </a:r>
            <a:r>
              <a:rPr lang="en-US" b="1" dirty="0">
                <a:solidFill>
                  <a:srgbClr val="00B050"/>
                </a:solidFill>
              </a:rPr>
              <a:t>-</a:t>
            </a:r>
          </a:p>
          <a:p>
            <a:pPr algn="ctr"/>
            <a:r>
              <a:rPr lang="en-US" dirty="0" err="1">
                <a:solidFill>
                  <a:srgbClr val="00B050"/>
                </a:solidFill>
              </a:rPr>
              <a:t>পাওনাদার</a:t>
            </a:r>
            <a:endParaRPr lang="en-US" dirty="0">
              <a:solidFill>
                <a:srgbClr val="00B050"/>
              </a:solidFill>
            </a:endParaRPr>
          </a:p>
          <a:p>
            <a:pPr algn="ctr"/>
            <a:r>
              <a:rPr lang="en-US" dirty="0" err="1">
                <a:solidFill>
                  <a:srgbClr val="00B050"/>
                </a:solidFill>
              </a:rPr>
              <a:t>ব্যাংকজমাতিরিক্ত</a:t>
            </a:r>
            <a:endParaRPr lang="en-US" dirty="0">
              <a:solidFill>
                <a:srgbClr val="00B050"/>
              </a:solidFill>
            </a:endParaRPr>
          </a:p>
          <a:p>
            <a:pPr algn="ctr"/>
            <a:r>
              <a:rPr lang="en-US" dirty="0" err="1">
                <a:solidFill>
                  <a:srgbClr val="00B050"/>
                </a:solidFill>
              </a:rPr>
              <a:t>প্রদেয়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বিল</a:t>
            </a:r>
            <a:endParaRPr lang="en-US" dirty="0">
              <a:solidFill>
                <a:srgbClr val="00B050"/>
              </a:solidFill>
            </a:endParaRPr>
          </a:p>
          <a:p>
            <a:pPr algn="ctr"/>
            <a:r>
              <a:rPr lang="en-US" dirty="0" err="1">
                <a:solidFill>
                  <a:srgbClr val="00B050"/>
                </a:solidFill>
              </a:rPr>
              <a:t>প্রদেয়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নোট</a:t>
            </a:r>
            <a:endParaRPr lang="en-US" dirty="0">
              <a:solidFill>
                <a:srgbClr val="00B050"/>
              </a:solidFill>
            </a:endParaRPr>
          </a:p>
          <a:p>
            <a:pPr algn="ctr"/>
            <a:r>
              <a:rPr lang="en-US" dirty="0" err="1">
                <a:solidFill>
                  <a:srgbClr val="00B050"/>
                </a:solidFill>
              </a:rPr>
              <a:t>বকেয়া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ঋনরে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সুদ</a:t>
            </a:r>
            <a:endParaRPr lang="en-US" dirty="0">
              <a:solidFill>
                <a:srgbClr val="00B050"/>
              </a:solidFill>
            </a:endParaRPr>
          </a:p>
          <a:p>
            <a:pPr algn="ctr"/>
            <a:r>
              <a:rPr lang="en-US" dirty="0" err="1">
                <a:solidFill>
                  <a:srgbClr val="00B050"/>
                </a:solidFill>
              </a:rPr>
              <a:t>শিক্ষানবীশ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সেলামী</a:t>
            </a:r>
            <a:endParaRPr lang="en-US" dirty="0">
              <a:solidFill>
                <a:srgbClr val="00B050"/>
              </a:solidFill>
            </a:endParaRPr>
          </a:p>
          <a:p>
            <a:pPr algn="ctr"/>
            <a:r>
              <a:rPr lang="en-US" dirty="0" err="1">
                <a:solidFill>
                  <a:srgbClr val="00B050"/>
                </a:solidFill>
              </a:rPr>
              <a:t>বকেয়া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খরচ</a:t>
            </a:r>
            <a:r>
              <a:rPr lang="en-US" dirty="0">
                <a:solidFill>
                  <a:srgbClr val="00B050"/>
                </a:solidFill>
              </a:rPr>
              <a:t>(</a:t>
            </a:r>
            <a:r>
              <a:rPr lang="en-US" dirty="0" err="1">
                <a:solidFill>
                  <a:srgbClr val="00B050"/>
                </a:solidFill>
              </a:rPr>
              <a:t>বকেয়া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বেতন,বকেয়া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ভাড়া,বকেয়া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মজুরি,বকেয়া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পরিবহন</a:t>
            </a:r>
            <a:r>
              <a:rPr lang="en-US" dirty="0">
                <a:solidFill>
                  <a:srgbClr val="00B050"/>
                </a:solidFill>
              </a:rPr>
              <a:t>)</a:t>
            </a:r>
          </a:p>
        </p:txBody>
      </p:sp>
      <p:sp>
        <p:nvSpPr>
          <p:cNvPr id="4" name="Oval 3"/>
          <p:cNvSpPr/>
          <p:nvPr/>
        </p:nvSpPr>
        <p:spPr>
          <a:xfrm>
            <a:off x="4953000" y="781050"/>
            <a:ext cx="4114800" cy="51054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§"/>
            </a:pP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দীর্ঘ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মেয়াদি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দায়ঃ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-</a:t>
            </a:r>
          </a:p>
          <a:p>
            <a:pPr algn="ctr"/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কর্জ,ঋন,ঋনপত্র,বন্ধকী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ঋন,গৃহীত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ঋন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।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990227"/>
              </p:ext>
            </p:extLst>
          </p:nvPr>
        </p:nvGraphicFramePr>
        <p:xfrm>
          <a:off x="228600" y="1295400"/>
          <a:ext cx="88392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"/>
                <a:gridCol w="3867150"/>
                <a:gridCol w="552450"/>
                <a:gridCol w="1767840"/>
                <a:gridCol w="1767840"/>
              </a:tblGrid>
              <a:tr h="4114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ক্রমিক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নং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বিবরণ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খঃপৃঃ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ডেবিট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ক্রেডিট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2712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00200" y="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রেওয়ামিল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২০১৯সালের ৩১শে </a:t>
            </a:r>
            <a:r>
              <a:rPr lang="en-US" sz="2400" dirty="0" err="1" smtClean="0">
                <a:solidFill>
                  <a:srgbClr val="FF0000"/>
                </a:solidFill>
              </a:rPr>
              <a:t>ডিসেম্বর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তারিখে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228601"/>
            <a:ext cx="8062912" cy="1295400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>খতিয়ান উদ্‌ত্তগুলো নিম্মরুপ 	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1676400"/>
            <a:ext cx="8062912" cy="2326480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bn-BD" dirty="0" smtClean="0"/>
              <a:t>বিক্রয়</a:t>
            </a:r>
            <a:r>
              <a:rPr lang="bn-BD" dirty="0" smtClean="0"/>
              <a:t>৬০০০০ টাকা</a:t>
            </a:r>
          </a:p>
          <a:p>
            <a:pPr marL="571500" indent="-571500">
              <a:buFont typeface="+mj-lt"/>
              <a:buAutoNum type="romanUcPeriod"/>
            </a:pPr>
            <a:r>
              <a:rPr lang="bn-BD" dirty="0" smtClean="0"/>
              <a:t>ক্রয় ৪৪০০০টাকা</a:t>
            </a:r>
          </a:p>
          <a:p>
            <a:pPr marL="571500" indent="-571500">
              <a:buFont typeface="+mj-lt"/>
              <a:buAutoNum type="romanUcPeriod"/>
            </a:pPr>
            <a:r>
              <a:rPr lang="bn-BD" dirty="0" smtClean="0"/>
              <a:t>বেতন ৫০০০ টাকা</a:t>
            </a:r>
          </a:p>
          <a:p>
            <a:pPr marL="571500" indent="-571500">
              <a:buFont typeface="+mj-lt"/>
              <a:buAutoNum type="romanUcPeriod"/>
            </a:pPr>
            <a:r>
              <a:rPr lang="bn-BD" dirty="0" smtClean="0"/>
              <a:t>বিমা ৫৬০০ টাকা</a:t>
            </a:r>
          </a:p>
          <a:p>
            <a:pPr marL="571500" indent="-571500">
              <a:buFont typeface="+mj-lt"/>
              <a:buAutoNum type="romanUcPeriod"/>
            </a:pPr>
            <a:r>
              <a:rPr lang="bn-BD" dirty="0" smtClean="0"/>
              <a:t>আসবাবপ্ত্র ৮৭০০০০ টাকা।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11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85800"/>
            <a:ext cx="8839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মূল্যায়নঃ-</a:t>
            </a:r>
            <a:r>
              <a:rPr lang="en-US" sz="4800" dirty="0" smtClean="0">
                <a:solidFill>
                  <a:srgbClr val="FF0000"/>
                </a:solidFill>
              </a:rPr>
              <a:t>১।</a:t>
            </a:r>
            <a:r>
              <a:rPr lang="bn-BD" sz="4800" dirty="0" smtClean="0">
                <a:solidFill>
                  <a:srgbClr val="FF0000"/>
                </a:solidFill>
              </a:rPr>
              <a:t>উপরোক্ত</a:t>
            </a:r>
          </a:p>
          <a:p>
            <a:r>
              <a:rPr lang="bn-BD" sz="4800" dirty="0" smtClean="0">
                <a:solidFill>
                  <a:srgbClr val="FF0000"/>
                </a:solidFill>
              </a:rPr>
              <a:t>  </a:t>
            </a:r>
            <a:r>
              <a:rPr lang="en-US" sz="4800" dirty="0" err="1" smtClean="0">
                <a:solidFill>
                  <a:srgbClr val="FF0000"/>
                </a:solidFill>
              </a:rPr>
              <a:t>লেনদেনগুলো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চিহ্নিত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করে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ডেবিট</a:t>
            </a:r>
            <a:r>
              <a:rPr lang="en-US" sz="4800" dirty="0" smtClean="0">
                <a:solidFill>
                  <a:srgbClr val="FF0000"/>
                </a:solidFill>
              </a:rPr>
              <a:t> ও </a:t>
            </a:r>
            <a:r>
              <a:rPr lang="en-US" sz="4800" dirty="0" err="1" smtClean="0">
                <a:solidFill>
                  <a:srgbClr val="FF0000"/>
                </a:solidFill>
              </a:rPr>
              <a:t>ক্রেডিট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নির্নয়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কর</a:t>
            </a:r>
            <a:r>
              <a:rPr lang="en-US" sz="4800" dirty="0" smtClean="0">
                <a:solidFill>
                  <a:srgbClr val="FF0000"/>
                </a:solidFill>
              </a:rPr>
              <a:t>।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২</a:t>
            </a:r>
            <a:r>
              <a:rPr lang="bn-BD" sz="4800" dirty="0" smtClean="0">
                <a:solidFill>
                  <a:srgbClr val="FF0000"/>
                </a:solidFill>
              </a:rPr>
              <a:t>।</a:t>
            </a:r>
            <a:r>
              <a:rPr lang="en-US" sz="4800" dirty="0" err="1" smtClean="0">
                <a:solidFill>
                  <a:srgbClr val="FF0000"/>
                </a:solidFill>
              </a:rPr>
              <a:t>সম্পদ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কত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প্রকার</a:t>
            </a:r>
            <a:r>
              <a:rPr lang="en-US" sz="4800" dirty="0" smtClean="0">
                <a:solidFill>
                  <a:srgbClr val="FF0000"/>
                </a:solidFill>
              </a:rPr>
              <a:t> ও </a:t>
            </a:r>
            <a:r>
              <a:rPr lang="en-US" sz="4800" dirty="0" err="1" smtClean="0">
                <a:solidFill>
                  <a:srgbClr val="FF0000"/>
                </a:solidFill>
              </a:rPr>
              <a:t>কি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কি</a:t>
            </a:r>
            <a:r>
              <a:rPr lang="en-US" sz="48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৩।সম্পদগুলো </a:t>
            </a:r>
            <a:r>
              <a:rPr lang="en-US" sz="4800" dirty="0" err="1" smtClean="0">
                <a:solidFill>
                  <a:srgbClr val="FF0000"/>
                </a:solidFill>
              </a:rPr>
              <a:t>সনাক্ত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করে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নাম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গুলো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উওল্লখ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কর</a:t>
            </a:r>
            <a:r>
              <a:rPr lang="en-US" sz="4800" dirty="0" smtClean="0">
                <a:solidFill>
                  <a:srgbClr val="FF0000"/>
                </a:solidFill>
              </a:rPr>
              <a:t>।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" r="101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bn-BD" sz="4000" b="1" dirty="0" smtClean="0"/>
              <a:t>বাড়ির কাজঃ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44222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763" y="1"/>
            <a:ext cx="3589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ধন্যবাদ</a:t>
            </a:r>
            <a:endParaRPr lang="en-US" sz="80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49324"/>
            <a:ext cx="8839200" cy="4949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143000"/>
            <a:ext cx="82296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নামঃ</a:t>
            </a:r>
            <a:r>
              <a:rPr lang="bn-BD" sz="3600" dirty="0" smtClean="0"/>
              <a:t>অনেন্দু বিকাশ বড়ুয়া</a:t>
            </a:r>
            <a:endParaRPr lang="en-US" sz="3200" dirty="0" smtClean="0"/>
          </a:p>
          <a:p>
            <a:pPr algn="ctr"/>
            <a:r>
              <a:rPr lang="en-US" sz="4400" dirty="0" err="1" smtClean="0"/>
              <a:t>পদবীঃসহকারী</a:t>
            </a:r>
            <a:r>
              <a:rPr lang="en-US" sz="4400" dirty="0" smtClean="0"/>
              <a:t> </a:t>
            </a:r>
            <a:r>
              <a:rPr lang="bn-BD" sz="4400" dirty="0" smtClean="0"/>
              <a:t>শিক্ষক</a:t>
            </a:r>
            <a:endParaRPr lang="en-US" sz="4400" dirty="0" smtClean="0"/>
          </a:p>
          <a:p>
            <a:pPr algn="ctr"/>
            <a:r>
              <a:rPr lang="en-US" sz="3600" dirty="0" err="1" smtClean="0"/>
              <a:t>প্রতিষ্টানঃ</a:t>
            </a:r>
            <a:r>
              <a:rPr lang="bn-BD" sz="3600" dirty="0" smtClean="0"/>
              <a:t>সোনারগাঁও</a:t>
            </a:r>
            <a:endParaRPr lang="en-US" sz="4400" dirty="0" smtClean="0"/>
          </a:p>
          <a:p>
            <a:pPr algn="ctr"/>
            <a:r>
              <a:rPr lang="en-US" sz="4400" dirty="0" err="1" smtClean="0"/>
              <a:t>জিলাঃচট্টগ্রাম</a:t>
            </a:r>
            <a:r>
              <a:rPr lang="en-US" sz="4400" dirty="0" smtClean="0"/>
              <a:t>।</a:t>
            </a:r>
          </a:p>
          <a:p>
            <a:pPr algn="ctr"/>
            <a:r>
              <a:rPr lang="en-US" sz="4400" dirty="0" smtClean="0"/>
              <a:t>মোবাইলঃ০১৮</a:t>
            </a:r>
            <a:r>
              <a:rPr lang="bn-BD" sz="4400" dirty="0" smtClean="0"/>
              <a:t>৪০০১০০৪৬</a:t>
            </a:r>
            <a:endParaRPr lang="en-US" sz="3200" dirty="0" smtClean="0"/>
          </a:p>
          <a:p>
            <a:pPr algn="ctr"/>
            <a:r>
              <a:rPr lang="en-US" sz="3200" dirty="0" err="1" smtClean="0"/>
              <a:t>ইমেইল</a:t>
            </a:r>
            <a:r>
              <a:rPr lang="bn-BD" sz="3200" dirty="0" smtClean="0"/>
              <a:t>-ANANDU018400</a:t>
            </a:r>
            <a:r>
              <a:rPr lang="en-US" sz="3200" dirty="0" smtClean="0"/>
              <a:t>@gmail.com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876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/>
              <a:t>শ্রেণিঃনবম</a:t>
            </a:r>
            <a:endParaRPr lang="en-US" sz="7200" dirty="0" smtClean="0"/>
          </a:p>
          <a:p>
            <a:pPr algn="ctr"/>
            <a:r>
              <a:rPr lang="en-US" sz="4800" dirty="0" err="1" smtClean="0"/>
              <a:t>বিষয়ঃহিসাব</a:t>
            </a:r>
            <a:r>
              <a:rPr lang="en-US" sz="4800" dirty="0" smtClean="0"/>
              <a:t> </a:t>
            </a:r>
            <a:r>
              <a:rPr lang="en-US" sz="4800" dirty="0" err="1" smtClean="0"/>
              <a:t>বিজ্ঞান</a:t>
            </a:r>
            <a:endParaRPr lang="en-US" sz="4800" dirty="0" smtClean="0"/>
          </a:p>
          <a:p>
            <a:pPr algn="ctr"/>
            <a:r>
              <a:rPr lang="en-US" sz="4800" dirty="0" err="1" smtClean="0"/>
              <a:t>অধ্যায়ঃনবম</a:t>
            </a:r>
            <a:endParaRPr lang="en-US" sz="4800" dirty="0" smtClean="0"/>
          </a:p>
          <a:p>
            <a:pPr algn="ctr"/>
            <a:r>
              <a:rPr lang="en-US" sz="4800" dirty="0" smtClean="0"/>
              <a:t>সময়ঃ৫০ </a:t>
            </a:r>
            <a:r>
              <a:rPr lang="en-US" sz="4800" dirty="0" err="1" smtClean="0"/>
              <a:t>মিনিট</a:t>
            </a: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381000"/>
            <a:ext cx="8534400" cy="5486400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:\ANANDU\Screenshot_20190706_1526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990600"/>
            <a:ext cx="3124200" cy="370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65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524000"/>
            <a:ext cx="7543800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/>
              <a:t>রেওয়ামিল</a:t>
            </a:r>
            <a:endParaRPr lang="en-US" sz="11500" dirty="0" smtClean="0"/>
          </a:p>
          <a:p>
            <a:r>
              <a:rPr lang="en-US" sz="9600" dirty="0" smtClean="0"/>
              <a:t>Trial Balance</a:t>
            </a:r>
            <a:endParaRPr lang="en-US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11430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পাঠ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ঘোষনাঃ</a:t>
            </a:r>
            <a:r>
              <a:rPr lang="en-US" sz="3200" dirty="0" smtClean="0">
                <a:solidFill>
                  <a:srgbClr val="FF0000"/>
                </a:solidFill>
              </a:rPr>
              <a:t>-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" b="6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62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63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/>
              <a:t>শিখন</a:t>
            </a:r>
            <a:r>
              <a:rPr lang="en-US" sz="6600" dirty="0" smtClean="0"/>
              <a:t> </a:t>
            </a:r>
            <a:r>
              <a:rPr lang="en-US" sz="6600" dirty="0" err="1" smtClean="0"/>
              <a:t>ফল</a:t>
            </a:r>
            <a:endParaRPr lang="en-US" sz="6600" dirty="0" smtClean="0"/>
          </a:p>
          <a:p>
            <a:r>
              <a:rPr lang="en-US" sz="3200" dirty="0" err="1" smtClean="0"/>
              <a:t>এই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পাঠ</a:t>
            </a:r>
            <a:r>
              <a:rPr lang="en-US" sz="3200" dirty="0" smtClean="0"/>
              <a:t> </a:t>
            </a:r>
            <a:r>
              <a:rPr lang="en-US" sz="3200" dirty="0" err="1" smtClean="0"/>
              <a:t>শেষে</a:t>
            </a:r>
            <a:r>
              <a:rPr lang="en-US" sz="3200" dirty="0" smtClean="0"/>
              <a:t> </a:t>
            </a:r>
            <a:r>
              <a:rPr lang="en-US" sz="3200" dirty="0" err="1" smtClean="0"/>
              <a:t>শিক্ষার্থীরা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পারবেঃ</a:t>
            </a:r>
            <a:r>
              <a:rPr lang="en-US" sz="3200" dirty="0" smtClean="0"/>
              <a:t>-</a:t>
            </a:r>
          </a:p>
          <a:p>
            <a:r>
              <a:rPr lang="en-US" sz="3200" dirty="0" smtClean="0"/>
              <a:t>১।রেওয়ামিল </a:t>
            </a:r>
            <a:r>
              <a:rPr lang="en-US" sz="3200" dirty="0" err="1" smtClean="0"/>
              <a:t>কি</a:t>
            </a:r>
            <a:r>
              <a:rPr lang="en-US" sz="3200" dirty="0" smtClean="0"/>
              <a:t> </a:t>
            </a:r>
            <a:r>
              <a:rPr lang="en-US" sz="3200" dirty="0" err="1" smtClean="0"/>
              <a:t>তা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</a:p>
          <a:p>
            <a:r>
              <a:rPr lang="en-US" sz="3200" dirty="0" smtClean="0"/>
              <a:t>২।</a:t>
            </a:r>
            <a:r>
              <a:rPr lang="bn-BD" sz="3200" dirty="0" smtClean="0"/>
              <a:t>রেওয়ামিল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ডেবিট</a:t>
            </a:r>
            <a:r>
              <a:rPr lang="bn-BD" sz="3200" dirty="0"/>
              <a:t>-</a:t>
            </a:r>
            <a:r>
              <a:rPr lang="en-US" sz="3200" dirty="0" err="1" smtClean="0"/>
              <a:t>ক্রেডিট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</a:p>
          <a:p>
            <a:r>
              <a:rPr lang="en-US" sz="3200" dirty="0" smtClean="0"/>
              <a:t>৩।রেওয়ামিলরে </a:t>
            </a:r>
            <a:r>
              <a:rPr lang="bn-BD" sz="3200" dirty="0" smtClean="0"/>
              <a:t>সম্পদ </a:t>
            </a:r>
            <a:r>
              <a:rPr lang="en-US" sz="3200" dirty="0" smtClean="0"/>
              <a:t>ও </a:t>
            </a:r>
            <a:r>
              <a:rPr lang="bn-BD" sz="3200" dirty="0" smtClean="0"/>
              <a:t>দায়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চিহ্নিত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</a:p>
          <a:p>
            <a:r>
              <a:rPr lang="en-US" sz="3200" dirty="0" smtClean="0"/>
              <a:t>৪।রেওয়ামিলের </a:t>
            </a:r>
            <a:r>
              <a:rPr lang="en-US" sz="3200" dirty="0" err="1" smtClean="0"/>
              <a:t>ছক</a:t>
            </a:r>
            <a:r>
              <a:rPr lang="en-US" sz="3200" dirty="0" smtClean="0"/>
              <a:t> </a:t>
            </a:r>
            <a:r>
              <a:rPr lang="en-US" sz="3200" dirty="0" err="1" smtClean="0"/>
              <a:t>তৈরি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228600"/>
            <a:ext cx="7772400" cy="6477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2"/>
                </a:solidFill>
              </a:rPr>
              <a:t> খতিয়ানের  </a:t>
            </a:r>
            <a:r>
              <a:rPr lang="en-US" sz="4000" dirty="0" err="1" smtClean="0">
                <a:solidFill>
                  <a:schemeClr val="bg2"/>
                </a:solidFill>
              </a:rPr>
              <a:t>হিসাবগুলোর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গানিতিক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নির্ভুলতা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যাচাই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করার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জন্য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কোন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নির্দিষ্ট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দিনে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একখানা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পৃথক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থাতায়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বা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কাগজে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সকল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হিসাবের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উদ্ত্ত</a:t>
            </a:r>
            <a:r>
              <a:rPr lang="bn-BD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গুলোকে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ডেবিট</a:t>
            </a:r>
            <a:r>
              <a:rPr lang="en-US" sz="4000" dirty="0" smtClean="0">
                <a:solidFill>
                  <a:schemeClr val="bg2"/>
                </a:solidFill>
              </a:rPr>
              <a:t> ও </a:t>
            </a:r>
            <a:r>
              <a:rPr lang="bn-BD" sz="4000" dirty="0" smtClean="0">
                <a:solidFill>
                  <a:schemeClr val="bg2"/>
                </a:solidFill>
              </a:rPr>
              <a:t>ক্রে</a:t>
            </a:r>
            <a:r>
              <a:rPr lang="en-US" sz="4000" dirty="0" err="1" smtClean="0">
                <a:solidFill>
                  <a:schemeClr val="bg2"/>
                </a:solidFill>
              </a:rPr>
              <a:t>ডিট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এই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দুই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ভাগে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বিভক্ত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করে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যে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বিবরণী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প্রস্তুত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করা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হয়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তাকেই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রেওয়ামিল</a:t>
            </a:r>
            <a:r>
              <a:rPr lang="en-US" sz="4000" dirty="0" smtClean="0">
                <a:solidFill>
                  <a:schemeClr val="bg2"/>
                </a:solidFill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</a:rPr>
              <a:t>বলে</a:t>
            </a:r>
            <a:r>
              <a:rPr lang="en-US" sz="4000" dirty="0" smtClean="0">
                <a:solidFill>
                  <a:schemeClr val="bg2"/>
                </a:solidFill>
              </a:rPr>
              <a:t>।</a:t>
            </a:r>
            <a:r>
              <a:rPr lang="bn-BD" sz="4000" dirty="0" smtClean="0">
                <a:solidFill>
                  <a:schemeClr val="bg2"/>
                </a:solidFill>
              </a:rPr>
              <a:t>এটি হিসাবচক্রের পঞ্চম ধাপ।</a:t>
            </a: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4850" y="609600"/>
            <a:ext cx="7772399" cy="24384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/>
              <a:t>ডেবিট</a:t>
            </a:r>
            <a:r>
              <a:rPr lang="bn-BD" sz="8000" dirty="0" smtClean="0"/>
              <a:t> দিকে যে সব হিসাব বসে</a:t>
            </a:r>
            <a:endParaRPr lang="en-US" sz="8000" dirty="0"/>
          </a:p>
        </p:txBody>
      </p:sp>
      <p:sp>
        <p:nvSpPr>
          <p:cNvPr id="5" name="Oval 4"/>
          <p:cNvSpPr/>
          <p:nvPr/>
        </p:nvSpPr>
        <p:spPr>
          <a:xfrm>
            <a:off x="685800" y="3076575"/>
            <a:ext cx="8029575" cy="32766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t"/>
          <a:lstStyle/>
          <a:p>
            <a:pPr marL="685800" indent="-685800">
              <a:buFont typeface="Wingdings" pitchFamily="2" charset="2"/>
              <a:buChar char="Ø"/>
            </a:pPr>
            <a:r>
              <a:rPr lang="bn-BD" sz="4800" dirty="0" smtClean="0">
                <a:solidFill>
                  <a:schemeClr val="bg2"/>
                </a:solidFill>
              </a:rPr>
              <a:t>সম্পদ </a:t>
            </a:r>
          </a:p>
          <a:p>
            <a:pPr marL="685800" indent="-685800">
              <a:buFont typeface="Wingdings" pitchFamily="2" charset="2"/>
              <a:buChar char="Ø"/>
            </a:pPr>
            <a:r>
              <a:rPr lang="bn-BD" sz="4800" dirty="0" smtClean="0">
                <a:solidFill>
                  <a:schemeClr val="bg2"/>
                </a:solidFill>
              </a:rPr>
              <a:t>ব্যয়</a:t>
            </a:r>
            <a:endParaRPr lang="en-US" sz="4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blipFill>
          <a:blip xmlns:r="http://schemas.openxmlformats.org/officeDocument/2006/relationships" r:embed="rId2"/>
          <a:tile tx="0" ty="0" sx="100000" sy="100000" flip="none" algn="tl"/>
        </a:blipFill>
      </a:spPr>
      <a:bodyPr rtlCol="0" anchor="ctr"/>
      <a:lstStyle>
        <a:defPPr algn="ctr">
          <a:defRPr b="1" dirty="0" err="1">
            <a:solidFill>
              <a:srgbClr val="00B05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654</TotalTime>
  <Words>285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ক্রেডিট দিকে যেসব হিসাব বসে</vt:lpstr>
      <vt:lpstr>PowerPoint Presentation</vt:lpstr>
      <vt:lpstr>রেওয়ামিলে বসে না যে সব  হিসাব     </vt:lpstr>
      <vt:lpstr>PowerPoint Presentation</vt:lpstr>
      <vt:lpstr>PowerPoint Presentation</vt:lpstr>
      <vt:lpstr>PowerPoint Presentation</vt:lpstr>
      <vt:lpstr>খতিয়ান উদ্‌ত্তগুলো নিম্মরুপ 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Personal</cp:lastModifiedBy>
  <cp:revision>88</cp:revision>
  <dcterms:created xsi:type="dcterms:W3CDTF">2006-08-16T00:00:00Z</dcterms:created>
  <dcterms:modified xsi:type="dcterms:W3CDTF">2020-04-20T09:22:19Z</dcterms:modified>
</cp:coreProperties>
</file>