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7" r:id="rId8"/>
    <p:sldId id="262" r:id="rId9"/>
    <p:sldId id="263" r:id="rId10"/>
    <p:sldId id="264" r:id="rId11"/>
    <p:sldId id="267" r:id="rId12"/>
    <p:sldId id="269" r:id="rId13"/>
    <p:sldId id="265" r:id="rId14"/>
    <p:sldId id="266" r:id="rId15"/>
    <p:sldId id="270" r:id="rId16"/>
    <p:sldId id="271" r:id="rId17"/>
    <p:sldId id="268" r:id="rId18"/>
    <p:sldId id="272" r:id="rId19"/>
    <p:sldId id="273" r:id="rId20"/>
    <p:sldId id="274" r:id="rId21"/>
    <p:sldId id="278" r:id="rId22"/>
    <p:sldId id="275" r:id="rId23"/>
    <p:sldId id="27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5A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98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7848600" cy="761999"/>
          </a:xfrm>
        </p:spPr>
        <p:txBody>
          <a:bodyPr/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red-ros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79003" y="1828800"/>
            <a:ext cx="6028876" cy="4352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796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4600" y="1143000"/>
            <a:ext cx="3657600" cy="769441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অর্থনীতির উৎপত্তি</a:t>
            </a:r>
            <a:endParaRPr lang="en-US" sz="44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2439650"/>
            <a:ext cx="7696200" cy="1446550"/>
          </a:xfrm>
          <a:prstGeom prst="rect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২৫০০ খ্রিস্ট পূর্ব হিব্রু সভ্যতার যুগে ধর্মগ্রন্থে বা দর্শণে অর্থনীতির পরিচয় পাওয়া যায়।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0100" y="4419600"/>
            <a:ext cx="7620000" cy="1446550"/>
          </a:xfrm>
          <a:prstGeom prst="rect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অর্থনীতির ইংরেজি শব্দ </a:t>
            </a:r>
            <a:r>
              <a:rPr lang="bn-BD" sz="4400" i="1" dirty="0" smtClean="0">
                <a:latin typeface="Times New Roman" pitchFamily="18" charset="0"/>
                <a:cs typeface="NikoshBAN" pitchFamily="2" charset="0"/>
              </a:rPr>
              <a:t>Economics</a:t>
            </a:r>
            <a:r>
              <a:rPr lang="bn-BD" sz="4400" dirty="0" smtClean="0">
                <a:latin typeface="Times New Roman" pitchFamily="18" charset="0"/>
                <a:cs typeface="NikoshBAN" pitchFamily="2" charset="0"/>
              </a:rPr>
              <a:t>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গ্রিক শব্দ থেকে </a:t>
            </a:r>
            <a:r>
              <a:rPr lang="bn-BD" sz="4400" i="1" dirty="0" smtClean="0">
                <a:latin typeface="Times New Roman" pitchFamily="18" charset="0"/>
                <a:cs typeface="NikoshBAN" pitchFamily="2" charset="0"/>
              </a:rPr>
              <a:t>Oikonomia</a:t>
            </a:r>
            <a:r>
              <a:rPr lang="bn-BD" sz="4400" dirty="0" smtClean="0">
                <a:latin typeface="Times New Roman" pitchFamily="18" charset="0"/>
                <a:cs typeface="NikoshBAN" pitchFamily="2" charset="0"/>
              </a:rPr>
              <a:t>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এসেছে।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41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2800" y="969818"/>
            <a:ext cx="2514600" cy="769441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শাব্দিক অর্থ</a:t>
            </a:r>
            <a:endParaRPr lang="en-US" sz="4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5000" y="2895600"/>
            <a:ext cx="5410200" cy="769441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i="1" dirty="0" smtClean="0">
                <a:solidFill>
                  <a:srgbClr val="00B0F0"/>
                </a:solidFill>
                <a:latin typeface="Times New Roman" pitchFamily="18" charset="0"/>
                <a:cs typeface="NikoshBAN" pitchFamily="2" charset="0"/>
              </a:rPr>
              <a:t>Economics </a:t>
            </a:r>
            <a:r>
              <a:rPr lang="bn-BD" sz="4400" i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অর্থ</a:t>
            </a:r>
            <a:r>
              <a:rPr lang="bn-BD" sz="4400" dirty="0" smtClean="0">
                <a:solidFill>
                  <a:srgbClr val="00B0F0"/>
                </a:solidFill>
              </a:rPr>
              <a:t>  </a:t>
            </a:r>
            <a:r>
              <a:rPr lang="bn-BD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অর্থনীতি</a:t>
            </a:r>
            <a:endParaRPr lang="en-US" sz="44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4482459"/>
            <a:ext cx="7086600" cy="769441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i="1" dirty="0" smtClean="0">
                <a:solidFill>
                  <a:srgbClr val="FF0000"/>
                </a:solidFill>
                <a:latin typeface="Times New Roman" pitchFamily="18" charset="0"/>
                <a:cs typeface="NikoshBAN" pitchFamily="2" charset="0"/>
              </a:rPr>
              <a:t>Oikonomia অর্থ</a:t>
            </a:r>
            <a:r>
              <a:rPr lang="bn-BD" sz="4400" dirty="0" smtClean="0">
                <a:solidFill>
                  <a:srgbClr val="FF0000"/>
                </a:solidFill>
                <a:latin typeface="Times New Roman" pitchFamily="18" charset="0"/>
                <a:cs typeface="NikoshBAN" pitchFamily="2" charset="0"/>
              </a:rPr>
              <a:t> গৃহস্থালীর ব্যবস্থাপনা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334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1219200"/>
            <a:ext cx="4114800" cy="769441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আরো কিছু </a:t>
            </a:r>
            <a:r>
              <a:rPr lang="en-US" sz="4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ছবি</a:t>
            </a:r>
            <a:r>
              <a:rPr lang="bn-BD" sz="4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দেখি</a:t>
            </a:r>
            <a:endParaRPr lang="en-US" sz="4400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357437"/>
            <a:ext cx="2772157" cy="152876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2364363"/>
            <a:ext cx="2171610" cy="15218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0505" y="2364363"/>
            <a:ext cx="2734895" cy="152183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00" y="4495800"/>
            <a:ext cx="2667000" cy="769441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অভাবী মানুষ</a:t>
            </a:r>
            <a:endParaRPr lang="en-US" sz="4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2800" y="4495800"/>
            <a:ext cx="2286000" cy="769441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</a:t>
            </a:r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ভুক্ত মানুষ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43600" y="4495800"/>
            <a:ext cx="2971800" cy="1323439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কাজ নেই, </a:t>
            </a:r>
          </a:p>
          <a:p>
            <a:pPr algn="ctr"/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শুধু অপেক্ষা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95600" y="5833423"/>
            <a:ext cx="24239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দূষ্প্রাপ্যতা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365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1905000"/>
            <a:ext cx="2819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দূষ্প্রাপ্যতা 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952500" y="3580150"/>
            <a:ext cx="7010400" cy="1446550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চাহিদার তুলনায় সম্পদের অপ্রতুলতাকে দুষ্প্রাপ্যতা বলে।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016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1143000"/>
            <a:ext cx="2819400" cy="830997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অসীম অভাব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743200"/>
            <a:ext cx="8458200" cy="2123658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অসীম অভাব বলতে আমরা সাধারণত সীমাহিন অভাবকে বুঝি। মানুষ প্রতিনিয়ত নতুন নতুন অভাবের সম্মুখীন হয়। এটাই অসীম অভাব।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527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1136073"/>
            <a:ext cx="4191000" cy="707886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দুইজন ব্যক্তির ছবি দেখি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379518"/>
            <a:ext cx="3350636" cy="188768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2407227"/>
            <a:ext cx="2618508" cy="196388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0" y="4572000"/>
            <a:ext cx="2362200" cy="769441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এডাম স্মিথ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81254" y="4582648"/>
            <a:ext cx="2133600" cy="769441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এল রবিন্স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28950" y="5805055"/>
            <a:ext cx="2552700" cy="769441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অর্থনীতিবিদ</a:t>
            </a:r>
            <a:endParaRPr lang="en-US" sz="4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7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5400" y="5410200"/>
            <a:ext cx="7010400" cy="707886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এডাম স্মিথকে অর্থনীতির জনক বলা হয়।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8191" y="1219200"/>
            <a:ext cx="3350636" cy="211628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70118" y="3962400"/>
            <a:ext cx="2362200" cy="769441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এডাম স্মিথ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08218" y="457200"/>
            <a:ext cx="2286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ছবিটি কার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045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1066800"/>
            <a:ext cx="3505200" cy="830997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অর্থনীতির ধারণা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667000"/>
            <a:ext cx="8534400" cy="2123658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bn-BD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বিভিন্ন অর্থনীতিবিদ বিভিন্নভাবে অর্থনীতির ধারনা দেন। অর্থনীতির প্রথম ধারণা দেন অর্থনীতিবিদ এডাম স্মিথ।</a:t>
            </a:r>
            <a:endParaRPr lang="en-US" sz="44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4441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1364159"/>
            <a:ext cx="5029200" cy="769441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কতিপয় অর্থনীতিবিদের নাম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00100" y="3553361"/>
            <a:ext cx="7696200" cy="1323439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অধ্যাপক মার্শাল, এলেন হিকস, যে এম কেইনস আরো অনেকে।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98255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1143000"/>
            <a:ext cx="2667000" cy="762000"/>
          </a:xfrm>
        </p:spPr>
        <p:txBody>
          <a:bodyPr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3352800"/>
            <a:ext cx="6781800" cy="1446550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এডাম স্মিথ এবং অধ্যাপক স্মিথ প্রদত্ত অর্থনীতির সঙ্গাটি খাতায় লেখ।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343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676400"/>
            <a:ext cx="8763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rgbClr val="045A1B"/>
                </a:solidFill>
                <a:latin typeface="NikoshBAN" pitchFamily="2" charset="0"/>
                <a:cs typeface="NikoshBAN" pitchFamily="2" charset="0"/>
              </a:rPr>
              <a:t>দীপঙ্কর কুমার বিশ্বাস</a:t>
            </a:r>
            <a:r>
              <a:rPr lang="en-US" sz="4800" dirty="0" smtClean="0">
                <a:solidFill>
                  <a:srgbClr val="045A1B"/>
                </a:solidFill>
                <a:latin typeface="NikoshBAN" pitchFamily="2" charset="0"/>
                <a:cs typeface="NikoshBAN" pitchFamily="2" charset="0"/>
              </a:rPr>
              <a:t>, </a:t>
            </a:r>
            <a:endParaRPr lang="bn-BD" sz="4800" dirty="0" smtClean="0">
              <a:solidFill>
                <a:srgbClr val="045A1B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solidFill>
                  <a:srgbClr val="045A1B"/>
                </a:solidFill>
                <a:latin typeface="NikoshBAN" pitchFamily="2" charset="0"/>
                <a:cs typeface="NikoshBAN" pitchFamily="2" charset="0"/>
              </a:rPr>
              <a:t>বিএসএস</a:t>
            </a:r>
            <a:r>
              <a:rPr lang="bn-BD" sz="2800" dirty="0" smtClean="0">
                <a:solidFill>
                  <a:srgbClr val="045A1B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2800" dirty="0" err="1" smtClean="0">
                <a:solidFill>
                  <a:srgbClr val="045A1B"/>
                </a:solidFill>
                <a:latin typeface="NikoshBAN" pitchFamily="2" charset="0"/>
                <a:cs typeface="NikoshBAN" pitchFamily="2" charset="0"/>
              </a:rPr>
              <a:t>অনার্স</a:t>
            </a:r>
            <a:r>
              <a:rPr lang="bn-BD" sz="2800" dirty="0" smtClean="0">
                <a:solidFill>
                  <a:srgbClr val="045A1B"/>
                </a:solidFill>
                <a:latin typeface="NikoshBAN" pitchFamily="2" charset="0"/>
                <a:cs typeface="NikoshBAN" pitchFamily="2" charset="0"/>
              </a:rPr>
              <a:t>)</a:t>
            </a:r>
            <a:r>
              <a:rPr lang="en-US" sz="2800" dirty="0" err="1" smtClean="0">
                <a:solidFill>
                  <a:srgbClr val="045A1B"/>
                </a:solidFill>
                <a:latin typeface="NikoshBAN" pitchFamily="2" charset="0"/>
                <a:cs typeface="NikoshBAN" pitchFamily="2" charset="0"/>
              </a:rPr>
              <a:t>এমএসএস</a:t>
            </a:r>
            <a:r>
              <a:rPr lang="en-US" sz="2800" dirty="0" smtClean="0">
                <a:solidFill>
                  <a:srgbClr val="045A1B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2800" dirty="0" err="1" smtClean="0">
                <a:solidFill>
                  <a:srgbClr val="045A1B"/>
                </a:solidFill>
                <a:latin typeface="NikoshBAN" pitchFamily="2" charset="0"/>
                <a:cs typeface="NikoshBAN" pitchFamily="2" charset="0"/>
              </a:rPr>
              <a:t>অর্থনীতি</a:t>
            </a:r>
            <a:r>
              <a:rPr lang="en-US" sz="2800" dirty="0" smtClean="0">
                <a:solidFill>
                  <a:srgbClr val="045A1B"/>
                </a:solidFill>
                <a:latin typeface="NikoshBAN" pitchFamily="2" charset="0"/>
                <a:cs typeface="NikoshBAN" pitchFamily="2" charset="0"/>
              </a:rPr>
              <a:t>)</a:t>
            </a:r>
            <a:r>
              <a:rPr lang="bn-BD" sz="2800" dirty="0" smtClean="0">
                <a:solidFill>
                  <a:srgbClr val="045A1B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2800" dirty="0" smtClean="0">
                <a:solidFill>
                  <a:srgbClr val="045A1B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45A1B"/>
                </a:solidFill>
                <a:latin typeface="NikoshBAN" pitchFamily="2" charset="0"/>
                <a:cs typeface="NikoshBAN" pitchFamily="2" charset="0"/>
              </a:rPr>
              <a:t>বি</a:t>
            </a:r>
            <a:r>
              <a:rPr lang="bn-BD" sz="2800" dirty="0" smtClean="0">
                <a:solidFill>
                  <a:srgbClr val="045A1B"/>
                </a:solidFill>
                <a:latin typeface="NikoshBAN" pitchFamily="2" charset="0"/>
                <a:cs typeface="NikoshBAN" pitchFamily="2" charset="0"/>
              </a:rPr>
              <a:t>পিএড, বিএড</a:t>
            </a:r>
          </a:p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সহকারী শিক্ষক (শরীর চর্চা)</a:t>
            </a:r>
          </a:p>
          <a:p>
            <a:pPr algn="ctr"/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উজানগ্রাম মাধ্যমিক বিদ্যালয়</a:t>
            </a:r>
          </a:p>
          <a:p>
            <a:pPr algn="ctr"/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কুষ্টিয়া সদর, কুষ্টিয়া।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5029200"/>
            <a:ext cx="8763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মোবাইলঃ ০১৯১৫-৮৩০২৭৮</a:t>
            </a:r>
          </a:p>
          <a:p>
            <a:pPr algn="ctr"/>
            <a:r>
              <a:rPr lang="bn-BD" sz="3600" i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E-mail: dipongkar.info@gmail.com</a:t>
            </a:r>
            <a:endParaRPr lang="en-US" sz="3600" i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401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1295400"/>
            <a:ext cx="2514600" cy="762000"/>
          </a:xfrm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2743200"/>
            <a:ext cx="7848600" cy="1446550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দূষ্প্রাপ্যতা এবং অসীম অভাবের মধ্যে সম্পর্ক ব্যাখ্যা কর।</a:t>
            </a:r>
            <a:endParaRPr lang="en-US" sz="4400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66133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74027" y="1143000"/>
            <a:ext cx="2057400" cy="830997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2667000"/>
            <a:ext cx="7162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১। দূষ্প্রাপ্যতা কি?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২। অসীম অভা কি?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bn-BD" sz="4400" i="1" dirty="0" smtClean="0">
                <a:latin typeface="Times New Roman" pitchFamily="18" charset="0"/>
                <a:cs typeface="NikoshBAN" pitchFamily="2" charset="0"/>
              </a:rPr>
              <a:t>Oikonomia</a:t>
            </a:r>
            <a:r>
              <a:rPr lang="bn-BD" sz="4400" dirty="0" smtClean="0">
                <a:latin typeface="Times New Roman" pitchFamily="18" charset="0"/>
                <a:cs typeface="NikoshBAN" pitchFamily="2" charset="0"/>
              </a:rPr>
              <a:t> শব্দের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অর্থ কি?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147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300" y="1537855"/>
            <a:ext cx="4419600" cy="340437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90900" y="609600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5264727"/>
            <a:ext cx="7086600" cy="707886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অর্থনীতির উৎপত্তি ও বিকাশ আলোচনা কর।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18053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599" y="4343400"/>
            <a:ext cx="1524000" cy="762000"/>
          </a:xfr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143000"/>
            <a:ext cx="4571998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976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পাঠ ঘোষণা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7145" y="1988127"/>
            <a:ext cx="85344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বিষয়ঃ অর্থনীতি</a:t>
            </a:r>
          </a:p>
          <a:p>
            <a:pPr algn="ctr"/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শ্রেণীঃ নবম/দশম</a:t>
            </a:r>
          </a:p>
          <a:p>
            <a:pPr algn="ctr"/>
            <a:r>
              <a:rPr lang="bn-BD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অধ্যায়ঃ প্রথম</a:t>
            </a:r>
          </a:p>
          <a:p>
            <a:pPr algn="ctr"/>
            <a:r>
              <a:rPr lang="bn-BD" sz="48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সময়ঃ ৪৫ মিনিট</a:t>
            </a:r>
            <a:endParaRPr lang="en-US" sz="4800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769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752600"/>
            <a:ext cx="838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bn-BD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অর্থনীতির উৎপত্তি বর্ণনা করতে পারবে।</a:t>
            </a:r>
            <a:endParaRPr lang="en-US" sz="4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2618" y="2873514"/>
            <a:ext cx="838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bn-BD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দূষ্প্রাপ্যতা  ব্যাখ্যা করতে পারবে।</a:t>
            </a:r>
            <a:endParaRPr lang="en-US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2618" y="5340413"/>
            <a:ext cx="838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bn-BD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অর্থনীতির ধারনা  বর্ণনা করতে পারবে।</a:t>
            </a:r>
            <a:endParaRPr lang="en-US" sz="4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2618" y="4038600"/>
            <a:ext cx="838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অসীম অভাব ব্যাখ্যা করতে পারবে।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9116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BD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ছবিগুলো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676400"/>
            <a:ext cx="3581400" cy="237942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685559"/>
            <a:ext cx="4262252" cy="236110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19200" y="4343400"/>
            <a:ext cx="2514600" cy="830997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কাগজি মুদ্রা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18018" y="4343399"/>
            <a:ext cx="2133600" cy="830997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ধাতব মুদ্রা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71800" y="5569803"/>
            <a:ext cx="3352800" cy="830997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বাংলাদেশি মুদ্রা</a:t>
            </a:r>
            <a:endParaRPr lang="en-US" sz="4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69647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52600"/>
            <a:ext cx="3953425" cy="221391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789507"/>
            <a:ext cx="3810000" cy="221391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33812" y="4419599"/>
            <a:ext cx="1600200" cy="830997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ডলার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10200" y="4419599"/>
            <a:ext cx="2667000" cy="830997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ভারতীয় মুদ্রা</a:t>
            </a:r>
            <a:endParaRPr lang="en-US" sz="4800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29000" y="5562600"/>
            <a:ext cx="2557188" cy="830997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বিদেশি মুদ্রা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498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48312" y="914400"/>
            <a:ext cx="259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লক্ষ্য করি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863950"/>
            <a:ext cx="3953425" cy="221391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43612" y="4419598"/>
            <a:ext cx="1600200" cy="830997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ডলার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5212" y="5680364"/>
            <a:ext cx="6477000" cy="769441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ডলারকে আন্তর্জাতিক মুদ্রা বলা হয়।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099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দেখি বলতে পারি কিনা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9" y="2209799"/>
            <a:ext cx="3795179" cy="181559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2126023"/>
            <a:ext cx="2828413" cy="189937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1958470"/>
            <a:ext cx="2209800" cy="20669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324658" y="4960203"/>
            <a:ext cx="4076142" cy="830997"/>
          </a:xfrm>
          <a:prstGeom prst="rect">
            <a:avLst/>
          </a:prstGeom>
          <a:noFill/>
          <a:ln w="57150">
            <a:solidFill>
              <a:schemeClr val="tx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লোগো বা মনোগ্রাম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3623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618" y="12954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আজকের পাঠ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33600" y="2730650"/>
            <a:ext cx="4800600" cy="1015663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অর্থনিতির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পরিচয়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191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252</TotalTime>
  <Words>297</Words>
  <Application>Microsoft Office PowerPoint</Application>
  <PresentationFormat>On-screen Show (4:3)</PresentationFormat>
  <Paragraphs>72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Clarity</vt:lpstr>
      <vt:lpstr>স্বাগতম</vt:lpstr>
      <vt:lpstr>শিক্ষক পরিচিতি</vt:lpstr>
      <vt:lpstr>পাঠ ঘোষণা</vt:lpstr>
      <vt:lpstr>শিখনফল</vt:lpstr>
      <vt:lpstr>ছবিগুলো লক্ষ্য কর</vt:lpstr>
      <vt:lpstr>লক্ষ্য কর</vt:lpstr>
      <vt:lpstr>PowerPoint Presentation</vt:lpstr>
      <vt:lpstr>দেখি বলতে পারি কিনা</vt:lpstr>
      <vt:lpstr>আজকের পাঠ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একক কাজ</vt:lpstr>
      <vt:lpstr>জোড়ায় কাজ</vt:lpstr>
      <vt:lpstr>PowerPoint Presentation</vt:lpstr>
      <vt:lpstr>PowerPoint Presentation</vt:lpstr>
      <vt:lpstr>ধন্যবাদ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Well Come</dc:title>
  <dc:creator>Walton</dc:creator>
  <cp:lastModifiedBy>Windows User</cp:lastModifiedBy>
  <cp:revision>59</cp:revision>
  <dcterms:created xsi:type="dcterms:W3CDTF">2006-08-16T00:00:00Z</dcterms:created>
  <dcterms:modified xsi:type="dcterms:W3CDTF">2020-04-20T08:25:35Z</dcterms:modified>
</cp:coreProperties>
</file>