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9" r:id="rId2"/>
    <p:sldId id="260" r:id="rId3"/>
    <p:sldId id="257" r:id="rId4"/>
    <p:sldId id="261" r:id="rId5"/>
    <p:sldId id="266" r:id="rId6"/>
    <p:sldId id="263" r:id="rId7"/>
    <p:sldId id="262" r:id="rId8"/>
    <p:sldId id="267" r:id="rId9"/>
    <p:sldId id="268" r:id="rId10"/>
    <p:sldId id="271" r:id="rId11"/>
    <p:sldId id="269" r:id="rId12"/>
    <p:sldId id="270" r:id="rId13"/>
  </p:sldIdLst>
  <p:sldSz cx="109728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647" autoAdjust="0"/>
    <p:restoredTop sz="94660"/>
  </p:normalViewPr>
  <p:slideViewPr>
    <p:cSldViewPr>
      <p:cViewPr>
        <p:scale>
          <a:sx n="57" d="100"/>
          <a:sy n="57" d="100"/>
        </p:scale>
        <p:origin x="-1332" y="-288"/>
      </p:cViewPr>
      <p:guideLst>
        <p:guide orient="horz" pos="2160"/>
        <p:guide pos="345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63BB56-7A96-42CA-977D-DE39E4F5B15F}" type="datetimeFigureOut">
              <a:rPr lang="en-US" smtClean="0"/>
              <a:pPr/>
              <a:t>20-Apr-20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D40D36-4A6B-495C-A77B-21E68B3E710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D40D36-4A6B-495C-A77B-21E68B3E7109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40080" y="1371600"/>
            <a:ext cx="942197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40080" y="3228536"/>
            <a:ext cx="9425635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20-Apr-20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55280" y="914402"/>
            <a:ext cx="246888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8640" y="914402"/>
            <a:ext cx="722376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6422" y="1316736"/>
            <a:ext cx="932688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6422" y="2704664"/>
            <a:ext cx="932688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8640" y="704088"/>
            <a:ext cx="987552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8640" y="1920085"/>
            <a:ext cx="484632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77840" y="1920085"/>
            <a:ext cx="484632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20-Apr-20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8640" y="704088"/>
            <a:ext cx="987552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8640" y="1855248"/>
            <a:ext cx="4848226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5574031" y="1859758"/>
            <a:ext cx="4850130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548640" y="2514600"/>
            <a:ext cx="4848226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74031" y="2514600"/>
            <a:ext cx="4850130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20-Apr-20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8640" y="704088"/>
            <a:ext cx="996696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20-Apr-20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20-Apr-20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14352"/>
            <a:ext cx="329184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822960" y="1676400"/>
            <a:ext cx="329184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290060" y="1676400"/>
            <a:ext cx="613410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20-Apr-20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798904" y="1108077"/>
            <a:ext cx="630936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9604961" y="5359769"/>
            <a:ext cx="18653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1520" y="1176997"/>
            <a:ext cx="265541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1520" y="2828785"/>
            <a:ext cx="265176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20-Apr-20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692640" y="6356351"/>
            <a:ext cx="73152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4182952" y="1199517"/>
            <a:ext cx="5541264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11430" y="5816600"/>
            <a:ext cx="1099566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5257800" y="6219826"/>
            <a:ext cx="5715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11430" y="-7144"/>
            <a:ext cx="1099566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5257800" y="-7144"/>
            <a:ext cx="5715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548640" y="704088"/>
            <a:ext cx="987552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548640" y="1935480"/>
            <a:ext cx="987552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548640" y="6356351"/>
            <a:ext cx="256032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20-Apr-20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200400" y="6356351"/>
            <a:ext cx="402336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9509760" y="6356351"/>
            <a:ext cx="914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22821" y="202408"/>
            <a:ext cx="1101665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mages-13.jpg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4800" y="0"/>
            <a:ext cx="10668000" cy="6629400"/>
          </a:xfrm>
          <a:prstGeom prst="rect">
            <a:avLst/>
          </a:prstGeom>
          <a:ln w="228600" cap="sq" cmpd="thickThin">
            <a:solidFill>
              <a:srgbClr val="FF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8640" y="0"/>
            <a:ext cx="9875520" cy="1066800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</a:rPr>
              <a:t>       WEL-COME</a:t>
            </a:r>
            <a:endParaRPr lang="en-US" sz="6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 pitchFamily="2" charset="0"/>
            </a:endParaRPr>
          </a:p>
        </p:txBody>
      </p:sp>
      <p:pic>
        <p:nvPicPr>
          <p:cNvPr id="3" name="Picture 2" descr="book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657600" y="1143000"/>
            <a:ext cx="4419600" cy="5257800"/>
          </a:xfrm>
          <a:prstGeom prst="rect">
            <a:avLst/>
          </a:prstGeom>
        </p:spPr>
      </p:pic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04800"/>
            <a:ext cx="10972800" cy="990600"/>
          </a:xfrm>
          <a:solidFill>
            <a:srgbClr val="FF0000"/>
          </a:solidFill>
        </p:spPr>
        <p:txBody>
          <a:bodyPr>
            <a:normAutofit/>
          </a:bodyPr>
          <a:lstStyle/>
          <a:p>
            <a:pPr algn="ctr"/>
            <a:r>
              <a:rPr lang="en-US" sz="5400" dirty="0" smtClean="0">
                <a:solidFill>
                  <a:srgbClr val="FFFF00"/>
                </a:solidFill>
              </a:rPr>
              <a:t>To/towards-</a:t>
            </a:r>
            <a:r>
              <a:rPr lang="en-US" sz="5400" dirty="0" err="1" smtClean="0">
                <a:solidFill>
                  <a:srgbClr val="FFFF00"/>
                </a:solidFill>
              </a:rPr>
              <a:t>এর</a:t>
            </a:r>
            <a:r>
              <a:rPr lang="en-US" sz="5400" dirty="0" smtClean="0">
                <a:solidFill>
                  <a:srgbClr val="FFFF00"/>
                </a:solidFill>
              </a:rPr>
              <a:t> </a:t>
            </a:r>
            <a:r>
              <a:rPr lang="en-US" sz="5400" dirty="0" err="1" smtClean="0">
                <a:solidFill>
                  <a:srgbClr val="FFFF00"/>
                </a:solidFill>
              </a:rPr>
              <a:t>ব্যবহার</a:t>
            </a:r>
            <a:endParaRPr lang="en-US" sz="5400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১।দিকে (</a:t>
            </a:r>
            <a:r>
              <a:rPr lang="en-US" dirty="0" err="1" smtClean="0"/>
              <a:t>গন্তব্যস্থল</a:t>
            </a:r>
            <a:r>
              <a:rPr lang="en-US" dirty="0" smtClean="0"/>
              <a:t>),  </a:t>
            </a:r>
            <a:r>
              <a:rPr lang="en-US" dirty="0" err="1" smtClean="0"/>
              <a:t>বোঝাতে</a:t>
            </a:r>
            <a:r>
              <a:rPr lang="en-US" dirty="0" smtClean="0"/>
              <a:t>  to </a:t>
            </a:r>
            <a:r>
              <a:rPr lang="en-US" dirty="0" err="1" smtClean="0"/>
              <a:t>বসে</a:t>
            </a:r>
            <a:r>
              <a:rPr lang="en-US" dirty="0" smtClean="0"/>
              <a:t>।</a:t>
            </a:r>
          </a:p>
          <a:p>
            <a:pPr>
              <a:buNone/>
            </a:pPr>
            <a:r>
              <a:rPr lang="en-US" dirty="0" smtClean="0"/>
              <a:t>I am going to school.</a:t>
            </a:r>
          </a:p>
          <a:p>
            <a:pPr>
              <a:buNone/>
            </a:pPr>
            <a:r>
              <a:rPr lang="en-US" dirty="0" smtClean="0"/>
              <a:t>২। They are brothers to each other.(</a:t>
            </a:r>
            <a:r>
              <a:rPr lang="en-US" dirty="0" err="1" smtClean="0"/>
              <a:t>সম্পর্ক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dirty="0" smtClean="0"/>
              <a:t>৩। We invite him to the party.(</a:t>
            </a:r>
            <a:r>
              <a:rPr lang="en-US" dirty="0" err="1" smtClean="0"/>
              <a:t>উদ্দেশ্য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dirty="0" smtClean="0"/>
              <a:t>৪। The watch is to my liking.(</a:t>
            </a:r>
            <a:r>
              <a:rPr lang="en-US" dirty="0" err="1" smtClean="0"/>
              <a:t>পছন্দ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dirty="0" smtClean="0"/>
              <a:t>৫। </a:t>
            </a:r>
            <a:r>
              <a:rPr lang="en-US" dirty="0" err="1" smtClean="0"/>
              <a:t>দিক</a:t>
            </a:r>
            <a:r>
              <a:rPr lang="en-US" dirty="0" smtClean="0"/>
              <a:t> </a:t>
            </a:r>
            <a:r>
              <a:rPr lang="en-US" dirty="0" err="1" smtClean="0"/>
              <a:t>দিয়ে</a:t>
            </a:r>
            <a:r>
              <a:rPr lang="en-US" dirty="0" smtClean="0"/>
              <a:t> (</a:t>
            </a:r>
            <a:r>
              <a:rPr lang="en-US" dirty="0" err="1" smtClean="0"/>
              <a:t>গন্তব্যস্থল</a:t>
            </a:r>
            <a:r>
              <a:rPr lang="en-US" dirty="0" smtClean="0"/>
              <a:t> </a:t>
            </a:r>
            <a:r>
              <a:rPr lang="en-US" dirty="0" err="1" smtClean="0"/>
              <a:t>না</a:t>
            </a:r>
            <a:r>
              <a:rPr lang="en-US" dirty="0" smtClean="0"/>
              <a:t>) </a:t>
            </a:r>
            <a:r>
              <a:rPr lang="en-US" dirty="0" err="1" smtClean="0"/>
              <a:t>বোঝালে</a:t>
            </a:r>
            <a:r>
              <a:rPr lang="en-US" dirty="0" smtClean="0"/>
              <a:t> towards </a:t>
            </a:r>
            <a:r>
              <a:rPr lang="en-US" dirty="0" err="1" smtClean="0"/>
              <a:t>বসে</a:t>
            </a:r>
            <a:r>
              <a:rPr lang="en-US" dirty="0" smtClean="0"/>
              <a:t>। </a:t>
            </a:r>
          </a:p>
          <a:p>
            <a:pPr>
              <a:buNone/>
            </a:pPr>
            <a:r>
              <a:rPr lang="en-US" dirty="0" smtClean="0"/>
              <a:t>I am coming towards the market(</a:t>
            </a:r>
            <a:r>
              <a:rPr lang="en-US" dirty="0" err="1" smtClean="0"/>
              <a:t>আমি</a:t>
            </a:r>
            <a:r>
              <a:rPr lang="en-US" dirty="0" smtClean="0"/>
              <a:t> </a:t>
            </a:r>
            <a:r>
              <a:rPr lang="en-US" dirty="0" err="1" smtClean="0"/>
              <a:t>বাজারের</a:t>
            </a:r>
            <a:r>
              <a:rPr lang="en-US" dirty="0" smtClean="0"/>
              <a:t> </a:t>
            </a:r>
            <a:r>
              <a:rPr lang="en-US" dirty="0" err="1" smtClean="0"/>
              <a:t>দিক</a:t>
            </a:r>
            <a:r>
              <a:rPr lang="en-US" dirty="0" smtClean="0"/>
              <a:t> </a:t>
            </a:r>
            <a:r>
              <a:rPr lang="en-US" dirty="0" err="1" smtClean="0"/>
              <a:t>দিয়ে</a:t>
            </a:r>
            <a:r>
              <a:rPr lang="en-US" dirty="0" smtClean="0"/>
              <a:t> </a:t>
            </a:r>
            <a:r>
              <a:rPr lang="en-US" dirty="0" err="1" smtClean="0"/>
              <a:t>আসতেছি</a:t>
            </a:r>
            <a:r>
              <a:rPr lang="en-US" dirty="0" smtClean="0"/>
              <a:t>) </a:t>
            </a:r>
          </a:p>
          <a:p>
            <a:pPr>
              <a:buNone/>
            </a:pPr>
            <a:r>
              <a:rPr lang="en-US" dirty="0" smtClean="0"/>
              <a:t>৬। the dog is coming towards me.(</a:t>
            </a:r>
            <a:r>
              <a:rPr lang="en-US" dirty="0" err="1" smtClean="0"/>
              <a:t>গন্তব্যস্থল</a:t>
            </a:r>
            <a:r>
              <a:rPr lang="en-US" dirty="0" smtClean="0"/>
              <a:t> </a:t>
            </a:r>
            <a:r>
              <a:rPr lang="en-US" dirty="0" err="1" smtClean="0"/>
              <a:t>নয়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8640" y="0"/>
            <a:ext cx="9875520" cy="990600"/>
          </a:xfrm>
        </p:spPr>
        <p:txBody>
          <a:bodyPr>
            <a:normAutofit/>
          </a:bodyPr>
          <a:lstStyle/>
          <a:p>
            <a:pPr algn="ctr"/>
            <a:r>
              <a:rPr lang="en-US" sz="6000" dirty="0" smtClean="0">
                <a:ln>
                  <a:solidFill>
                    <a:srgbClr val="FFFF00"/>
                  </a:solidFill>
                </a:ln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Home task</a:t>
            </a:r>
            <a:endParaRPr lang="en-US" sz="6000" dirty="0">
              <a:ln>
                <a:solidFill>
                  <a:srgbClr val="FFFF00"/>
                </a:solidFill>
              </a:ln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10195560" cy="5029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             Use of preposition</a:t>
            </a:r>
          </a:p>
          <a:p>
            <a:pPr marL="514350" indent="-514350">
              <a:buNone/>
            </a:pP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The bag is ------the table.</a:t>
            </a:r>
          </a:p>
          <a:p>
            <a:pPr marL="514350" indent="-514350">
              <a:buNone/>
            </a:pP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The boy jump------the table.</a:t>
            </a:r>
          </a:p>
          <a:p>
            <a:pPr marL="514350" indent="-514350">
              <a:buNone/>
            </a:pP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The launch was found ---15 feet water.</a:t>
            </a:r>
          </a:p>
          <a:p>
            <a:pPr marL="514350" indent="-514350">
              <a:buNone/>
            </a:pPr>
            <a:r>
              <a:rPr lang="en-US" sz="3200" dirty="0" smtClean="0">
                <a:solidFill>
                  <a:srgbClr val="FF0000"/>
                </a:solidFill>
                <a:latin typeface="Narkisim" pitchFamily="34" charset="-79"/>
                <a:cs typeface="Narkisim" pitchFamily="34" charset="-79"/>
              </a:rPr>
              <a:t>4. </a:t>
            </a:r>
            <a:r>
              <a:rPr lang="en-US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The bird is flying-----my head.</a:t>
            </a:r>
          </a:p>
          <a:p>
            <a:pPr marL="514350" indent="-514350">
              <a:buNone/>
            </a:pPr>
            <a:r>
              <a:rPr lang="en-US" sz="3200" dirty="0" smtClean="0">
                <a:solidFill>
                  <a:srgbClr val="FF0000"/>
                </a:solidFill>
                <a:latin typeface="Miriam Fixed" pitchFamily="49" charset="-79"/>
                <a:cs typeface="Miriam Fixed" pitchFamily="49" charset="-79"/>
              </a:rPr>
              <a:t>5. </a:t>
            </a:r>
            <a:r>
              <a:rPr lang="en-US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Do not sell the mangoes -------the rate.</a:t>
            </a:r>
          </a:p>
          <a:p>
            <a:pPr marL="514350" indent="-514350">
              <a:buNone/>
            </a:pPr>
            <a:r>
              <a:rPr lang="en-US" sz="3200" dirty="0" smtClean="0">
                <a:solidFill>
                  <a:srgbClr val="FF0000"/>
                </a:solidFill>
                <a:latin typeface="Miriam" pitchFamily="34" charset="-79"/>
                <a:cs typeface="Miriam" pitchFamily="34" charset="-79"/>
              </a:rPr>
              <a:t>6. </a:t>
            </a:r>
            <a:r>
              <a:rPr lang="en-US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The water turned ----- ice.</a:t>
            </a:r>
          </a:p>
          <a:p>
            <a:pPr marL="514350" indent="-514350">
              <a:buNone/>
            </a:pPr>
            <a:r>
              <a:rPr lang="en-US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smtClean="0">
                <a:solidFill>
                  <a:srgbClr val="FF0000"/>
                </a:solidFill>
                <a:latin typeface="Miriam" pitchFamily="34" charset="-79"/>
                <a:cs typeface="Miriam" pitchFamily="34" charset="-79"/>
              </a:rPr>
              <a:t>7. </a:t>
            </a:r>
            <a:r>
              <a:rPr lang="en-US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The water level reached ----the roads.</a:t>
            </a:r>
          </a:p>
          <a:p>
            <a:pPr marL="514350" indent="-514350">
              <a:buNone/>
            </a:pPr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6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8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9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2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8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0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1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4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0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5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6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58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9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0972800" cy="1295400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7200" b="1" spc="50" dirty="0" smtClean="0">
                <a:ln w="11430"/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THANKS</a:t>
            </a:r>
            <a:r>
              <a:rPr lang="en-US" sz="7200" b="1" spc="50" dirty="0" smtClean="0">
                <a:ln w="11430"/>
                <a:solidFill>
                  <a:srgbClr val="FFFF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FOR  ALL</a:t>
            </a:r>
            <a:endParaRPr lang="en-US" sz="7200" b="1" spc="50" dirty="0">
              <a:ln w="11430"/>
              <a:solidFill>
                <a:srgbClr val="FFFF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4" name="Content Placeholder 3" descr="5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1295400"/>
            <a:ext cx="10972800" cy="5562599"/>
          </a:xfrm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31520" y="457200"/>
            <a:ext cx="9601200" cy="9144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46050" h="1079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"/>
            <a:ext cx="9525000" cy="914400"/>
          </a:xfrm>
          <a:solidFill>
            <a:srgbClr val="FF0000"/>
          </a:solidFill>
          <a:ln w="57150">
            <a:solidFill>
              <a:srgbClr val="FF0000"/>
            </a:solidFill>
          </a:ln>
        </p:spPr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7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Lesson Introduction</a:t>
            </a:r>
            <a:endParaRPr lang="en-US" sz="72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57200" y="1981200"/>
            <a:ext cx="9985248" cy="4419600"/>
          </a:xfrm>
          <a:prstGeom prst="rect">
            <a:avLst/>
          </a:prstGeom>
          <a:solidFill>
            <a:srgbClr val="00B050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/>
              <a:t>Subject: English 2</a:t>
            </a:r>
            <a:r>
              <a:rPr lang="en-US" sz="4800" baseline="30000" dirty="0" smtClean="0"/>
              <a:t>nd</a:t>
            </a:r>
            <a:r>
              <a:rPr lang="en-US" sz="4800" dirty="0" smtClean="0"/>
              <a:t> paper</a:t>
            </a:r>
          </a:p>
          <a:p>
            <a:pPr algn="ctr"/>
            <a:r>
              <a:rPr lang="en-US" sz="4800" dirty="0" smtClean="0"/>
              <a:t>Class- Nine/Ten</a:t>
            </a:r>
          </a:p>
          <a:p>
            <a:pPr algn="ctr"/>
            <a:r>
              <a:rPr lang="en-US" sz="4800" dirty="0" smtClean="0"/>
              <a:t>Unit-Use of Preposition</a:t>
            </a:r>
          </a:p>
          <a:p>
            <a:pPr algn="ctr"/>
            <a:r>
              <a:rPr lang="en-US" sz="4800" dirty="0" smtClean="0"/>
              <a:t>Time-45 minutes</a:t>
            </a:r>
          </a:p>
          <a:p>
            <a:pPr algn="ctr"/>
            <a:r>
              <a:rPr lang="en-US" sz="4800" dirty="0" smtClean="0"/>
              <a:t>Date-18.04.2020</a:t>
            </a: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4320" y="0"/>
            <a:ext cx="10424160" cy="1219200"/>
          </a:xfr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</a:rPr>
              <a:t>   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</a:rPr>
              <a:t>TEACHER  INTRODUCTION</a:t>
            </a:r>
            <a:endParaRPr lang="en-US" dirty="0">
              <a:ln w="11430"/>
              <a:solidFill>
                <a:srgbClr val="FFFF00"/>
              </a:solidFill>
              <a:latin typeface="NikoshBAN" pitchFamily="2" charset="0"/>
            </a:endParaRPr>
          </a:p>
        </p:txBody>
      </p:sp>
      <p:pic>
        <p:nvPicPr>
          <p:cNvPr id="4" name="Content Placeholder 3" descr="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248400" y="1447800"/>
            <a:ext cx="4495800" cy="5181600"/>
          </a:xfrm>
          <a:prstGeom prst="rect">
            <a:avLst/>
          </a:prstGeom>
          <a:ln w="228600" cap="sq" cmpd="thickThin">
            <a:solidFill>
              <a:srgbClr val="FF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5" name="Rectangle 4"/>
          <p:cNvSpPr/>
          <p:nvPr/>
        </p:nvSpPr>
        <p:spPr>
          <a:xfrm>
            <a:off x="0" y="1295400"/>
            <a:ext cx="6019800" cy="5562600"/>
          </a:xfrm>
          <a:prstGeom prst="rect">
            <a:avLst/>
          </a:prstGeom>
          <a:ln w="76200">
            <a:solidFill>
              <a:srgbClr val="FF0000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en-US" sz="2800" dirty="0" smtClean="0">
                <a:latin typeface="NikoshBAN" pitchFamily="2" charset="0"/>
                <a:cs typeface="NikoshBAN" pitchFamily="2" charset="0"/>
              </a:rPr>
              <a:t>A.K.M. SHARIFUL ALAM</a:t>
            </a:r>
          </a:p>
          <a:p>
            <a:pPr algn="ctr"/>
            <a:r>
              <a:rPr lang="en-US" sz="2800" dirty="0" smtClean="0">
                <a:latin typeface="NikoshBAN" pitchFamily="2" charset="0"/>
                <a:cs typeface="NikoshBAN" pitchFamily="2" charset="0"/>
              </a:rPr>
              <a:t>HEAD TEACHER</a:t>
            </a:r>
          </a:p>
          <a:p>
            <a:pPr algn="ctr"/>
            <a:endParaRPr lang="en-US" sz="28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2800" dirty="0" smtClean="0">
                <a:latin typeface="NikoshBAN" pitchFamily="2" charset="0"/>
                <a:cs typeface="NikoshBAN" pitchFamily="2" charset="0"/>
              </a:rPr>
              <a:t>MUKTARPUR AL-JAMTALA SECONDARY SCHOOL</a:t>
            </a:r>
          </a:p>
          <a:p>
            <a:pPr algn="ctr"/>
            <a:endParaRPr lang="en-US" sz="28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2800" dirty="0" smtClean="0">
                <a:latin typeface="NikoshBAN" pitchFamily="2" charset="0"/>
                <a:cs typeface="NikoshBAN" pitchFamily="2" charset="0"/>
              </a:rPr>
              <a:t>CHOWGACHHA, JASHORE</a:t>
            </a:r>
          </a:p>
          <a:p>
            <a:pPr algn="ctr"/>
            <a:r>
              <a:rPr lang="en-US" sz="2800" dirty="0" smtClean="0">
                <a:latin typeface="NikoshBAN" pitchFamily="2" charset="0"/>
                <a:cs typeface="NikoshBAN" pitchFamily="2" charset="0"/>
              </a:rPr>
              <a:t>CELL PHONE -01717251605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10972800" cy="6858000"/>
          </a:xfrm>
          <a:prstGeom prst="rect">
            <a:avLst/>
          </a:prstGeom>
          <a:ln w="76200">
            <a:solidFill>
              <a:srgbClr val="FFFF0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/>
            <a:r>
              <a:rPr lang="en-US" sz="28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   1. </a:t>
            </a:r>
            <a:r>
              <a:rPr lang="en-US" sz="28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স্থিতিশীল</a:t>
            </a:r>
            <a:r>
              <a:rPr lang="en-US" sz="28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28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28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বস্তুকে</a:t>
            </a:r>
            <a:r>
              <a:rPr lang="en-US" sz="28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ছুঁয়ে</a:t>
            </a:r>
            <a:r>
              <a:rPr lang="en-US" sz="28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থাকলে</a:t>
            </a:r>
            <a:r>
              <a:rPr lang="en-US" sz="28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28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উপরে</a:t>
            </a:r>
            <a:r>
              <a:rPr lang="en-US" sz="28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অর্থে</a:t>
            </a:r>
            <a:r>
              <a:rPr lang="en-US" sz="28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on </a:t>
            </a:r>
            <a:r>
              <a:rPr lang="en-US" sz="28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বসে</a:t>
            </a:r>
            <a:r>
              <a:rPr lang="en-US" sz="28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। </a:t>
            </a:r>
          </a:p>
          <a:p>
            <a:pPr marL="342900" indent="-342900"/>
            <a:r>
              <a:rPr lang="en-US" sz="28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      The cat is </a:t>
            </a:r>
            <a:r>
              <a:rPr lang="en-US" sz="2800" u="sng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on </a:t>
            </a:r>
            <a:r>
              <a:rPr lang="en-US" sz="28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the table.</a:t>
            </a:r>
          </a:p>
          <a:p>
            <a:pPr marL="342900" indent="-342900"/>
            <a:r>
              <a:rPr lang="en-US" sz="28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  2.   </a:t>
            </a:r>
            <a:r>
              <a:rPr lang="en-US" sz="28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দিন</a:t>
            </a:r>
            <a:r>
              <a:rPr lang="en-US" sz="28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28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তারিখের</a:t>
            </a:r>
            <a:r>
              <a:rPr lang="en-US" sz="28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পূর্বে</a:t>
            </a:r>
            <a:r>
              <a:rPr lang="en-US" sz="28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on </a:t>
            </a:r>
            <a:r>
              <a:rPr lang="en-US" sz="28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বসে</a:t>
            </a:r>
            <a:r>
              <a:rPr lang="en-US" sz="28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-on Friday, on 26 March,</a:t>
            </a:r>
          </a:p>
          <a:p>
            <a:pPr marL="342900" indent="-342900"/>
            <a:r>
              <a:rPr lang="en-US" sz="28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  3. </a:t>
            </a:r>
            <a:r>
              <a:rPr lang="en-US" sz="28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সীমানার</a:t>
            </a:r>
            <a:r>
              <a:rPr lang="en-US" sz="28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উপরে</a:t>
            </a:r>
            <a:r>
              <a:rPr lang="en-US" sz="28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বোঝাতে</a:t>
            </a:r>
            <a:r>
              <a:rPr lang="en-US" sz="28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on </a:t>
            </a:r>
            <a:r>
              <a:rPr lang="en-US" sz="28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বসে</a:t>
            </a:r>
            <a:r>
              <a:rPr lang="en-US" sz="28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pPr marL="342900" indent="-342900"/>
            <a:r>
              <a:rPr lang="en-US" sz="28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     The </a:t>
            </a:r>
            <a:r>
              <a:rPr lang="en-US" sz="28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Sundarban</a:t>
            </a:r>
            <a:r>
              <a:rPr lang="en-US" sz="28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is </a:t>
            </a:r>
            <a:r>
              <a:rPr lang="en-US" sz="2800" u="sng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on</a:t>
            </a:r>
            <a:r>
              <a:rPr lang="en-US" sz="28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the south of   </a:t>
            </a:r>
            <a:r>
              <a:rPr lang="en-US" sz="24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the country</a:t>
            </a:r>
            <a:r>
              <a:rPr lang="en-US" sz="28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.</a:t>
            </a:r>
          </a:p>
          <a:p>
            <a:pPr marL="342900" indent="-342900"/>
            <a:r>
              <a:rPr lang="en-US" sz="28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   4. </a:t>
            </a:r>
            <a:r>
              <a:rPr lang="en-US" sz="28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যানবাহনে</a:t>
            </a:r>
            <a:r>
              <a:rPr lang="en-US" sz="28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চড়া</a:t>
            </a:r>
            <a:r>
              <a:rPr lang="en-US" sz="28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অর্থে</a:t>
            </a:r>
            <a:r>
              <a:rPr lang="en-US" sz="28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on </a:t>
            </a:r>
            <a:r>
              <a:rPr lang="en-US" sz="28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বসে</a:t>
            </a:r>
            <a:r>
              <a:rPr lang="en-US" sz="28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। </a:t>
            </a:r>
          </a:p>
          <a:p>
            <a:pPr marL="342900" indent="-342900"/>
            <a:r>
              <a:rPr lang="en-US" sz="28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        We got on the bus. </a:t>
            </a:r>
          </a:p>
          <a:p>
            <a:pPr marL="342900" indent="-342900"/>
            <a:endParaRPr lang="en-US" sz="2800" dirty="0" smtClean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  <a:p>
            <a:pPr marL="342900" indent="-342900"/>
            <a:r>
              <a:rPr lang="en-US" sz="28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   5. </a:t>
            </a:r>
            <a:r>
              <a:rPr lang="en-US" sz="28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গতিশীল</a:t>
            </a:r>
            <a:r>
              <a:rPr lang="en-US" sz="28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28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বস্তু</a:t>
            </a:r>
            <a:r>
              <a:rPr lang="en-US" sz="28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স্থিতিশীল</a:t>
            </a:r>
            <a:r>
              <a:rPr lang="en-US" sz="28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28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বস্তুকে</a:t>
            </a:r>
            <a:r>
              <a:rPr lang="en-US" sz="28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ছুঁয়ে</a:t>
            </a:r>
            <a:r>
              <a:rPr lang="en-US" sz="28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থাকলে</a:t>
            </a:r>
            <a:r>
              <a:rPr lang="en-US" sz="28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উপরে</a:t>
            </a:r>
            <a:r>
              <a:rPr lang="en-US" sz="28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অর্থে</a:t>
            </a:r>
            <a:r>
              <a:rPr lang="en-US" sz="28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 upon/onto/up </a:t>
            </a:r>
            <a:r>
              <a:rPr lang="en-US" sz="28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বসে</a:t>
            </a:r>
            <a:r>
              <a:rPr lang="en-US" sz="28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pPr marL="342900" indent="-342900"/>
            <a:r>
              <a:rPr lang="en-US" sz="28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        The cat sprang </a:t>
            </a:r>
            <a:r>
              <a:rPr lang="en-US" sz="2800" u="sng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upon</a:t>
            </a:r>
            <a:r>
              <a:rPr lang="en-US" sz="28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the table.</a:t>
            </a:r>
            <a:endParaRPr lang="en-US" sz="2800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" name="Picture 1" descr="table-1.jpg"/>
          <p:cNvPicPr>
            <a:picLocks noChangeAspect="1"/>
          </p:cNvPicPr>
          <p:nvPr/>
        </p:nvPicPr>
        <p:blipFill>
          <a:blip r:embed="rId2" cstate="print"/>
          <a:srcRect l="14223" t="21951" r="4000" b="12195"/>
          <a:stretch>
            <a:fillRect/>
          </a:stretch>
        </p:blipFill>
        <p:spPr>
          <a:xfrm>
            <a:off x="8382000" y="1905000"/>
            <a:ext cx="1676400" cy="1676400"/>
          </a:xfrm>
          <a:prstGeom prst="rect">
            <a:avLst/>
          </a:prstGeom>
        </p:spPr>
      </p:pic>
      <p:pic>
        <p:nvPicPr>
          <p:cNvPr id="3" name="Picture 2" descr="cat-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763000" y="1905000"/>
            <a:ext cx="842990" cy="457200"/>
          </a:xfrm>
          <a:prstGeom prst="rect">
            <a:avLst/>
          </a:prstGeom>
        </p:spPr>
      </p:pic>
      <p:pic>
        <p:nvPicPr>
          <p:cNvPr id="4" name="Picture 3" descr="cat.jpg"/>
          <p:cNvPicPr>
            <a:picLocks noChangeAspect="1"/>
          </p:cNvPicPr>
          <p:nvPr/>
        </p:nvPicPr>
        <p:blipFill>
          <a:blip r:embed="rId4" cstate="print"/>
          <a:srcRect l="25531" b="4579"/>
          <a:stretch>
            <a:fillRect/>
          </a:stretch>
        </p:blipFill>
        <p:spPr>
          <a:xfrm rot="218322">
            <a:off x="10066031" y="2237032"/>
            <a:ext cx="882919" cy="779623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0"/>
            <a:ext cx="109728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On/upon/up </a:t>
            </a:r>
            <a:r>
              <a:rPr lang="en-US" sz="48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4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ব্যবহার</a:t>
            </a:r>
            <a:endParaRPr lang="en-US" sz="48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0972800" cy="762000"/>
          </a:xfr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6000" b="1" dirty="0" smtClean="0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Over </a:t>
            </a:r>
            <a:r>
              <a:rPr lang="en-US" sz="6000" b="1" dirty="0" err="1" smtClean="0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6000" b="1" dirty="0" smtClean="0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dirty="0" err="1" smtClean="0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ব্যবহার</a:t>
            </a:r>
            <a:endParaRPr lang="en-US" sz="6000" b="1" dirty="0">
              <a:ln w="11430"/>
              <a:solidFill>
                <a:srgbClr val="FFFF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066800"/>
            <a:ext cx="6553200" cy="579120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dirty="0" smtClean="0">
                <a:latin typeface="NikoshBAN" pitchFamily="2" charset="0"/>
                <a:cs typeface="NikoshBAN" pitchFamily="2" charset="0"/>
              </a:rPr>
              <a:t> ১।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নির্দিষ্ট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ব্যবধানে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উপরে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(৯০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ডিগ্রি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)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বোঝালে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over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বসে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>
              <a:buNone/>
            </a:pPr>
            <a:r>
              <a:rPr lang="en-US" dirty="0" smtClean="0">
                <a:latin typeface="NikoshBAN" pitchFamily="2" charset="0"/>
                <a:cs typeface="NikoshBAN" pitchFamily="2" charset="0"/>
              </a:rPr>
              <a:t>    The fan is </a:t>
            </a:r>
            <a:r>
              <a:rPr lang="en-US" u="sng" dirty="0" smtClean="0">
                <a:latin typeface="NikoshBAN" pitchFamily="2" charset="0"/>
                <a:cs typeface="NikoshBAN" pitchFamily="2" charset="0"/>
              </a:rPr>
              <a:t>over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my head. </a:t>
            </a:r>
          </a:p>
          <a:p>
            <a:pPr>
              <a:buNone/>
            </a:pPr>
            <a:r>
              <a:rPr lang="en-US" dirty="0" smtClean="0">
                <a:latin typeface="NikoshBAN" pitchFamily="2" charset="0"/>
                <a:cs typeface="NikoshBAN" pitchFamily="2" charset="0"/>
              </a:rPr>
              <a:t>    The roof is </a:t>
            </a:r>
            <a:r>
              <a:rPr lang="en-US" u="sng" dirty="0" smtClean="0">
                <a:latin typeface="NikoshBAN" pitchFamily="2" charset="0"/>
                <a:cs typeface="NikoshBAN" pitchFamily="2" charset="0"/>
              </a:rPr>
              <a:t>over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my head.</a:t>
            </a:r>
          </a:p>
          <a:p>
            <a:pPr>
              <a:buNone/>
            </a:pPr>
            <a:r>
              <a:rPr lang="en-US" dirty="0" smtClean="0">
                <a:latin typeface="NikoshBAN" pitchFamily="2" charset="0"/>
                <a:cs typeface="NikoshBAN" pitchFamily="2" charset="0"/>
              </a:rPr>
              <a:t>২।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উর্ধতন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কর্তৃপক্ষ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বোঝাতে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 over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বসে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>
              <a:buNone/>
            </a:pPr>
            <a:r>
              <a:rPr lang="en-US" dirty="0" smtClean="0">
                <a:latin typeface="NikoshBAN" pitchFamily="2" charset="0"/>
                <a:cs typeface="NikoshBAN" pitchFamily="2" charset="0"/>
              </a:rPr>
              <a:t>He has a inspector over him.</a:t>
            </a:r>
          </a:p>
          <a:p>
            <a:pPr>
              <a:buNone/>
            </a:pPr>
            <a:r>
              <a:rPr lang="en-US" dirty="0" smtClean="0">
                <a:latin typeface="NikoshBAN" pitchFamily="2" charset="0"/>
                <a:cs typeface="NikoshBAN" pitchFamily="2" charset="0"/>
              </a:rPr>
              <a:t>3.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সমগ্র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অর্থে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over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বসে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>
              <a:buNone/>
            </a:pPr>
            <a:r>
              <a:rPr lang="en-US" dirty="0" smtClean="0">
                <a:latin typeface="NikoshBAN" pitchFamily="2" charset="0"/>
                <a:cs typeface="NikoshBAN" pitchFamily="2" charset="0"/>
              </a:rPr>
              <a:t>Face book is popular all over the world.</a:t>
            </a:r>
          </a:p>
          <a:p>
            <a:pPr>
              <a:buNone/>
            </a:pPr>
            <a:r>
              <a:rPr lang="en-US" dirty="0" smtClean="0">
                <a:latin typeface="NikoshBAN" pitchFamily="2" charset="0"/>
                <a:cs typeface="NikoshBAN" pitchFamily="2" charset="0"/>
              </a:rPr>
              <a:t>4.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নির্দিষ্ট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কিছুর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অধিক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বোঝাতে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over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বসে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>
              <a:buNone/>
            </a:pPr>
            <a:r>
              <a:rPr lang="en-US" dirty="0" smtClean="0">
                <a:latin typeface="NikoshBAN" pitchFamily="2" charset="0"/>
                <a:cs typeface="NikoshBAN" pitchFamily="2" charset="0"/>
              </a:rPr>
              <a:t> Rich is being sold over the TCB fixed price.</a:t>
            </a:r>
          </a:p>
          <a:p>
            <a:pPr>
              <a:buNone/>
            </a:pPr>
            <a:r>
              <a:rPr lang="en-US" dirty="0" smtClean="0">
                <a:latin typeface="NikoshBAN" pitchFamily="2" charset="0"/>
                <a:cs typeface="NikoshBAN" pitchFamily="2" charset="0"/>
              </a:rPr>
              <a:t>5.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সময়ব্যাপী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বোঝাতে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over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বসে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>
              <a:buNone/>
            </a:pPr>
            <a:r>
              <a:rPr lang="en-US" dirty="0" smtClean="0">
                <a:latin typeface="NikoshBAN" pitchFamily="2" charset="0"/>
                <a:cs typeface="NikoshBAN" pitchFamily="2" charset="0"/>
              </a:rPr>
              <a:t>They worked over </a:t>
            </a:r>
            <a:r>
              <a:rPr lang="en-US" dirty="0" smtClean="0">
                <a:latin typeface="Aharoni" pitchFamily="2" charset="-79"/>
                <a:cs typeface="Aharoni" pitchFamily="2" charset="-79"/>
              </a:rPr>
              <a:t>14 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hours</a:t>
            </a:r>
          </a:p>
          <a:p>
            <a:pPr>
              <a:buNone/>
            </a:pPr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endParaRPr lang="en-US" dirty="0"/>
          </a:p>
        </p:txBody>
      </p:sp>
      <p:pic>
        <p:nvPicPr>
          <p:cNvPr id="5" name="Content Placeholder 4" descr="pakha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7696200" y="1600200"/>
            <a:ext cx="2600325" cy="1762125"/>
          </a:xfrm>
          <a:prstGeom prst="rect">
            <a:avLst/>
          </a:prstGeom>
        </p:spPr>
      </p:pic>
      <p:pic>
        <p:nvPicPr>
          <p:cNvPr id="6" name="Picture 5" descr="mashrafi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96200" y="4038600"/>
            <a:ext cx="2571750" cy="2133600"/>
          </a:xfrm>
          <a:prstGeom prst="rect">
            <a:avLst/>
          </a:prstGeom>
        </p:spPr>
      </p:pic>
    </p:spTree>
  </p:cSld>
  <p:clrMapOvr>
    <a:masterClrMapping/>
  </p:clrMapOvr>
  <p:transition spd="slow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mashraf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924800" y="4038600"/>
            <a:ext cx="2754630" cy="2133600"/>
          </a:xfrm>
          <a:prstGeom prst="rect">
            <a:avLst/>
          </a:prstGeom>
        </p:spPr>
      </p:pic>
      <p:pic>
        <p:nvPicPr>
          <p:cNvPr id="3" name="Picture 2" descr="bird.jpg"/>
          <p:cNvPicPr>
            <a:picLocks noChangeAspect="1"/>
          </p:cNvPicPr>
          <p:nvPr/>
        </p:nvPicPr>
        <p:blipFill>
          <a:blip r:embed="rId3" cstate="print"/>
          <a:srcRect l="12500" t="23899" r="43750" b="28302"/>
          <a:stretch>
            <a:fillRect/>
          </a:stretch>
        </p:blipFill>
        <p:spPr>
          <a:xfrm>
            <a:off x="7772400" y="228601"/>
            <a:ext cx="2651760" cy="1317171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381000" y="381000"/>
            <a:ext cx="7101840" cy="617220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১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। 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ছোঁয়া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যাবে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না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এমন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উপরে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অর্থে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 above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বসে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    The bird is above my head.</a:t>
            </a:r>
          </a:p>
          <a:p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    The sky is above my head.</a:t>
            </a:r>
          </a:p>
          <a:p>
            <a:pPr marL="342900" indent="-342900"/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২।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তুলনা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অর্থে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above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বসে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 marL="342900" indent="-342900"/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   Character is above everything.</a:t>
            </a:r>
          </a:p>
          <a:p>
            <a:pPr marL="342900" indent="-342900"/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৩।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অধিক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বোঝাতে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above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বসে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 marL="342900" indent="-342900"/>
            <a:r>
              <a:rPr lang="en-US" sz="2800" dirty="0" smtClean="0">
                <a:latin typeface="NikoshBAN" pitchFamily="2" charset="0"/>
                <a:cs typeface="NikoshBAN" pitchFamily="2" charset="0"/>
              </a:rPr>
              <a:t>Now  the time is above 10a.m.</a:t>
            </a:r>
          </a:p>
          <a:p>
            <a:pPr marL="342900" indent="-342900"/>
            <a:r>
              <a:rPr lang="en-US" sz="2800" dirty="0" smtClean="0">
                <a:latin typeface="NikoshBAN" pitchFamily="2" charset="0"/>
                <a:cs typeface="NikoshBAN" pitchFamily="2" charset="0"/>
              </a:rPr>
              <a:t>4.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উৎকৃষ্টতা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বোঝতে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aboveবসে</a:t>
            </a:r>
            <a:endParaRPr lang="en-US" sz="2800" dirty="0" smtClean="0">
              <a:latin typeface="NikoshBAN" pitchFamily="2" charset="0"/>
              <a:cs typeface="NikoshBAN" pitchFamily="2" charset="0"/>
            </a:endParaRPr>
          </a:p>
          <a:p>
            <a:pPr marL="342900" indent="-342900"/>
            <a:r>
              <a:rPr lang="en-US" sz="2800" dirty="0" smtClean="0">
                <a:latin typeface="NikoshBAN" pitchFamily="2" charset="0"/>
                <a:cs typeface="NikoshBAN" pitchFamily="2" charset="0"/>
              </a:rPr>
              <a:t>He is above all corruptions.</a:t>
            </a:r>
          </a:p>
          <a:p>
            <a:pPr marL="342900" indent="-342900"/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My name is above the list.</a:t>
            </a:r>
          </a:p>
          <a:p>
            <a:pPr marL="342900" indent="-342900"/>
            <a:endParaRPr lang="en-US" sz="2800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81000" y="381000"/>
            <a:ext cx="70104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Above </a:t>
            </a:r>
            <a:r>
              <a:rPr lang="en-US" sz="40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40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ব্যবহার</a:t>
            </a:r>
            <a:endParaRPr lang="en-US" sz="4000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b. tre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19800" y="1066800"/>
            <a:ext cx="4114800" cy="48768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Rectangle 2"/>
          <p:cNvSpPr/>
          <p:nvPr/>
        </p:nvSpPr>
        <p:spPr>
          <a:xfrm>
            <a:off x="0" y="1066800"/>
            <a:ext cx="5867400" cy="54102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24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1. </a:t>
            </a:r>
            <a:r>
              <a:rPr lang="en-US" sz="24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24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কিছুর</a:t>
            </a:r>
            <a:r>
              <a:rPr lang="en-US" sz="24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নীচে</a:t>
            </a:r>
            <a:r>
              <a:rPr lang="en-US" sz="24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বোঝাতে</a:t>
            </a:r>
            <a:r>
              <a:rPr lang="en-US" sz="24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under </a:t>
            </a:r>
            <a:r>
              <a:rPr lang="en-US" sz="24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বসে</a:t>
            </a:r>
            <a:r>
              <a:rPr lang="en-US" sz="24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। </a:t>
            </a:r>
          </a:p>
          <a:p>
            <a:r>
              <a:rPr lang="en-US" sz="24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The cat is under  banyan tree.</a:t>
            </a:r>
          </a:p>
          <a:p>
            <a:r>
              <a:rPr lang="en-US" sz="24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  2. </a:t>
            </a:r>
            <a:r>
              <a:rPr lang="en-US" sz="24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নির্দিষ্ট</a:t>
            </a:r>
            <a:r>
              <a:rPr lang="en-US" sz="24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বয়সের</a:t>
            </a:r>
            <a:r>
              <a:rPr lang="en-US" sz="24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ছোট</a:t>
            </a:r>
            <a:r>
              <a:rPr lang="en-US" sz="24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বঝাতে</a:t>
            </a:r>
            <a:r>
              <a:rPr lang="en-US" sz="24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under </a:t>
            </a:r>
            <a:r>
              <a:rPr lang="en-US" sz="24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বসে</a:t>
            </a:r>
            <a:r>
              <a:rPr lang="en-US" sz="24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24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He is under </a:t>
            </a:r>
            <a:r>
              <a:rPr lang="en-US" sz="2400" dirty="0" smtClean="0">
                <a:solidFill>
                  <a:srgbClr val="FFFF00"/>
                </a:solidFill>
                <a:latin typeface="Narkisim" pitchFamily="34" charset="-79"/>
                <a:cs typeface="Narkisim" pitchFamily="34" charset="-79"/>
              </a:rPr>
              <a:t>25</a:t>
            </a:r>
            <a:r>
              <a:rPr lang="en-US" sz="24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. </a:t>
            </a:r>
          </a:p>
          <a:p>
            <a:r>
              <a:rPr lang="en-US" sz="2400" dirty="0" smtClean="0">
                <a:solidFill>
                  <a:srgbClr val="FFFF00"/>
                </a:solidFill>
                <a:latin typeface="NikoshBAN" pitchFamily="2" charset="0"/>
                <a:ea typeface="MS Gothic" pitchFamily="49" charset="-128"/>
                <a:cs typeface="NikoshBAN" pitchFamily="2" charset="0"/>
              </a:rPr>
              <a:t>  3. </a:t>
            </a:r>
            <a:r>
              <a:rPr lang="en-US" sz="2400" dirty="0" err="1" smtClean="0">
                <a:solidFill>
                  <a:srgbClr val="FFFF00"/>
                </a:solidFill>
                <a:latin typeface="NikoshBAN" pitchFamily="2" charset="0"/>
                <a:ea typeface="MS Gothic" pitchFamily="49" charset="-128"/>
                <a:cs typeface="NikoshBAN" pitchFamily="2" charset="0"/>
              </a:rPr>
              <a:t>নির্দিষ্ট</a:t>
            </a:r>
            <a:r>
              <a:rPr lang="en-US" sz="2400" dirty="0" smtClean="0">
                <a:solidFill>
                  <a:srgbClr val="FFFF00"/>
                </a:solidFill>
                <a:latin typeface="NikoshBAN" pitchFamily="2" charset="0"/>
                <a:ea typeface="MS Gothic" pitchFamily="49" charset="-128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NikoshBAN" pitchFamily="2" charset="0"/>
                <a:ea typeface="MS Gothic" pitchFamily="49" charset="-128"/>
                <a:cs typeface="NikoshBAN" pitchFamily="2" charset="0"/>
              </a:rPr>
              <a:t>পরিমানের</a:t>
            </a:r>
            <a:r>
              <a:rPr lang="en-US" sz="2400" dirty="0" smtClean="0">
                <a:solidFill>
                  <a:srgbClr val="FFFF00"/>
                </a:solidFill>
                <a:latin typeface="NikoshBAN" pitchFamily="2" charset="0"/>
                <a:ea typeface="MS Gothic" pitchFamily="49" charset="-128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NikoshBAN" pitchFamily="2" charset="0"/>
                <a:ea typeface="MS Gothic" pitchFamily="49" charset="-128"/>
                <a:cs typeface="NikoshBAN" pitchFamily="2" charset="0"/>
              </a:rPr>
              <a:t>চেয়ে</a:t>
            </a:r>
            <a:r>
              <a:rPr lang="en-US" sz="2400" dirty="0" smtClean="0">
                <a:solidFill>
                  <a:srgbClr val="FFFF00"/>
                </a:solidFill>
                <a:latin typeface="NikoshBAN" pitchFamily="2" charset="0"/>
                <a:ea typeface="MS Gothic" pitchFamily="49" charset="-128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NikoshBAN" pitchFamily="2" charset="0"/>
                <a:ea typeface="MS Gothic" pitchFamily="49" charset="-128"/>
                <a:cs typeface="NikoshBAN" pitchFamily="2" charset="0"/>
              </a:rPr>
              <a:t>কম</a:t>
            </a:r>
            <a:r>
              <a:rPr lang="en-US" sz="2400" dirty="0" smtClean="0">
                <a:solidFill>
                  <a:srgbClr val="FFFF00"/>
                </a:solidFill>
                <a:latin typeface="NikoshBAN" pitchFamily="2" charset="0"/>
                <a:ea typeface="MS Gothic" pitchFamily="49" charset="-128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NikoshBAN" pitchFamily="2" charset="0"/>
                <a:ea typeface="MS Gothic" pitchFamily="49" charset="-128"/>
                <a:cs typeface="NikoshBAN" pitchFamily="2" charset="0"/>
              </a:rPr>
              <a:t>বোঝাতে</a:t>
            </a:r>
            <a:r>
              <a:rPr lang="en-US" sz="2400" dirty="0" smtClean="0">
                <a:solidFill>
                  <a:srgbClr val="FFFF00"/>
                </a:solidFill>
                <a:latin typeface="NikoshBAN" pitchFamily="2" charset="0"/>
                <a:ea typeface="MS Gothic" pitchFamily="49" charset="-128"/>
                <a:cs typeface="NikoshBAN" pitchFamily="2" charset="0"/>
              </a:rPr>
              <a:t> under </a:t>
            </a:r>
            <a:r>
              <a:rPr lang="en-US" sz="2400" dirty="0" err="1" smtClean="0">
                <a:solidFill>
                  <a:srgbClr val="FFFF00"/>
                </a:solidFill>
                <a:latin typeface="NikoshBAN" pitchFamily="2" charset="0"/>
                <a:ea typeface="MS Gothic" pitchFamily="49" charset="-128"/>
                <a:cs typeface="NikoshBAN" pitchFamily="2" charset="0"/>
              </a:rPr>
              <a:t>বসে</a:t>
            </a:r>
            <a:r>
              <a:rPr lang="en-US" sz="2400" dirty="0" smtClean="0">
                <a:solidFill>
                  <a:srgbClr val="FFFF00"/>
                </a:solidFill>
                <a:latin typeface="NikoshBAN" pitchFamily="2" charset="0"/>
                <a:ea typeface="MS Gothic" pitchFamily="49" charset="-128"/>
                <a:cs typeface="NikoshBAN" pitchFamily="2" charset="0"/>
              </a:rPr>
              <a:t>।</a:t>
            </a:r>
          </a:p>
          <a:p>
            <a:r>
              <a:rPr lang="en-US" sz="2400" dirty="0" err="1" smtClean="0">
                <a:solidFill>
                  <a:srgbClr val="FFFF00"/>
                </a:solidFill>
                <a:latin typeface="NikoshBAN" pitchFamily="2" charset="0"/>
                <a:ea typeface="MS Gothic" pitchFamily="49" charset="-128"/>
                <a:cs typeface="NikoshBAN" pitchFamily="2" charset="0"/>
              </a:rPr>
              <a:t>Rasel</a:t>
            </a:r>
            <a:r>
              <a:rPr lang="en-US" sz="2400" dirty="0" smtClean="0">
                <a:solidFill>
                  <a:srgbClr val="FFFF00"/>
                </a:solidFill>
                <a:latin typeface="NikoshBAN" pitchFamily="2" charset="0"/>
                <a:ea typeface="MS Gothic" pitchFamily="49" charset="-128"/>
                <a:cs typeface="NikoshBAN" pitchFamily="2" charset="0"/>
              </a:rPr>
              <a:t> earns under 10,000/= </a:t>
            </a:r>
            <a:r>
              <a:rPr lang="en-US" sz="2400" dirty="0" err="1" smtClean="0">
                <a:solidFill>
                  <a:srgbClr val="FFFF00"/>
                </a:solidFill>
                <a:latin typeface="NikoshBAN" pitchFamily="2" charset="0"/>
                <a:ea typeface="MS Gothic" pitchFamily="49" charset="-128"/>
                <a:cs typeface="NikoshBAN" pitchFamily="2" charset="0"/>
              </a:rPr>
              <a:t>tata</a:t>
            </a:r>
            <a:r>
              <a:rPr lang="en-US" sz="2400" dirty="0" smtClean="0">
                <a:solidFill>
                  <a:srgbClr val="FFFF00"/>
                </a:solidFill>
                <a:latin typeface="NikoshBAN" pitchFamily="2" charset="0"/>
                <a:ea typeface="MS Gothic" pitchFamily="49" charset="-128"/>
                <a:cs typeface="NikoshBAN" pitchFamily="2" charset="0"/>
              </a:rPr>
              <a:t> per month</a:t>
            </a:r>
          </a:p>
          <a:p>
            <a:r>
              <a:rPr lang="en-US" sz="2400" dirty="0" smtClean="0">
                <a:solidFill>
                  <a:srgbClr val="FFFF00"/>
                </a:solidFill>
                <a:latin typeface="NikoshBAN" pitchFamily="2" charset="0"/>
                <a:ea typeface="MS Gothic" pitchFamily="49" charset="-128"/>
                <a:cs typeface="NikoshBAN" pitchFamily="2" charset="0"/>
              </a:rPr>
              <a:t>  4. </a:t>
            </a:r>
            <a:r>
              <a:rPr lang="en-US" sz="2400" dirty="0" err="1" smtClean="0">
                <a:solidFill>
                  <a:srgbClr val="FFFF00"/>
                </a:solidFill>
                <a:latin typeface="NikoshBAN" pitchFamily="2" charset="0"/>
                <a:ea typeface="MS Gothic" pitchFamily="49" charset="-128"/>
                <a:cs typeface="NikoshBAN" pitchFamily="2" charset="0"/>
              </a:rPr>
              <a:t>নিয়ন্ত্রণে</a:t>
            </a:r>
            <a:r>
              <a:rPr lang="en-US" sz="2400" dirty="0" smtClean="0">
                <a:solidFill>
                  <a:srgbClr val="FFFF00"/>
                </a:solidFill>
                <a:latin typeface="NikoshBAN" pitchFamily="2" charset="0"/>
                <a:ea typeface="MS Gothic" pitchFamily="49" charset="-128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NikoshBAN" pitchFamily="2" charset="0"/>
                <a:ea typeface="MS Gothic" pitchFamily="49" charset="-128"/>
                <a:cs typeface="NikoshBAN" pitchFamily="2" charset="0"/>
              </a:rPr>
              <a:t>বা</a:t>
            </a:r>
            <a:r>
              <a:rPr lang="en-US" sz="2400" dirty="0" smtClean="0">
                <a:solidFill>
                  <a:srgbClr val="FFFF00"/>
                </a:solidFill>
                <a:latin typeface="NikoshBAN" pitchFamily="2" charset="0"/>
                <a:ea typeface="MS Gothic" pitchFamily="49" charset="-128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NikoshBAN" pitchFamily="2" charset="0"/>
                <a:ea typeface="MS Gothic" pitchFamily="49" charset="-128"/>
                <a:cs typeface="NikoshBAN" pitchFamily="2" charset="0"/>
              </a:rPr>
              <a:t>অধীনে</a:t>
            </a:r>
            <a:r>
              <a:rPr lang="en-US" sz="2400" dirty="0" smtClean="0">
                <a:solidFill>
                  <a:srgbClr val="FFFF00"/>
                </a:solidFill>
                <a:latin typeface="NikoshBAN" pitchFamily="2" charset="0"/>
                <a:ea typeface="MS Gothic" pitchFamily="49" charset="-128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NikoshBAN" pitchFamily="2" charset="0"/>
                <a:ea typeface="MS Gothic" pitchFamily="49" charset="-128"/>
                <a:cs typeface="NikoshBAN" pitchFamily="2" charset="0"/>
              </a:rPr>
              <a:t>বোঝাতে</a:t>
            </a:r>
            <a:r>
              <a:rPr lang="en-US" sz="2400" dirty="0" smtClean="0">
                <a:solidFill>
                  <a:srgbClr val="FFFF00"/>
                </a:solidFill>
                <a:latin typeface="NikoshBAN" pitchFamily="2" charset="0"/>
                <a:ea typeface="MS Gothic" pitchFamily="49" charset="-128"/>
                <a:cs typeface="NikoshBAN" pitchFamily="2" charset="0"/>
              </a:rPr>
              <a:t> under </a:t>
            </a:r>
            <a:r>
              <a:rPr lang="en-US" sz="2400" dirty="0" err="1" smtClean="0">
                <a:solidFill>
                  <a:srgbClr val="FFFF00"/>
                </a:solidFill>
                <a:latin typeface="NikoshBAN" pitchFamily="2" charset="0"/>
                <a:ea typeface="MS Gothic" pitchFamily="49" charset="-128"/>
                <a:cs typeface="NikoshBAN" pitchFamily="2" charset="0"/>
              </a:rPr>
              <a:t>বসে</a:t>
            </a:r>
            <a:r>
              <a:rPr lang="en-US" sz="2400" dirty="0" smtClean="0">
                <a:solidFill>
                  <a:srgbClr val="FFFF00"/>
                </a:solidFill>
                <a:latin typeface="NikoshBAN" pitchFamily="2" charset="0"/>
                <a:ea typeface="MS Gothic" pitchFamily="49" charset="-128"/>
                <a:cs typeface="NikoshBAN" pitchFamily="2" charset="0"/>
              </a:rPr>
              <a:t>।</a:t>
            </a:r>
          </a:p>
          <a:p>
            <a:r>
              <a:rPr lang="en-US" sz="2400" dirty="0" smtClean="0">
                <a:solidFill>
                  <a:srgbClr val="FFFF00"/>
                </a:solidFill>
                <a:latin typeface="NikoshBAN" pitchFamily="2" charset="0"/>
                <a:ea typeface="MS Gothic" pitchFamily="49" charset="-128"/>
                <a:cs typeface="NikoshBAN" pitchFamily="2" charset="0"/>
              </a:rPr>
              <a:t>He works under a supervisor.</a:t>
            </a:r>
            <a:endParaRPr lang="en-US" sz="2400" dirty="0" smtClean="0">
              <a:solidFill>
                <a:srgbClr val="FFFF00"/>
              </a:solidFill>
              <a:latin typeface="MS Gothic" pitchFamily="49" charset="-128"/>
              <a:ea typeface="MS Gothic" pitchFamily="49" charset="-128"/>
              <a:cs typeface="NikoshBAN" pitchFamily="2" charset="0"/>
            </a:endParaRPr>
          </a:p>
          <a:p>
            <a:endParaRPr lang="en-US" sz="2400" dirty="0" smtClean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24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 5. </a:t>
            </a:r>
            <a:r>
              <a:rPr lang="en-US" sz="24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নীচে</a:t>
            </a:r>
            <a:r>
              <a:rPr lang="en-US" sz="24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তবে</a:t>
            </a:r>
            <a:r>
              <a:rPr lang="en-US" sz="24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মূল</a:t>
            </a:r>
            <a:r>
              <a:rPr lang="en-US" sz="24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বস্তুর</a:t>
            </a:r>
            <a:r>
              <a:rPr lang="en-US" sz="24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পাশে</a:t>
            </a:r>
            <a:r>
              <a:rPr lang="en-US" sz="24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বোঝালে</a:t>
            </a:r>
            <a:r>
              <a:rPr lang="en-US" sz="24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below/beneath </a:t>
            </a:r>
            <a:r>
              <a:rPr lang="en-US" sz="24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বসে</a:t>
            </a:r>
            <a:r>
              <a:rPr lang="en-US" sz="24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24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The cat is below banyan tree. </a:t>
            </a:r>
            <a:endParaRPr lang="en-US" sz="2400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cat-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610600" y="5029200"/>
            <a:ext cx="1025870" cy="556386"/>
          </a:xfrm>
          <a:prstGeom prst="rect">
            <a:avLst/>
          </a:prstGeom>
        </p:spPr>
      </p:pic>
      <p:cxnSp>
        <p:nvCxnSpPr>
          <p:cNvPr id="10" name="Straight Arrow Connector 9"/>
          <p:cNvCxnSpPr/>
          <p:nvPr/>
        </p:nvCxnSpPr>
        <p:spPr>
          <a:xfrm>
            <a:off x="5943600" y="1981200"/>
            <a:ext cx="0" cy="35052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10134600" y="2057400"/>
            <a:ext cx="0" cy="35052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14" name="Picture 13" descr="cat-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966960" y="5181600"/>
            <a:ext cx="1005840" cy="545522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228600"/>
            <a:ext cx="10972800" cy="685800"/>
          </a:xfrm>
          <a:prstGeom prst="rect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Under/below/beneath-</a:t>
            </a:r>
            <a:r>
              <a:rPr lang="en-US" sz="40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4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ব্যবহার</a:t>
            </a:r>
            <a:endParaRPr lang="en-US" sz="40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9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5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1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7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3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5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9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10972800" cy="914400"/>
          </a:xfrm>
          <a:ln w="57150">
            <a:solidFill>
              <a:srgbClr val="FF0000"/>
            </a:solidFill>
          </a:ln>
        </p:spPr>
        <p:txBody>
          <a:bodyPr>
            <a:norm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In/into/inside/outside </a:t>
            </a:r>
            <a:r>
              <a:rPr lang="en-US" sz="5400" b="1" dirty="0" err="1" smtClean="0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5400" b="1" dirty="0" smtClean="0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ব্যবহার</a:t>
            </a:r>
            <a:endParaRPr lang="en-US" sz="5400" b="1" dirty="0">
              <a:ln w="11430"/>
              <a:solidFill>
                <a:srgbClr val="FFFF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524000"/>
            <a:ext cx="6019800" cy="4525963"/>
          </a:xfrm>
          <a:ln/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১। </a:t>
            </a:r>
            <a:r>
              <a:rPr lang="en-US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কিছুর</a:t>
            </a:r>
            <a:r>
              <a:rPr lang="en-US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মধ্যে</a:t>
            </a:r>
            <a:r>
              <a:rPr lang="en-US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বোঝালে</a:t>
            </a:r>
            <a:r>
              <a:rPr lang="en-US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in </a:t>
            </a:r>
            <a:r>
              <a:rPr lang="en-US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বসে</a:t>
            </a:r>
            <a:r>
              <a:rPr lang="en-US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pPr marL="514350" indent="-514350">
              <a:buNone/>
            </a:pPr>
            <a:r>
              <a:rPr lang="en-US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Rahim</a:t>
            </a:r>
            <a:r>
              <a:rPr lang="en-US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is in the class room</a:t>
            </a:r>
          </a:p>
          <a:p>
            <a:pPr marL="514350" indent="-514350">
              <a:buNone/>
            </a:pPr>
            <a:r>
              <a:rPr lang="en-US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2. </a:t>
            </a:r>
            <a:r>
              <a:rPr lang="en-US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গতি</a:t>
            </a:r>
            <a:r>
              <a:rPr lang="en-US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নিয়ে</a:t>
            </a:r>
            <a:r>
              <a:rPr lang="en-US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প্রবেশ</a:t>
            </a:r>
            <a:r>
              <a:rPr lang="en-US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বোঝালে</a:t>
            </a:r>
            <a:r>
              <a:rPr lang="en-US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into </a:t>
            </a:r>
            <a:r>
              <a:rPr lang="en-US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বসে</a:t>
            </a:r>
            <a:r>
              <a:rPr lang="en-US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pPr marL="514350" indent="-514350">
              <a:buNone/>
            </a:pPr>
            <a:r>
              <a:rPr lang="en-US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We entered into the classroom</a:t>
            </a:r>
          </a:p>
          <a:p>
            <a:pPr marL="514350" indent="-514350">
              <a:buNone/>
            </a:pPr>
            <a:r>
              <a:rPr lang="en-US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3. </a:t>
            </a:r>
            <a:r>
              <a:rPr lang="en-US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নির্দিষ্ট</a:t>
            </a:r>
            <a:r>
              <a:rPr lang="en-US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স্থানের</a:t>
            </a:r>
            <a:r>
              <a:rPr lang="en-US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অংশে</a:t>
            </a:r>
            <a:r>
              <a:rPr lang="en-US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বোঝলে</a:t>
            </a:r>
            <a:r>
              <a:rPr lang="en-US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inside </a:t>
            </a:r>
            <a:r>
              <a:rPr lang="en-US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বসে</a:t>
            </a:r>
            <a:r>
              <a:rPr lang="en-US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pPr marL="514350" indent="-514350">
              <a:buNone/>
            </a:pPr>
            <a:r>
              <a:rPr lang="en-US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The table is inside the room.</a:t>
            </a:r>
          </a:p>
          <a:p>
            <a:pPr marL="514350" indent="-514350">
              <a:buNone/>
            </a:pPr>
            <a:r>
              <a:rPr lang="en-US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The ball is outside the room.</a:t>
            </a:r>
            <a:endParaRPr lang="en-US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0" y="1600201"/>
            <a:ext cx="4328160" cy="449579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>
                <a:latin typeface="NikoshBAN" pitchFamily="2" charset="0"/>
                <a:cs typeface="NikoshBAN" pitchFamily="2" charset="0"/>
              </a:rPr>
              <a:t>                       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চার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কোনা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ঘর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934200" y="2362200"/>
            <a:ext cx="3276600" cy="3048000"/>
          </a:xfrm>
          <a:prstGeom prst="rect">
            <a:avLst/>
          </a:prstGeom>
          <a:solidFill>
            <a:schemeClr val="bg1"/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8305800" y="3962400"/>
            <a:ext cx="5334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</a:t>
            </a:r>
            <a:endParaRPr lang="en-US" dirty="0"/>
          </a:p>
        </p:txBody>
      </p:sp>
      <p:sp>
        <p:nvSpPr>
          <p:cNvPr id="7" name="Right Arrow 6"/>
          <p:cNvSpPr/>
          <p:nvPr/>
        </p:nvSpPr>
        <p:spPr>
          <a:xfrm>
            <a:off x="8534400" y="5029200"/>
            <a:ext cx="6096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296400" y="4876800"/>
            <a:ext cx="9144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inside</a:t>
            </a:r>
            <a:endParaRPr lang="en-US" dirty="0"/>
          </a:p>
        </p:txBody>
      </p:sp>
      <p:sp>
        <p:nvSpPr>
          <p:cNvPr id="9" name="Right Arrow 8"/>
          <p:cNvSpPr/>
          <p:nvPr/>
        </p:nvSpPr>
        <p:spPr>
          <a:xfrm>
            <a:off x="6172200" y="3962400"/>
            <a:ext cx="6858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934200" y="3810000"/>
            <a:ext cx="685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into</a:t>
            </a:r>
            <a:endParaRPr lang="en-US" dirty="0"/>
          </a:p>
        </p:txBody>
      </p:sp>
      <p:sp>
        <p:nvSpPr>
          <p:cNvPr id="11" name="Right Arrow 10"/>
          <p:cNvSpPr/>
          <p:nvPr/>
        </p:nvSpPr>
        <p:spPr>
          <a:xfrm>
            <a:off x="9766069" y="4148051"/>
            <a:ext cx="3810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0134600" y="3962400"/>
            <a:ext cx="10668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outside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8640" y="0"/>
            <a:ext cx="9875520" cy="914400"/>
          </a:xfrm>
        </p:spPr>
        <p:txBody>
          <a:bodyPr>
            <a:normAutofit fontScale="90000"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en-US" b="1" dirty="0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Between/among/amongst </a:t>
            </a:r>
            <a:r>
              <a:rPr lang="en-US" b="1" dirty="0" err="1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এর</a:t>
            </a:r>
            <a:r>
              <a:rPr lang="en-US" b="1" dirty="0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ব্যবহার</a:t>
            </a:r>
            <a:endParaRPr lang="en-US" b="1" dirty="0">
              <a:ln w="11430"/>
              <a:solidFill>
                <a:srgbClr val="FF0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752600"/>
            <a:ext cx="10119360" cy="4373565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১।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দুয়ের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মধ্যে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বোঝাতে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between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বসে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>
              <a:buNone/>
            </a:pP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Divided the mangoes between the two </a:t>
            </a:r>
          </a:p>
          <a:p>
            <a:pPr>
              <a:buNone/>
            </a:pP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doctors.</a:t>
            </a:r>
          </a:p>
          <a:p>
            <a:pPr>
              <a:buNone/>
            </a:pP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১।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দুয়ের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অধিক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নির্দিষ্ট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সংখ্যক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বোঝাতে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among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বসে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>
              <a:buNone/>
            </a:pP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Divided the mangoes among the four </a:t>
            </a:r>
          </a:p>
          <a:p>
            <a:pPr>
              <a:buNone/>
            </a:pP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doctors.</a:t>
            </a:r>
          </a:p>
          <a:p>
            <a:pPr>
              <a:buNone/>
            </a:pP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৩।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অসংখ্যক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বোঝালে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amongst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বসে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>
              <a:buNone/>
            </a:pP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Divided the mangoes amongst the people.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44 (2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924800" y="4343400"/>
            <a:ext cx="2619375" cy="1743075"/>
          </a:xfrm>
          <a:prstGeom prst="rect">
            <a:avLst/>
          </a:prstGeom>
        </p:spPr>
      </p:pic>
      <p:pic>
        <p:nvPicPr>
          <p:cNvPr id="5" name="Picture 4" descr="Docto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677400" y="1905000"/>
            <a:ext cx="904875" cy="762000"/>
          </a:xfrm>
          <a:prstGeom prst="rect">
            <a:avLst/>
          </a:prstGeom>
        </p:spPr>
      </p:pic>
      <p:pic>
        <p:nvPicPr>
          <p:cNvPr id="6" name="Picture 5" descr="Docto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763000" y="1905000"/>
            <a:ext cx="904875" cy="762000"/>
          </a:xfrm>
          <a:prstGeom prst="rect">
            <a:avLst/>
          </a:prstGeom>
        </p:spPr>
      </p:pic>
      <p:pic>
        <p:nvPicPr>
          <p:cNvPr id="7" name="Picture 6" descr="Docto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305800" y="3352800"/>
            <a:ext cx="904875" cy="762000"/>
          </a:xfrm>
          <a:prstGeom prst="rect">
            <a:avLst/>
          </a:prstGeom>
        </p:spPr>
      </p:pic>
      <p:pic>
        <p:nvPicPr>
          <p:cNvPr id="8" name="Picture 7" descr="Docto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763000" y="3352800"/>
            <a:ext cx="904875" cy="762000"/>
          </a:xfrm>
          <a:prstGeom prst="rect">
            <a:avLst/>
          </a:prstGeom>
        </p:spPr>
      </p:pic>
      <p:pic>
        <p:nvPicPr>
          <p:cNvPr id="9" name="Picture 8" descr="Docto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220200" y="3352800"/>
            <a:ext cx="904875" cy="762000"/>
          </a:xfrm>
          <a:prstGeom prst="rect">
            <a:avLst/>
          </a:prstGeom>
        </p:spPr>
      </p:pic>
      <p:pic>
        <p:nvPicPr>
          <p:cNvPr id="10" name="Picture 9" descr="Docto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829800" y="3352800"/>
            <a:ext cx="904875" cy="762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412</TotalTime>
  <Words>679</Words>
  <Application>Microsoft Office PowerPoint</Application>
  <PresentationFormat>Custom</PresentationFormat>
  <Paragraphs>103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Flow</vt:lpstr>
      <vt:lpstr>       WEL-COME</vt:lpstr>
      <vt:lpstr>Lesson Introduction</vt:lpstr>
      <vt:lpstr>   TEACHER  INTRODUCTION</vt:lpstr>
      <vt:lpstr>Slide 4</vt:lpstr>
      <vt:lpstr>Over এর ব্যবহার</vt:lpstr>
      <vt:lpstr>Slide 6</vt:lpstr>
      <vt:lpstr>Slide 7</vt:lpstr>
      <vt:lpstr>In/into/inside/outside এর ব্যবহার</vt:lpstr>
      <vt:lpstr>Between/among/amongst এর ব্যবহার</vt:lpstr>
      <vt:lpstr>To/towards-এর ব্যবহার</vt:lpstr>
      <vt:lpstr>Home task</vt:lpstr>
      <vt:lpstr>THANKS  FOR  ALL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MD</dc:creator>
  <cp:lastModifiedBy>SHARIFUL</cp:lastModifiedBy>
  <cp:revision>78</cp:revision>
  <dcterms:created xsi:type="dcterms:W3CDTF">2006-08-16T00:00:00Z</dcterms:created>
  <dcterms:modified xsi:type="dcterms:W3CDTF">2020-04-20T06:52:25Z</dcterms:modified>
</cp:coreProperties>
</file>