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4" r:id="rId3"/>
    <p:sldId id="265" r:id="rId4"/>
    <p:sldId id="259" r:id="rId5"/>
    <p:sldId id="258" r:id="rId6"/>
    <p:sldId id="264" r:id="rId7"/>
    <p:sldId id="262" r:id="rId8"/>
    <p:sldId id="263" r:id="rId9"/>
    <p:sldId id="273" r:id="rId10"/>
    <p:sldId id="271" r:id="rId11"/>
    <p:sldId id="266" r:id="rId12"/>
    <p:sldId id="268" r:id="rId13"/>
    <p:sldId id="27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5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0ED95-3402-4D37-9B83-121971E75964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BBC46-ADC2-464B-9F2F-FCB057487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049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0ED95-3402-4D37-9B83-121971E75964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BBC46-ADC2-464B-9F2F-FCB057487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221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0ED95-3402-4D37-9B83-121971E75964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BBC46-ADC2-464B-9F2F-FCB057487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860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0ED95-3402-4D37-9B83-121971E75964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BBC46-ADC2-464B-9F2F-FCB057487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275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0ED95-3402-4D37-9B83-121971E75964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BBC46-ADC2-464B-9F2F-FCB057487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338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0ED95-3402-4D37-9B83-121971E75964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BBC46-ADC2-464B-9F2F-FCB057487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082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0ED95-3402-4D37-9B83-121971E75964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BBC46-ADC2-464B-9F2F-FCB057487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02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0ED95-3402-4D37-9B83-121971E75964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BBC46-ADC2-464B-9F2F-FCB057487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933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0ED95-3402-4D37-9B83-121971E75964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BBC46-ADC2-464B-9F2F-FCB057487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212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0ED95-3402-4D37-9B83-121971E75964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BBC46-ADC2-464B-9F2F-FCB057487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177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0ED95-3402-4D37-9B83-121971E75964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BBC46-ADC2-464B-9F2F-FCB057487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661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0ED95-3402-4D37-9B83-121971E75964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BBC46-ADC2-464B-9F2F-FCB057487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258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ispahani1967@gmail.co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44" y="146956"/>
            <a:ext cx="5331853" cy="3554569"/>
          </a:xfrm>
          <a:prstGeom prst="rect">
            <a:avLst/>
          </a:prstGeom>
          <a:ln w="889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830" y="146957"/>
            <a:ext cx="6300715" cy="3542402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1223493" y="4134118"/>
            <a:ext cx="10019763" cy="255454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rgbClr val="FF0000"/>
                </a:solidFill>
              </a:rPr>
              <a:t>Pendimic</a:t>
            </a:r>
            <a:r>
              <a:rPr lang="en-US" sz="8000" dirty="0" smtClean="0">
                <a:solidFill>
                  <a:srgbClr val="FF0000"/>
                </a:solidFill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</a:rPr>
              <a:t>korona</a:t>
            </a:r>
            <a:r>
              <a:rPr lang="en-US" sz="8000" dirty="0" smtClean="0">
                <a:solidFill>
                  <a:srgbClr val="FF0000"/>
                </a:solidFill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</a:rPr>
              <a:t>virous</a:t>
            </a:r>
            <a:endParaRPr lang="en-SG" sz="8000" dirty="0" smtClean="0">
              <a:solidFill>
                <a:srgbClr val="FF0000"/>
              </a:solidFill>
            </a:endParaRPr>
          </a:p>
          <a:p>
            <a:pPr algn="just"/>
            <a:endParaRPr lang="en-US" sz="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9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462" y="113898"/>
            <a:ext cx="4679580" cy="2807748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07" y="113898"/>
            <a:ext cx="5365124" cy="2807748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448" y="3161769"/>
            <a:ext cx="5409126" cy="3589074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425003" y="3528811"/>
            <a:ext cx="2421228" cy="28623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তোমরাই</a:t>
            </a:r>
            <a:r>
              <a:rPr lang="en-US" sz="6000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প্রকৃত</a:t>
            </a:r>
            <a:r>
              <a:rPr lang="en-US" sz="6000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যোদ্ধা</a:t>
            </a:r>
            <a:endParaRPr lang="en-US" sz="6000" dirty="0">
              <a:solidFill>
                <a:srgbClr val="0070C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32006" y="3307723"/>
            <a:ext cx="2651036" cy="286232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তোমরা</a:t>
            </a:r>
            <a:endParaRPr lang="bn-IN" sz="6000" dirty="0" smtClean="0">
              <a:solidFill>
                <a:schemeClr val="accent2">
                  <a:lumMod val="75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bn-IN" sz="6000" dirty="0" smtClean="0"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দীর্ঘজীবী</a:t>
            </a:r>
            <a:endParaRPr lang="bn-IN" sz="6000" dirty="0" smtClean="0">
              <a:solidFill>
                <a:schemeClr val="accent2">
                  <a:lumMod val="75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bn-IN" sz="6000" dirty="0" smtClean="0"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হও</a:t>
            </a:r>
            <a:endParaRPr lang="en-US" sz="6000" dirty="0">
              <a:solidFill>
                <a:schemeClr val="accent2">
                  <a:lumMod val="75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29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570" y="93281"/>
            <a:ext cx="3808860" cy="2379460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721217" y="2472741"/>
            <a:ext cx="10702344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bn-IN" sz="4800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ikosh" panose="02000000000000000000" pitchFamily="2" charset="0"/>
              </a:rPr>
              <a:t>অধ্যাপক দেবিশেঠি </a:t>
            </a:r>
            <a:r>
              <a:rPr lang="bn-IN" sz="48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ikosh" panose="02000000000000000000" pitchFamily="2" charset="0"/>
              </a:rPr>
              <a:t>কথানুযায়ী</a:t>
            </a:r>
            <a:r>
              <a:rPr lang="en-US" sz="4800" dirty="0">
                <a:solidFill>
                  <a:srgbClr val="00B050"/>
                </a:solidFill>
                <a:latin typeface="Nikosh" panose="02000000000000000000" pitchFamily="2" charset="0"/>
                <a:ea typeface="Times New Roman" panose="02020603050405020304" pitchFamily="18" charset="0"/>
              </a:rPr>
              <a:t>:</a:t>
            </a:r>
            <a:endParaRPr lang="en-US" sz="3600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bn-IN" sz="4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ikosh" panose="02000000000000000000" pitchFamily="2" charset="0"/>
              </a:rPr>
              <a:t>দেবী শেঠী বলেন</a:t>
            </a:r>
            <a:r>
              <a:rPr lang="en-US" sz="4400" dirty="0">
                <a:solidFill>
                  <a:srgbClr val="7030A0"/>
                </a:solidFill>
                <a:latin typeface="Nikosh" panose="02000000000000000000" pitchFamily="2" charset="0"/>
                <a:ea typeface="Times New Roman" panose="02020603050405020304" pitchFamily="18" charset="0"/>
              </a:rPr>
              <a:t>, </a:t>
            </a:r>
            <a:r>
              <a:rPr lang="bn-IN" sz="4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ikosh" panose="02000000000000000000" pitchFamily="2" charset="0"/>
              </a:rPr>
              <a:t>কোনো সন্দেহ নেই আপনার মাস্ক পরা উচিত। তবে দয়া করে কাপড়ের মাস্ক পরুন। কাপড় কোনো কিছু শুষে নিতে পারে। এটি ধুয়ে দিতে পারেন</a:t>
            </a:r>
            <a:r>
              <a:rPr lang="en-US" sz="4400" dirty="0">
                <a:solidFill>
                  <a:srgbClr val="7030A0"/>
                </a:solidFill>
                <a:latin typeface="Nikosh" panose="02000000000000000000" pitchFamily="2" charset="0"/>
                <a:ea typeface="Times New Roman" panose="02020603050405020304" pitchFamily="18" charset="0"/>
              </a:rPr>
              <a:t>; </a:t>
            </a:r>
            <a:r>
              <a:rPr lang="bn-IN" sz="4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ikosh" panose="02000000000000000000" pitchFamily="2" charset="0"/>
              </a:rPr>
              <a:t>শুকাতে পারেন</a:t>
            </a:r>
            <a:r>
              <a:rPr lang="en-US" sz="4400" dirty="0">
                <a:solidFill>
                  <a:srgbClr val="7030A0"/>
                </a:solidFill>
                <a:latin typeface="Nikosh" panose="02000000000000000000" pitchFamily="2" charset="0"/>
                <a:ea typeface="Times New Roman" panose="02020603050405020304" pitchFamily="18" charset="0"/>
              </a:rPr>
              <a:t>, </a:t>
            </a:r>
            <a:r>
              <a:rPr lang="bn-IN" sz="4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ikosh" panose="02000000000000000000" pitchFamily="2" charset="0"/>
              </a:rPr>
              <a:t>আবারও পরতে পারেন। </a:t>
            </a:r>
            <a:r>
              <a:rPr lang="bn-IN" sz="44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ikosh" panose="02000000000000000000" pitchFamily="2" charset="0"/>
              </a:rPr>
              <a:t>আপনার ব্যবহারের জন্য কাপড়ের মাস্ক সার্জিক্যাল মাস্কের মতোই নিরাপদ।</a:t>
            </a:r>
            <a:endParaRPr lang="en-US" sz="36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129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3334" y="167427"/>
            <a:ext cx="11745534" cy="6073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15000"/>
              </a:lnSpc>
              <a:buFont typeface="Wingdings" panose="05000000000000000000" pitchFamily="2" charset="2"/>
              <a:buChar char="v"/>
            </a:pPr>
            <a:r>
              <a:rPr lang="bn-IN" sz="2600" b="1" dirty="0">
                <a:solidFill>
                  <a:schemeClr val="accent5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আমাদের করণীয়</a:t>
            </a:r>
            <a:r>
              <a:rPr lang="en-US" sz="2600" b="1" dirty="0">
                <a:solidFill>
                  <a:schemeClr val="accent5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:</a:t>
            </a:r>
            <a:endParaRPr lang="en-US" sz="2600" dirty="0">
              <a:solidFill>
                <a:schemeClr val="accent5"/>
              </a:solidFill>
              <a:latin typeface="Nikosh" panose="02000000000000000000" pitchFamily="2" charset="0"/>
              <a:ea typeface="Calibri" panose="020F0502020204030204" pitchFamily="34" charset="0"/>
              <a:cs typeface="Nikosh" panose="02000000000000000000" pitchFamily="2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2600" dirty="0" err="1" smtClean="0">
                <a:solidFill>
                  <a:srgbClr val="C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জরুরী</a:t>
            </a:r>
            <a:r>
              <a:rPr lang="en-US" sz="2600" dirty="0" smtClean="0">
                <a:solidFill>
                  <a:srgbClr val="C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প্রয়োজন</a:t>
            </a:r>
            <a:r>
              <a:rPr lang="en-US" sz="2600" dirty="0">
                <a:solidFill>
                  <a:srgbClr val="C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ছাড়া</a:t>
            </a:r>
            <a:r>
              <a:rPr lang="en-US" sz="2600" dirty="0">
                <a:solidFill>
                  <a:srgbClr val="C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বাড়ির</a:t>
            </a:r>
            <a:r>
              <a:rPr lang="en-US" sz="2600" dirty="0">
                <a:solidFill>
                  <a:srgbClr val="C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বাহিরে</a:t>
            </a:r>
            <a:r>
              <a:rPr lang="en-US" sz="2600" dirty="0">
                <a:solidFill>
                  <a:srgbClr val="C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যাবেন</a:t>
            </a:r>
            <a:r>
              <a:rPr lang="en-US" sz="2600" dirty="0">
                <a:solidFill>
                  <a:srgbClr val="C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না</a:t>
            </a:r>
            <a:r>
              <a:rPr lang="en-US" sz="2600" dirty="0">
                <a:solidFill>
                  <a:srgbClr val="C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। </a:t>
            </a:r>
            <a:endParaRPr lang="en-US" sz="2600" dirty="0">
              <a:solidFill>
                <a:srgbClr val="C00000"/>
              </a:solidFill>
              <a:latin typeface="Nikosh" panose="02000000000000000000" pitchFamily="2" charset="0"/>
              <a:ea typeface="Calibri" panose="020F0502020204030204" pitchFamily="34" charset="0"/>
              <a:cs typeface="Nikosh" panose="02000000000000000000" pitchFamily="2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2600" dirty="0" err="1">
                <a:solidFill>
                  <a:srgbClr val="7030A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যেকোন</a:t>
            </a:r>
            <a:r>
              <a:rPr lang="en-US" sz="2600" dirty="0">
                <a:solidFill>
                  <a:srgbClr val="7030A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সাবান</a:t>
            </a:r>
            <a:r>
              <a:rPr lang="en-US" sz="2600" dirty="0">
                <a:solidFill>
                  <a:srgbClr val="7030A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দিয়ে</a:t>
            </a:r>
            <a:r>
              <a:rPr lang="en-US" sz="2600" dirty="0">
                <a:solidFill>
                  <a:srgbClr val="7030A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অন্তত</a:t>
            </a:r>
            <a:r>
              <a:rPr lang="en-US" sz="2600" dirty="0">
                <a:solidFill>
                  <a:srgbClr val="7030A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bn-IN" sz="2600" dirty="0">
                <a:solidFill>
                  <a:srgbClr val="7030A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২০ সেকেন্ড সময় নিয়ে দিনে ৫ থেকে ৭ বার হাত</a:t>
            </a:r>
            <a:r>
              <a:rPr lang="en-US" sz="2600" dirty="0">
                <a:solidFill>
                  <a:srgbClr val="7030A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-</a:t>
            </a:r>
            <a:r>
              <a:rPr lang="bn-IN" sz="2600" dirty="0">
                <a:solidFill>
                  <a:srgbClr val="7030A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মুখ ধুয়ে ফেলুন। </a:t>
            </a:r>
            <a:endParaRPr lang="en-US" sz="2600" dirty="0">
              <a:solidFill>
                <a:srgbClr val="7030A0"/>
              </a:solidFill>
              <a:latin typeface="Nikosh" panose="02000000000000000000" pitchFamily="2" charset="0"/>
              <a:ea typeface="Calibri" panose="020F0502020204030204" pitchFamily="34" charset="0"/>
              <a:cs typeface="Nikosh" panose="02000000000000000000" pitchFamily="2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2600" dirty="0" err="1">
                <a:solidFill>
                  <a:srgbClr val="00B0F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সকালে</a:t>
            </a:r>
            <a:r>
              <a:rPr lang="en-US" sz="2600" dirty="0">
                <a:solidFill>
                  <a:srgbClr val="00B0F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ঘুম</a:t>
            </a:r>
            <a:r>
              <a:rPr lang="en-US" sz="2600" dirty="0">
                <a:solidFill>
                  <a:srgbClr val="00B0F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থেকে</a:t>
            </a:r>
            <a:r>
              <a:rPr lang="en-US" sz="2600" dirty="0">
                <a:solidFill>
                  <a:srgbClr val="00B0F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উঠে</a:t>
            </a:r>
            <a:r>
              <a:rPr lang="en-US" sz="2600" dirty="0">
                <a:solidFill>
                  <a:srgbClr val="00B0F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দাত</a:t>
            </a:r>
            <a:r>
              <a:rPr lang="en-US" sz="2600" dirty="0">
                <a:solidFill>
                  <a:srgbClr val="00B0F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ব্রাশের</a:t>
            </a:r>
            <a:r>
              <a:rPr lang="en-US" sz="2600" dirty="0">
                <a:solidFill>
                  <a:srgbClr val="00B0F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পর</a:t>
            </a:r>
            <a:r>
              <a:rPr lang="en-US" sz="2600" dirty="0">
                <a:solidFill>
                  <a:srgbClr val="00B0F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কুসুম</a:t>
            </a:r>
            <a:r>
              <a:rPr lang="en-US" sz="2600" dirty="0">
                <a:solidFill>
                  <a:srgbClr val="00B0F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গরম</a:t>
            </a:r>
            <a:r>
              <a:rPr lang="en-US" sz="2600" dirty="0">
                <a:solidFill>
                  <a:srgbClr val="00B0F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পানি</a:t>
            </a:r>
            <a:r>
              <a:rPr lang="en-US" sz="2600" dirty="0">
                <a:solidFill>
                  <a:srgbClr val="00B0F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পান</a:t>
            </a:r>
            <a:r>
              <a:rPr lang="en-US" sz="2600" dirty="0">
                <a:solidFill>
                  <a:srgbClr val="00B0F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করুন</a:t>
            </a:r>
            <a:r>
              <a:rPr lang="en-US" sz="2600" dirty="0">
                <a:solidFill>
                  <a:srgbClr val="00B0F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এবং</a:t>
            </a:r>
            <a:r>
              <a:rPr lang="en-US" sz="2600" dirty="0">
                <a:solidFill>
                  <a:srgbClr val="00B0F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দুই</a:t>
            </a:r>
            <a:r>
              <a:rPr lang="en-US" sz="2600" dirty="0">
                <a:solidFill>
                  <a:srgbClr val="00B0F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ঘন্টা</a:t>
            </a:r>
            <a:r>
              <a:rPr lang="en-US" sz="2600" dirty="0">
                <a:solidFill>
                  <a:srgbClr val="00B0F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পর</a:t>
            </a:r>
            <a:r>
              <a:rPr lang="en-US" sz="2600" dirty="0">
                <a:solidFill>
                  <a:srgbClr val="00B0F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পর</a:t>
            </a:r>
            <a:r>
              <a:rPr lang="en-US" sz="2600" dirty="0">
                <a:solidFill>
                  <a:srgbClr val="00B0F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হাফ</a:t>
            </a:r>
            <a:r>
              <a:rPr lang="en-US" sz="2600" dirty="0">
                <a:solidFill>
                  <a:srgbClr val="00B0F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গ্লাস</a:t>
            </a:r>
            <a:r>
              <a:rPr lang="en-US" sz="2600" dirty="0">
                <a:solidFill>
                  <a:srgbClr val="00B0F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পানি</a:t>
            </a:r>
            <a:r>
              <a:rPr lang="en-US" sz="2600" dirty="0">
                <a:solidFill>
                  <a:srgbClr val="00B0F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পান</a:t>
            </a:r>
            <a:r>
              <a:rPr lang="en-US" sz="2600" dirty="0">
                <a:solidFill>
                  <a:srgbClr val="00B0F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করুন</a:t>
            </a:r>
            <a:r>
              <a:rPr lang="en-US" sz="2600" dirty="0">
                <a:solidFill>
                  <a:srgbClr val="00B0F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। </a:t>
            </a:r>
            <a:endParaRPr lang="en-US" sz="2600" dirty="0">
              <a:solidFill>
                <a:srgbClr val="00B0F0"/>
              </a:solidFill>
              <a:latin typeface="Nikosh" panose="02000000000000000000" pitchFamily="2" charset="0"/>
              <a:ea typeface="Calibri" panose="020F0502020204030204" pitchFamily="34" charset="0"/>
              <a:cs typeface="Nikosh" panose="02000000000000000000" pitchFamily="2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2600" dirty="0" err="1">
                <a:solidFill>
                  <a:srgbClr val="00206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বাইরে</a:t>
            </a:r>
            <a:r>
              <a:rPr lang="en-US" sz="2600" dirty="0">
                <a:solidFill>
                  <a:srgbClr val="00206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থেকে</a:t>
            </a:r>
            <a:r>
              <a:rPr lang="en-US" sz="2600" dirty="0">
                <a:solidFill>
                  <a:srgbClr val="00206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ঘরে</a:t>
            </a:r>
            <a:r>
              <a:rPr lang="en-US" sz="2600" dirty="0">
                <a:solidFill>
                  <a:srgbClr val="00206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ঢোকার</a:t>
            </a:r>
            <a:r>
              <a:rPr lang="en-US" sz="2600" dirty="0">
                <a:solidFill>
                  <a:srgbClr val="00206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সাথে</a:t>
            </a:r>
            <a:r>
              <a:rPr lang="en-US" sz="2600" dirty="0">
                <a:solidFill>
                  <a:srgbClr val="00206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সাথে</a:t>
            </a:r>
            <a:r>
              <a:rPr lang="en-US" sz="2600" dirty="0">
                <a:solidFill>
                  <a:srgbClr val="00206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সাবান</a:t>
            </a:r>
            <a:r>
              <a:rPr lang="en-US" sz="2600" dirty="0">
                <a:solidFill>
                  <a:srgbClr val="00206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দিয়ে</a:t>
            </a:r>
            <a:r>
              <a:rPr lang="en-US" sz="2600" dirty="0">
                <a:solidFill>
                  <a:srgbClr val="00206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হাত</a:t>
            </a:r>
            <a:r>
              <a:rPr lang="en-US" sz="2600" dirty="0">
                <a:solidFill>
                  <a:srgbClr val="00206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ভালোভাবে</a:t>
            </a:r>
            <a:r>
              <a:rPr lang="en-US" sz="2600" dirty="0">
                <a:solidFill>
                  <a:srgbClr val="00206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ধুয়ে</a:t>
            </a:r>
            <a:r>
              <a:rPr lang="en-US" sz="2600" dirty="0">
                <a:solidFill>
                  <a:srgbClr val="00206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ফেলুন</a:t>
            </a:r>
            <a:r>
              <a:rPr lang="en-US" sz="2600" dirty="0">
                <a:solidFill>
                  <a:srgbClr val="00206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এবং</a:t>
            </a:r>
            <a:r>
              <a:rPr lang="en-US" sz="2600" dirty="0">
                <a:solidFill>
                  <a:srgbClr val="00206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আপনার</a:t>
            </a:r>
            <a:r>
              <a:rPr lang="en-US" sz="2600" dirty="0">
                <a:solidFill>
                  <a:srgbClr val="00206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পরিধিয়</a:t>
            </a:r>
            <a:r>
              <a:rPr lang="en-US" sz="2600" dirty="0">
                <a:solidFill>
                  <a:srgbClr val="00206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কাপড়</a:t>
            </a:r>
            <a:r>
              <a:rPr lang="en-US" sz="2600" dirty="0">
                <a:solidFill>
                  <a:srgbClr val="00206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-</a:t>
            </a:r>
            <a:r>
              <a:rPr lang="bn-IN" sz="2600" dirty="0">
                <a:solidFill>
                  <a:srgbClr val="00206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চোপড় গরম পানিতে ডিটারজেন মিশিয়ে ধুয়ে ফেলুন। আপনার ধারে কাছে পানি না থাকলে কাপড়</a:t>
            </a:r>
            <a:r>
              <a:rPr lang="en-US" sz="2600" dirty="0">
                <a:solidFill>
                  <a:srgbClr val="00206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-</a:t>
            </a:r>
            <a:r>
              <a:rPr lang="bn-IN" sz="2600" dirty="0">
                <a:solidFill>
                  <a:srgbClr val="00206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চোপড় তিন ঘন্টা রোদে রাখুন এতে জীবাণু ধ্বংস হয়ে যাবে। </a:t>
            </a:r>
            <a:endParaRPr lang="en-US" sz="2600" dirty="0">
              <a:solidFill>
                <a:srgbClr val="002060"/>
              </a:solidFill>
              <a:latin typeface="Nikosh" panose="02000000000000000000" pitchFamily="2" charset="0"/>
              <a:ea typeface="Calibri" panose="020F0502020204030204" pitchFamily="34" charset="0"/>
              <a:cs typeface="Nikosh" panose="02000000000000000000" pitchFamily="2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2600" dirty="0" err="1">
                <a:solidFill>
                  <a:srgbClr val="C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বাইরে</a:t>
            </a:r>
            <a:r>
              <a:rPr lang="en-US" sz="2600" dirty="0">
                <a:solidFill>
                  <a:srgbClr val="C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যাওয়ার</a:t>
            </a:r>
            <a:r>
              <a:rPr lang="en-US" sz="2600" dirty="0">
                <a:solidFill>
                  <a:srgbClr val="C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সময়</a:t>
            </a:r>
            <a:r>
              <a:rPr lang="en-US" sz="2600" dirty="0">
                <a:solidFill>
                  <a:srgbClr val="C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600" dirty="0" err="1" smtClean="0">
                <a:solidFill>
                  <a:srgbClr val="C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অবশ্য</a:t>
            </a:r>
            <a:r>
              <a:rPr lang="bn-IN" sz="2600" dirty="0" smtClean="0">
                <a:solidFill>
                  <a:srgbClr val="C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ই </a:t>
            </a:r>
            <a:r>
              <a:rPr lang="en-US" sz="2600" dirty="0" err="1" smtClean="0">
                <a:solidFill>
                  <a:srgbClr val="C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মাস্ক</a:t>
            </a:r>
            <a:r>
              <a:rPr lang="en-US" sz="2600" dirty="0" smtClean="0">
                <a:solidFill>
                  <a:srgbClr val="C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ব্যবহার</a:t>
            </a:r>
            <a:r>
              <a:rPr lang="en-US" sz="2600" dirty="0">
                <a:solidFill>
                  <a:srgbClr val="C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করুন</a:t>
            </a:r>
            <a:r>
              <a:rPr lang="en-US" sz="2600" dirty="0" smtClean="0">
                <a:solidFill>
                  <a:srgbClr val="C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।</a:t>
            </a:r>
            <a:endParaRPr lang="bn-IN" sz="2600" dirty="0" smtClean="0">
              <a:solidFill>
                <a:srgbClr val="C00000"/>
              </a:solidFill>
              <a:latin typeface="Nikosh" panose="02000000000000000000" pitchFamily="2" charset="0"/>
              <a:ea typeface="Times New Roman" panose="02020603050405020304" pitchFamily="18" charset="0"/>
              <a:cs typeface="Nikosh" panose="02000000000000000000" pitchFamily="2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bn-IN" sz="2800" dirty="0">
                <a:latin typeface="Nikosh" panose="02000000000000000000" pitchFamily="2" charset="0"/>
                <a:cs typeface="Nikosh" panose="02000000000000000000" pitchFamily="2" charset="0"/>
              </a:rPr>
              <a:t>নিজের পরিধেয় কাপড়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-</a:t>
            </a:r>
            <a:r>
              <a:rPr lang="bn-IN" sz="2800" dirty="0">
                <a:latin typeface="Nikosh" panose="02000000000000000000" pitchFamily="2" charset="0"/>
                <a:cs typeface="Nikosh" panose="02000000000000000000" pitchFamily="2" charset="0"/>
              </a:rPr>
              <a:t>চোপড় ৩ দিন পর পর সাবান দিয়ে ধুয়ে ফেলুন।</a:t>
            </a:r>
            <a:endParaRPr lang="en-US" sz="2600" dirty="0">
              <a:solidFill>
                <a:srgbClr val="C00000"/>
              </a:solidFill>
              <a:latin typeface="Nikosh" panose="02000000000000000000" pitchFamily="2" charset="0"/>
              <a:ea typeface="Calibri" panose="020F0502020204030204" pitchFamily="34" charset="0"/>
              <a:cs typeface="Nikosh" panose="02000000000000000000" pitchFamily="2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2600" dirty="0" err="1" smtClean="0">
                <a:solidFill>
                  <a:srgbClr val="FF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আপনার</a:t>
            </a:r>
            <a:r>
              <a:rPr lang="en-US" sz="2600" dirty="0" smtClean="0">
                <a:solidFill>
                  <a:srgbClr val="FF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ব্যব</a:t>
            </a:r>
            <a:r>
              <a:rPr lang="bn-IN" sz="2600" dirty="0">
                <a:solidFill>
                  <a:srgbClr val="FF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হার্য রিমোর্ট</a:t>
            </a:r>
            <a:r>
              <a:rPr lang="en-US" sz="2600" dirty="0">
                <a:solidFill>
                  <a:srgbClr val="FF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, </a:t>
            </a:r>
            <a:r>
              <a:rPr lang="bn-IN" sz="2600" dirty="0">
                <a:solidFill>
                  <a:srgbClr val="FF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মাউস</a:t>
            </a:r>
            <a:r>
              <a:rPr lang="en-US" sz="2600" dirty="0">
                <a:solidFill>
                  <a:srgbClr val="FF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, </a:t>
            </a:r>
            <a:r>
              <a:rPr lang="bn-IN" sz="2600" dirty="0">
                <a:solidFill>
                  <a:srgbClr val="FF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কি</a:t>
            </a:r>
            <a:r>
              <a:rPr lang="en-US" sz="2600" dirty="0">
                <a:solidFill>
                  <a:srgbClr val="FF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-</a:t>
            </a:r>
            <a:r>
              <a:rPr lang="bn-IN" sz="2600" dirty="0">
                <a:solidFill>
                  <a:srgbClr val="FF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বোর্ড</a:t>
            </a:r>
            <a:r>
              <a:rPr lang="en-US" sz="2600" dirty="0">
                <a:solidFill>
                  <a:srgbClr val="FF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, </a:t>
            </a:r>
            <a:r>
              <a:rPr lang="bn-IN" sz="2600" dirty="0">
                <a:solidFill>
                  <a:srgbClr val="FF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কলিং বেল</a:t>
            </a:r>
            <a:r>
              <a:rPr lang="en-US" sz="2600" dirty="0">
                <a:solidFill>
                  <a:srgbClr val="FF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, </a:t>
            </a:r>
            <a:r>
              <a:rPr lang="bn-IN" sz="2600" dirty="0">
                <a:solidFill>
                  <a:srgbClr val="FF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দরজার হাতল</a:t>
            </a:r>
            <a:r>
              <a:rPr lang="en-US" sz="2600" dirty="0">
                <a:solidFill>
                  <a:srgbClr val="FF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, </a:t>
            </a:r>
            <a:r>
              <a:rPr lang="bn-IN" sz="2600" dirty="0">
                <a:solidFill>
                  <a:srgbClr val="FF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মোবাইল</a:t>
            </a:r>
            <a:r>
              <a:rPr lang="en-US" sz="2600" dirty="0">
                <a:solidFill>
                  <a:srgbClr val="FF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, </a:t>
            </a:r>
            <a:r>
              <a:rPr lang="bn-IN" sz="2600" dirty="0">
                <a:solidFill>
                  <a:srgbClr val="FF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পানির কলসমূহ স্যাভলন মেশানো কাপড় দিয়ে মুছে ফেলুন। এছাড়া আপনার ব্যবহৃত জুতা এবং কমন বাতরুম প্রতিদিন ভালোভাবে জীবাণুনাশক দিয়ে পরিস্কার করুন</a:t>
            </a:r>
            <a:r>
              <a:rPr lang="bn-IN" sz="2600" dirty="0" smtClean="0">
                <a:solidFill>
                  <a:srgbClr val="FF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।</a:t>
            </a:r>
            <a:endParaRPr lang="en-US" sz="2600" dirty="0">
              <a:solidFill>
                <a:srgbClr val="FF0000"/>
              </a:solidFill>
              <a:effectLst/>
              <a:latin typeface="Nikosh" panose="02000000000000000000" pitchFamily="2" charset="0"/>
              <a:ea typeface="Calibri" panose="020F0502020204030204" pitchFamily="34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25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4249" y="837127"/>
            <a:ext cx="10728100" cy="28007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IN" sz="88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 যুদ্ধের সফলতা কামনা করে শেষ করছি।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3567228" y="4885094"/>
            <a:ext cx="5242141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bn-IN" sz="8800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আল্লাহ </a:t>
            </a:r>
            <a:r>
              <a:rPr lang="bn-IN" sz="9600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হাফেজ</a:t>
            </a:r>
            <a:endParaRPr lang="en-US" sz="8800" dirty="0">
              <a:solidFill>
                <a:srgbClr val="00B05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86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4531" y="78285"/>
            <a:ext cx="10842938" cy="6555641"/>
          </a:xfrm>
          <a:prstGeom prst="rect">
            <a:avLst/>
          </a:prstGeom>
          <a:gradFill rotWithShape="1">
            <a:gsLst>
              <a:gs pos="0">
                <a:srgbClr val="AC66BB">
                  <a:tint val="15000"/>
                  <a:satMod val="250000"/>
                </a:srgbClr>
              </a:gs>
              <a:gs pos="49000">
                <a:srgbClr val="AC66BB">
                  <a:tint val="50000"/>
                  <a:satMod val="200000"/>
                </a:srgbClr>
              </a:gs>
              <a:gs pos="49100">
                <a:srgbClr val="AC66BB">
                  <a:tint val="64000"/>
                  <a:satMod val="160000"/>
                </a:srgbClr>
              </a:gs>
              <a:gs pos="92000">
                <a:srgbClr val="AC66BB">
                  <a:tint val="50000"/>
                  <a:satMod val="200000"/>
                </a:srgbClr>
              </a:gs>
              <a:gs pos="100000">
                <a:srgbClr val="AC66BB">
                  <a:tint val="43000"/>
                  <a:satMod val="190000"/>
                </a:srgbClr>
              </a:gs>
            </a:gsLst>
            <a:lin ang="5400000" scaled="1"/>
          </a:gradFill>
          <a:ln w="11430" cap="flat" cmpd="sng" algn="ctr">
            <a:solidFill>
              <a:srgbClr val="AC66BB"/>
            </a:solidFill>
            <a:prstDash val="solid"/>
          </a:ln>
          <a:effectLst>
            <a:outerShdw blurRad="50800" dist="25000" dir="5400000" rotWithShape="0">
              <a:srgbClr val="AC66BB">
                <a:shade val="30000"/>
                <a:satMod val="150000"/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" panose="02000000000000000000" pitchFamily="2" charset="0"/>
                <a:ea typeface="Calibri" pitchFamily="34" charset="0"/>
                <a:cs typeface="Nikosh" panose="02000000000000000000" pitchFamily="2" charset="0"/>
              </a:rPr>
              <a:t>সম্পাদনায়-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000" b="0" i="0" u="none" strike="noStrike" kern="0" cap="none" spc="0" normalizeH="0" baseline="0" noProof="0" dirty="0" smtClean="0">
                <a:ln>
                  <a:noFill/>
                </a:ln>
                <a:solidFill>
                  <a:srgbClr val="B13F9A">
                    <a:lumMod val="50000"/>
                  </a:srgbClr>
                </a:solidFill>
                <a:effectLst/>
                <a:uLnTx/>
                <a:uFillTx/>
                <a:latin typeface="Nikosh" panose="02000000000000000000" pitchFamily="2" charset="0"/>
                <a:ea typeface="Calibri" pitchFamily="34" charset="0"/>
                <a:cs typeface="Nikosh" panose="02000000000000000000" pitchFamily="2" charset="0"/>
              </a:rPr>
              <a:t>নামঃ মোঃ বেল্লাল হোসেন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0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" panose="02000000000000000000" pitchFamily="2" charset="0"/>
                <a:ea typeface="Calibri" pitchFamily="34" charset="0"/>
                <a:cs typeface="Nikosh" panose="02000000000000000000" pitchFamily="2" charset="0"/>
              </a:rPr>
              <a:t>সহকারী অধ্যাপক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" panose="02000000000000000000" pitchFamily="2" charset="0"/>
                <a:ea typeface="Calibri" pitchFamily="34" charset="0"/>
                <a:cs typeface="Nikosh" panose="02000000000000000000" pitchFamily="2" charset="0"/>
              </a:rPr>
              <a:t>সরকারি</a:t>
            </a:r>
            <a:r>
              <a:rPr kumimoji="0" lang="en-US" sz="6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" panose="02000000000000000000" pitchFamily="2" charset="0"/>
                <a:ea typeface="Calibri" pitchFamily="34" charset="0"/>
                <a:cs typeface="Nikosh" panose="02000000000000000000" pitchFamily="2" charset="0"/>
              </a:rPr>
              <a:t> </a:t>
            </a:r>
            <a:r>
              <a:rPr kumimoji="0" lang="bn-BD" sz="6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" panose="02000000000000000000" pitchFamily="2" charset="0"/>
                <a:ea typeface="Calibri" pitchFamily="34" charset="0"/>
                <a:cs typeface="Nikosh" panose="02000000000000000000" pitchFamily="2" charset="0"/>
              </a:rPr>
              <a:t>ইস্পাহানী কলেজ ,</a:t>
            </a:r>
            <a:r>
              <a:rPr kumimoji="0" lang="en-US" sz="6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" panose="02000000000000000000" pitchFamily="2" charset="0"/>
                <a:ea typeface="Calibri" pitchFamily="34" charset="0"/>
                <a:cs typeface="Nikosh" panose="02000000000000000000" pitchFamily="2" charset="0"/>
              </a:rPr>
              <a:t> </a:t>
            </a:r>
            <a:r>
              <a:rPr kumimoji="0" lang="en-US" sz="6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" panose="02000000000000000000" pitchFamily="2" charset="0"/>
                <a:ea typeface="Calibri" pitchFamily="34" charset="0"/>
                <a:cs typeface="Nikosh" panose="02000000000000000000" pitchFamily="2" charset="0"/>
              </a:rPr>
              <a:t>কেরাণীগঞ্জ</a:t>
            </a:r>
            <a:r>
              <a:rPr kumimoji="0" lang="bn-BD" sz="6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" panose="02000000000000000000" pitchFamily="2" charset="0"/>
                <a:ea typeface="Calibri" pitchFamily="34" charset="0"/>
                <a:cs typeface="Nikosh" panose="02000000000000000000" pitchFamily="2" charset="0"/>
              </a:rPr>
              <a:t>, ঢাকা।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0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" panose="02000000000000000000" pitchFamily="2" charset="0"/>
                <a:ea typeface="Calibri" pitchFamily="34" charset="0"/>
                <a:cs typeface="Nikosh" panose="02000000000000000000" pitchFamily="2" charset="0"/>
              </a:rPr>
              <a:t>মেইলঃ </a:t>
            </a:r>
            <a:r>
              <a:rPr kumimoji="0" lang="en-US" sz="60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" panose="02000000000000000000" pitchFamily="2" charset="0"/>
                <a:ea typeface="Calibri" pitchFamily="34" charset="0"/>
                <a:cs typeface="Nikosh" panose="02000000000000000000" pitchFamily="2" charset="0"/>
                <a:hlinkClick r:id="rId2"/>
              </a:rPr>
              <a:t>ispahani1967@gmail.com</a:t>
            </a:r>
            <a:endParaRPr kumimoji="0" lang="en-US" sz="6000" b="0" i="0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osh" panose="02000000000000000000" pitchFamily="2" charset="0"/>
              <a:ea typeface="Calibri" pitchFamily="34" charset="0"/>
              <a:cs typeface="Nikosh" panose="02000000000000000000" pitchFamily="2" charset="0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" panose="02000000000000000000" pitchFamily="2" charset="0"/>
                <a:ea typeface="Calibri" pitchFamily="34" charset="0"/>
                <a:cs typeface="Nikosh" panose="02000000000000000000" pitchFamily="2" charset="0"/>
              </a:rPr>
              <a:t>মোবাইলঃ ০১৭১২০০৯১০১</a:t>
            </a:r>
          </a:p>
        </p:txBody>
      </p:sp>
    </p:spTree>
    <p:extLst>
      <p:ext uri="{BB962C8B-B14F-4D97-AF65-F5344CB8AC3E}">
        <p14:creationId xmlns:p14="http://schemas.microsoft.com/office/powerpoint/2010/main" val="1126255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9" r="11796" b="15684"/>
          <a:stretch/>
        </p:blipFill>
        <p:spPr>
          <a:xfrm>
            <a:off x="502276" y="0"/>
            <a:ext cx="5125792" cy="3296992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502276" y="3541944"/>
            <a:ext cx="11462197" cy="325396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1200"/>
              </a:spcBef>
            </a:pPr>
            <a:r>
              <a:rPr lang="bn-BD" sz="3200" b="1" kern="0" dirty="0">
                <a:solidFill>
                  <a:srgbClr val="7030A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১৯৬৪ সালে ৩৪ বছর বয়সী </a:t>
            </a:r>
            <a:r>
              <a:rPr lang="bn-BD" sz="3200" b="1" kern="0" dirty="0">
                <a:solidFill>
                  <a:srgbClr val="00B05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জুন আলমেইডা </a:t>
            </a:r>
            <a:r>
              <a:rPr lang="bn-BD" sz="3200" b="1" kern="0" dirty="0">
                <a:solidFill>
                  <a:srgbClr val="7030A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যখন নতুন ধরনের ভাইরাসের খোঁজ পাওয়ার</a:t>
            </a:r>
            <a:r>
              <a:rPr lang="bn-BD" sz="2400" b="1" kern="0" dirty="0">
                <a:solidFill>
                  <a:srgbClr val="7030A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bn-BD" sz="3200" b="1" kern="0" dirty="0">
                <a:solidFill>
                  <a:srgbClr val="7030A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দাবি করলেন তখন একটি পিয়ার-রিভিউ জার্নালে তা প্রত্যাখ্যান করা হলো। তাঁর</a:t>
            </a:r>
            <a:r>
              <a:rPr lang="bn-BD" sz="2400" b="1" kern="0" dirty="0">
                <a:solidFill>
                  <a:srgbClr val="7030A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bn-BD" sz="3200" b="1" kern="0" dirty="0">
                <a:solidFill>
                  <a:srgbClr val="7030A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ধারণ করা ছবিগুলোতে ভাইরাসের চারপাশে যে বর্ণ বলয় বা মুকুটের মতো দেখা গেল</a:t>
            </a:r>
            <a:r>
              <a:rPr lang="bn-BD" sz="2400" b="1" kern="0" dirty="0">
                <a:solidFill>
                  <a:srgbClr val="7030A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bn-BD" sz="3200" b="1" kern="0" dirty="0">
                <a:solidFill>
                  <a:srgbClr val="7030A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তাকে বিচারকেরা ইনফ্লুয়েঞ্জা ভাইরাসের বাজে ছবি বলে বাতিল করে দিলেন। তাঁরা</a:t>
            </a:r>
            <a:r>
              <a:rPr lang="bn-BD" sz="2400" b="1" kern="0" dirty="0">
                <a:solidFill>
                  <a:srgbClr val="7030A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bn-BD" sz="3200" b="1" kern="0" dirty="0">
                <a:solidFill>
                  <a:srgbClr val="7030A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কি তখন বুঝতে পেরেছিলেন মাত্র পাঁচ দশক বাদেই ওই বাতিল হওয়া বাজে ছবির</a:t>
            </a:r>
            <a:r>
              <a:rPr lang="bn-BD" sz="2400" b="1" kern="0" dirty="0">
                <a:solidFill>
                  <a:srgbClr val="7030A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bn-BD" sz="3200" b="1" kern="0" dirty="0">
                <a:solidFill>
                  <a:srgbClr val="7030A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ভাইরাস বিশ্বজুড়ে মহাবিপর্যয় ডেকে আনবে</a:t>
            </a:r>
            <a:r>
              <a:rPr lang="en-US" sz="2400" b="1" kern="0" dirty="0">
                <a:solidFill>
                  <a:srgbClr val="7030A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?</a:t>
            </a:r>
            <a:r>
              <a:rPr lang="bn-BD" sz="3200" b="1" kern="0" dirty="0">
                <a:solidFill>
                  <a:srgbClr val="7030A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200" b="1" kern="0" dirty="0" smtClean="0">
                <a:solidFill>
                  <a:srgbClr val="FF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সূত্রঃ১ম </a:t>
            </a:r>
            <a:r>
              <a:rPr lang="en-US" sz="3200" b="1" kern="0" dirty="0" err="1" smtClean="0">
                <a:solidFill>
                  <a:srgbClr val="FF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আলো</a:t>
            </a:r>
            <a:endParaRPr lang="en-US" sz="2400" b="1" kern="0" dirty="0">
              <a:solidFill>
                <a:srgbClr val="FF0000"/>
              </a:solidFill>
              <a:effectLst/>
              <a:latin typeface="Nikosh" panose="02000000000000000000" pitchFamily="2" charset="0"/>
              <a:ea typeface="Times New Roman" panose="02020603050405020304" pitchFamily="18" charset="0"/>
              <a:cs typeface="Nikosh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17463" y="831295"/>
            <a:ext cx="58160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kern="0" dirty="0" err="1" smtClean="0">
                <a:solidFill>
                  <a:srgbClr val="00B05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করোনার</a:t>
            </a:r>
            <a:r>
              <a:rPr lang="en-US" sz="4000" b="1" kern="0" dirty="0" smtClean="0">
                <a:solidFill>
                  <a:srgbClr val="00B05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4000" b="1" kern="0" dirty="0" err="1" smtClean="0">
                <a:solidFill>
                  <a:srgbClr val="00B05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আবিষ্কারক</a:t>
            </a:r>
            <a:r>
              <a:rPr lang="en-US" sz="4000" b="1" kern="0" dirty="0" smtClean="0">
                <a:solidFill>
                  <a:srgbClr val="00B05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bn-BD" sz="4000" b="1" kern="0" dirty="0" smtClean="0">
                <a:solidFill>
                  <a:srgbClr val="00B05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জুন </a:t>
            </a:r>
            <a:r>
              <a:rPr lang="bn-BD" sz="4000" b="1" kern="0" dirty="0">
                <a:solidFill>
                  <a:srgbClr val="00B05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আলমেইডা</a:t>
            </a:r>
            <a:endParaRPr lang="en-US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6606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9854" y="2012048"/>
            <a:ext cx="11217498" cy="476867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1200"/>
              </a:spcBef>
            </a:pPr>
            <a:r>
              <a:rPr lang="bn-BD" sz="4000" b="1" kern="0" dirty="0">
                <a:solidFill>
                  <a:srgbClr val="C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আলমেইডাকে ইমিউন ইলেকট্রন মাইক্রোস্কোপের একটি সহজ কৌশল ব্যবহারের প্রাথমিক</a:t>
            </a:r>
            <a:r>
              <a:rPr lang="bn-BD" sz="3200" b="1" kern="0" dirty="0">
                <a:solidFill>
                  <a:srgbClr val="C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bn-BD" sz="4000" b="1" kern="0" dirty="0">
                <a:solidFill>
                  <a:srgbClr val="C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পথিকৃৎ হিসেবে স্মরণ করা হয়</a:t>
            </a:r>
            <a:r>
              <a:rPr lang="en-US" sz="3200" b="1" kern="0" dirty="0">
                <a:solidFill>
                  <a:srgbClr val="C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, </a:t>
            </a:r>
            <a:r>
              <a:rPr lang="bn-BD" sz="4000" b="1" kern="0" dirty="0">
                <a:solidFill>
                  <a:srgbClr val="C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যা বিজ্ঞানীদের পক্ষে ভাইরাসগুলো দেখা সম্ভব</a:t>
            </a:r>
            <a:r>
              <a:rPr lang="bn-BD" sz="3200" b="1" kern="0" dirty="0">
                <a:solidFill>
                  <a:srgbClr val="C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bn-BD" sz="4000" b="1" kern="0" dirty="0">
                <a:solidFill>
                  <a:srgbClr val="C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করেছিল। মার্কিন সরকারের ন্যাশনাল ইনস্টিটিউট অব বিশেষজ্ঞ এ জেড</a:t>
            </a:r>
            <a:r>
              <a:rPr lang="bn-BD" sz="3200" b="1" kern="0" dirty="0">
                <a:solidFill>
                  <a:srgbClr val="C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bn-BD" sz="4000" b="1" kern="0" dirty="0">
                <a:solidFill>
                  <a:srgbClr val="C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কাপিকিয়ানকে ইমিউন ইলেকট্রন মাইক্রোস্কোপের কৌশল শেখানোর কৃতিত্ব দেওয়া হলো</a:t>
            </a:r>
            <a:r>
              <a:rPr lang="bn-BD" sz="3200" b="1" kern="0" dirty="0">
                <a:solidFill>
                  <a:srgbClr val="C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bn-BD" sz="4000" b="1" kern="0" dirty="0">
                <a:solidFill>
                  <a:srgbClr val="00B05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আলমেইডাকে</a:t>
            </a:r>
            <a:r>
              <a:rPr lang="bn-BD" sz="4000" b="1" kern="0" dirty="0">
                <a:solidFill>
                  <a:srgbClr val="C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। কাপিকিয়ান এ কৌশলেই ‘নরোভাইরাস’ শনাক্ত করেন যা ‘শীতকালে বমির</a:t>
            </a:r>
            <a:r>
              <a:rPr lang="bn-BD" sz="3200" b="1" kern="0" dirty="0">
                <a:solidFill>
                  <a:srgbClr val="C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bn-BD" sz="4000" b="1" kern="0" dirty="0">
                <a:solidFill>
                  <a:srgbClr val="C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প্রাদুর্ভাব ঘটায়</a:t>
            </a:r>
            <a:r>
              <a:rPr lang="bn-BD" sz="4000" b="1" kern="0" dirty="0" smtClean="0">
                <a:solidFill>
                  <a:srgbClr val="C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’।</a:t>
            </a:r>
            <a:r>
              <a:rPr lang="en-US" sz="3200" b="1" kern="0" dirty="0">
                <a:solidFill>
                  <a:srgbClr val="00B05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সূত্রঃ১ম </a:t>
            </a:r>
            <a:r>
              <a:rPr lang="en-US" sz="3200" b="1" kern="0" dirty="0" err="1">
                <a:solidFill>
                  <a:srgbClr val="00B05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আলো</a:t>
            </a:r>
            <a:endParaRPr lang="en-US" sz="3200" b="1" kern="0" dirty="0">
              <a:solidFill>
                <a:srgbClr val="00B050"/>
              </a:solidFill>
              <a:effectLst/>
              <a:latin typeface="Nikosh" panose="02000000000000000000" pitchFamily="2" charset="0"/>
              <a:ea typeface="Times New Roman" panose="02020603050405020304" pitchFamily="18" charset="0"/>
              <a:cs typeface="Nikosh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9" r="11796" b="15684"/>
          <a:stretch/>
        </p:blipFill>
        <p:spPr>
          <a:xfrm>
            <a:off x="759854" y="175164"/>
            <a:ext cx="4572000" cy="16600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924280" y="651270"/>
            <a:ext cx="58160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kern="0" dirty="0" err="1" smtClean="0">
                <a:solidFill>
                  <a:srgbClr val="00B05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করোনার</a:t>
            </a:r>
            <a:r>
              <a:rPr lang="en-US" sz="4000" b="1" kern="0" dirty="0" smtClean="0">
                <a:solidFill>
                  <a:srgbClr val="00B05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4000" b="1" kern="0" dirty="0" err="1" smtClean="0">
                <a:solidFill>
                  <a:srgbClr val="00B05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আবিষ্কারক</a:t>
            </a:r>
            <a:r>
              <a:rPr lang="en-US" sz="4000" b="1" kern="0" dirty="0" smtClean="0">
                <a:solidFill>
                  <a:srgbClr val="00B05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bn-BD" sz="4000" b="1" kern="0" dirty="0" smtClean="0">
                <a:solidFill>
                  <a:srgbClr val="00B05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জুন </a:t>
            </a:r>
            <a:r>
              <a:rPr lang="bn-BD" sz="4000" b="1" kern="0" dirty="0">
                <a:solidFill>
                  <a:srgbClr val="00B05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আলমেইডা</a:t>
            </a:r>
            <a:endParaRPr lang="en-US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42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3335" y="3615015"/>
            <a:ext cx="11256136" cy="29238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bn-IN" sz="32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Nikosh" panose="02000000000000000000" pitchFamily="2" charset="0"/>
              </a:rPr>
              <a:t>কোভিড</a:t>
            </a:r>
            <a:r>
              <a:rPr lang="en-US" sz="3200" b="1" dirty="0">
                <a:solidFill>
                  <a:srgbClr val="00206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Vrinda" panose="020B0502040204020203" pitchFamily="34" charset="0"/>
              </a:rPr>
              <a:t>-</a:t>
            </a:r>
            <a:r>
              <a:rPr lang="bn-IN" sz="32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Nikosh" panose="02000000000000000000" pitchFamily="2" charset="0"/>
              </a:rPr>
              <a:t>১৯ এর জন্ম</a:t>
            </a:r>
            <a:r>
              <a:rPr lang="en-US" sz="3200" b="1" dirty="0">
                <a:solidFill>
                  <a:srgbClr val="00206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Vrinda" panose="020B0502040204020203" pitchFamily="34" charset="0"/>
              </a:rPr>
              <a:t>:</a:t>
            </a:r>
            <a:r>
              <a:rPr lang="bn-IN" sz="32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Nikosh" panose="02000000000000000000" pitchFamily="2" charset="0"/>
              </a:rPr>
              <a:t> কোভিড</a:t>
            </a:r>
            <a:r>
              <a:rPr lang="en-US" sz="3200" dirty="0">
                <a:solidFill>
                  <a:srgbClr val="00206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Vrinda" panose="020B0502040204020203" pitchFamily="34" charset="0"/>
              </a:rPr>
              <a:t>-</a:t>
            </a:r>
            <a:r>
              <a:rPr lang="bn-IN" sz="32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Nikosh" panose="02000000000000000000" pitchFamily="2" charset="0"/>
              </a:rPr>
              <a:t>১৯ আতুরঘর চীনের </a:t>
            </a:r>
            <a:r>
              <a:rPr lang="bn-IN" sz="3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Nikosh" panose="02000000000000000000" pitchFamily="2" charset="0"/>
              </a:rPr>
              <a:t>উহান</a:t>
            </a:r>
            <a:r>
              <a:rPr lang="bn-IN" sz="32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Nikosh" panose="02000000000000000000" pitchFamily="2" charset="0"/>
              </a:rPr>
              <a:t> থেকে জন্ম নিয়ে হাটি হাটি পা পা করে সারাবিশ্বে দাপিয়ে বেড়াচ্ছে। খালি চোখে এই অদৃশ্য শত্রুকে দেখা না গেলেও এর আক্রমনাত্মক ফলটা অতীব নির্মম বাস্তব। ভাইরাস ও ব্যাকটেরিয়া অনুজীবগুলো এতদিন শক্তিশালী ইলেকট্রনিক মাইক্রোস্কোপে দেখা গেলেও এখন তা উত্তর থেকে দক্ষিন পূর্ব থেকে পশ্চিম পর্যন্ত দাপিয়ে বেড়াচ্ছে।</a:t>
            </a:r>
            <a:endParaRPr lang="en-US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</p:txBody>
      </p:sp>
      <p:pic>
        <p:nvPicPr>
          <p:cNvPr id="7" name="Picture 6" descr="শত্রু অদৃশ্য কিন্তু সর্বত্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336" y="90152"/>
            <a:ext cx="11256136" cy="3357436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598894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403" y="126966"/>
            <a:ext cx="7946265" cy="3167831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476518" y="3434715"/>
            <a:ext cx="11256136" cy="32570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bn-IN" sz="3600" b="1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Nikosh" panose="02000000000000000000" pitchFamily="2" charset="0"/>
              </a:rPr>
              <a:t>করোনা পরিচিতি</a:t>
            </a:r>
            <a:r>
              <a:rPr lang="en-US" sz="3600" b="1" dirty="0">
                <a:solidFill>
                  <a:srgbClr val="7030A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Vrinda" panose="020B0502040204020203" pitchFamily="34" charset="0"/>
              </a:rPr>
              <a:t>:</a:t>
            </a:r>
            <a:r>
              <a:rPr lang="bn-IN" sz="3600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Nikosh" panose="02000000000000000000" pitchFamily="2" charset="0"/>
              </a:rPr>
              <a:t> করোনা এক প্রকারের ভাইরাস। যা খালি চোখে দেখা যায় না। অত্যান্ত শক্তিশালী ইলেকট্রনিক মাইক্রোস্কোপের সাহায্যে ল্যাবে এটির </a:t>
            </a:r>
            <a:r>
              <a:rPr lang="bn-IN" sz="3600" dirty="0" smtClean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Nikosh" panose="02000000000000000000" pitchFamily="2" charset="0"/>
              </a:rPr>
              <a:t>অস্তিত্ব</a:t>
            </a:r>
            <a:r>
              <a:rPr lang="en-US" sz="3600" dirty="0" smtClean="0">
                <a:solidFill>
                  <a:srgbClr val="7030A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Vrinda" panose="020B0502040204020203" pitchFamily="34" charset="0"/>
              </a:rPr>
              <a:t> </a:t>
            </a:r>
            <a:r>
              <a:rPr lang="bn-IN" sz="3600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Nikosh" panose="02000000000000000000" pitchFamily="2" charset="0"/>
              </a:rPr>
              <a:t>পাওয়া যায়। </a:t>
            </a:r>
            <a:r>
              <a:rPr lang="bn-IN" sz="36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Nikosh" panose="02000000000000000000" pitchFamily="2" charset="0"/>
              </a:rPr>
              <a:t>এটির জন্মস্থান চীনের উহান শহরে যা হুবেই প্রদেশে অবস্থিত।</a:t>
            </a:r>
            <a:r>
              <a:rPr lang="bn-IN" sz="3600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Nikosh" panose="02000000000000000000" pitchFamily="2" charset="0"/>
              </a:rPr>
              <a:t> ২০১৯ সালের ডিসেম্বর মাস ছিল করোনার জন্মসন। এটির ব্যাস কয়েক ন্যানোমিটার থেকে কয়েক মাইক্রোমিটার পর্যন্ত হয়ে থাকে।</a:t>
            </a:r>
            <a:endParaRPr lang="en-US" sz="24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1028" y="126966"/>
            <a:ext cx="285366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400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Nikosh" panose="02000000000000000000" pitchFamily="2" charset="0"/>
              </a:rPr>
              <a:t>ভয়ানক করোনা</a:t>
            </a:r>
            <a:endParaRPr lang="en-US" sz="2000" dirty="0"/>
          </a:p>
        </p:txBody>
      </p:sp>
      <p:sp>
        <p:nvSpPr>
          <p:cNvPr id="5" name="Right Arrow 4"/>
          <p:cNvSpPr/>
          <p:nvPr/>
        </p:nvSpPr>
        <p:spPr>
          <a:xfrm>
            <a:off x="3168202" y="321971"/>
            <a:ext cx="592428" cy="3477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7992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05" y="102019"/>
            <a:ext cx="5563674" cy="2718453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7392473" y="2859108"/>
            <a:ext cx="3567448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Nikosh" panose="02000000000000000000" pitchFamily="2" charset="0"/>
              </a:rPr>
              <a:t>করোনা</a:t>
            </a:r>
            <a:r>
              <a:rPr lang="bn-IN" sz="4800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bn-IN" sz="48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Nikosh" panose="02000000000000000000" pitchFamily="2" charset="0"/>
              </a:rPr>
              <a:t>বিশ্ব যুদ্ধ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744" y="64857"/>
            <a:ext cx="4832294" cy="2719377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2199528" y="2910622"/>
            <a:ext cx="2651688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5400" dirty="0">
                <a:solidFill>
                  <a:srgbClr val="00B0F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Nikosh" panose="02000000000000000000" pitchFamily="2" charset="0"/>
              </a:rPr>
              <a:t>২য় বিশ্ব যুদ্ধ</a:t>
            </a:r>
            <a:endParaRPr lang="en-US" sz="6000" dirty="0">
              <a:solidFill>
                <a:srgbClr val="00B0F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0904" y="4160286"/>
            <a:ext cx="11336133" cy="221599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028700" lvl="0" indent="-571500">
              <a:lnSpc>
                <a:spcPct val="115000"/>
              </a:lnSpc>
              <a:buFont typeface="Wingdings" panose="05000000000000000000" pitchFamily="2" charset="2"/>
              <a:buChar char="v"/>
            </a:pPr>
            <a:r>
              <a:rPr lang="bn-IN" sz="40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Nikosh" panose="02000000000000000000" pitchFamily="2" charset="0"/>
              </a:rPr>
              <a:t>২য় বিশ্ব যুদ্ধের সময় </a:t>
            </a:r>
            <a:r>
              <a:rPr lang="bn-IN" sz="4000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Nikosh" panose="02000000000000000000" pitchFamily="2" charset="0"/>
              </a:rPr>
              <a:t>কাজ </a:t>
            </a:r>
            <a:r>
              <a:rPr lang="bn-IN" sz="40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Nikosh" panose="02000000000000000000" pitchFamily="2" charset="0"/>
              </a:rPr>
              <a:t>কর্ম সবই </a:t>
            </a:r>
            <a:r>
              <a:rPr lang="bn-IN" sz="4000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Nikosh" panose="02000000000000000000" pitchFamily="2" charset="0"/>
              </a:rPr>
              <a:t>চলতো কিন্তু </a:t>
            </a:r>
            <a:r>
              <a:rPr lang="bn-IN" sz="40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Nikosh" panose="02000000000000000000" pitchFamily="2" charset="0"/>
              </a:rPr>
              <a:t>করোনায় </a:t>
            </a:r>
            <a:r>
              <a:rPr lang="bn-IN" sz="4000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Nikosh" panose="02000000000000000000" pitchFamily="2" charset="0"/>
              </a:rPr>
              <a:t>যুদ্ধের  </a:t>
            </a:r>
            <a:r>
              <a:rPr lang="bn-IN" sz="40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Nikosh" panose="02000000000000000000" pitchFamily="2" charset="0"/>
              </a:rPr>
              <a:t>কাজ কর্ম লকডাউনের জন্যে </a:t>
            </a:r>
            <a:r>
              <a:rPr lang="bn-IN" sz="4000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Nikosh" panose="02000000000000000000" pitchFamily="2" charset="0"/>
              </a:rPr>
              <a:t>বন্ধ থাকছে।</a:t>
            </a:r>
          </a:p>
          <a:p>
            <a:pPr marL="1028700" lvl="0" indent="-571500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bn-IN" sz="4000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Nikosh" panose="02000000000000000000" pitchFamily="2" charset="0"/>
              </a:rPr>
              <a:t>সুতরাং বর্তমান </a:t>
            </a:r>
            <a:r>
              <a:rPr lang="bn-IN" sz="40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Nikosh" panose="02000000000000000000" pitchFamily="2" charset="0"/>
              </a:rPr>
              <a:t>যুদ্ধ খুবই </a:t>
            </a:r>
            <a:r>
              <a:rPr lang="bn-IN" sz="4000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Nikosh" panose="02000000000000000000" pitchFamily="2" charset="0"/>
              </a:rPr>
              <a:t>ভয়ানক।</a:t>
            </a:r>
            <a:endParaRPr lang="en-US" sz="28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78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93" y="167425"/>
            <a:ext cx="5506942" cy="3189191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256" y="163918"/>
            <a:ext cx="4997003" cy="3197784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6955834" y="3515932"/>
            <a:ext cx="3554178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Nikosh" panose="02000000000000000000" pitchFamily="2" charset="0"/>
              </a:rPr>
              <a:t>করোনা</a:t>
            </a:r>
            <a:r>
              <a:rPr lang="bn-IN" sz="5400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bn-IN" sz="54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Nikosh" panose="02000000000000000000" pitchFamily="2" charset="0"/>
              </a:rPr>
              <a:t>বিশ্ব যুদ্ধ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56087" y="3580327"/>
            <a:ext cx="2651688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bn-IN" sz="54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Nikosh" panose="02000000000000000000" pitchFamily="2" charset="0"/>
              </a:rPr>
              <a:t>২য় বিশ্ব যুদ্ধ</a:t>
            </a:r>
            <a:endParaRPr lang="en-US" sz="6000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2793" y="4546654"/>
            <a:ext cx="11405466" cy="242835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1028700" lvl="0" indent="-571500">
              <a:lnSpc>
                <a:spcPct val="115000"/>
              </a:lnSpc>
              <a:buFont typeface="Wingdings" panose="05000000000000000000" pitchFamily="2" charset="2"/>
              <a:buChar char="v"/>
            </a:pPr>
            <a:r>
              <a:rPr lang="bn-IN" sz="44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Nikosh" panose="02000000000000000000" pitchFamily="2" charset="0"/>
              </a:rPr>
              <a:t>২য় বিশ্ব যুদ্ধের </a:t>
            </a:r>
            <a:r>
              <a:rPr lang="bn-IN" sz="4400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Nikosh" panose="02000000000000000000" pitchFamily="2" charset="0"/>
              </a:rPr>
              <a:t>সময় </a:t>
            </a:r>
            <a:r>
              <a:rPr lang="bn-IN" sz="44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Nikosh" panose="02000000000000000000" pitchFamily="2" charset="0"/>
              </a:rPr>
              <a:t>কাজ কর্ম সবই </a:t>
            </a:r>
            <a:r>
              <a:rPr lang="bn-IN" sz="4400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Nikosh" panose="02000000000000000000" pitchFamily="2" charset="0"/>
              </a:rPr>
              <a:t>চলতো কিন্তু </a:t>
            </a:r>
            <a:r>
              <a:rPr lang="bn-IN" sz="44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Nikosh" panose="02000000000000000000" pitchFamily="2" charset="0"/>
              </a:rPr>
              <a:t>করোনায় </a:t>
            </a:r>
            <a:r>
              <a:rPr lang="bn-IN" sz="4400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Nikosh" panose="02000000000000000000" pitchFamily="2" charset="0"/>
              </a:rPr>
              <a:t>যুদ্ধের শাপাশি </a:t>
            </a:r>
            <a:r>
              <a:rPr lang="bn-IN" sz="44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Nikosh" panose="02000000000000000000" pitchFamily="2" charset="0"/>
              </a:rPr>
              <a:t>কাজ কর্ম লকডাউনের জন্যে বন্ধ। </a:t>
            </a:r>
            <a:endParaRPr lang="bn-IN" sz="4400" dirty="0" smtClean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Nikosh" panose="02000000000000000000" pitchFamily="2" charset="0"/>
            </a:endParaRPr>
          </a:p>
          <a:p>
            <a:pPr marL="1028700" lvl="0" indent="-571500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bn-IN" sz="4400" dirty="0" smtClean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Nikosh" panose="02000000000000000000" pitchFamily="2" charset="0"/>
              </a:rPr>
              <a:t>বর্তমান </a:t>
            </a:r>
            <a:r>
              <a:rPr lang="bn-IN" sz="44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Nikosh" panose="02000000000000000000" pitchFamily="2" charset="0"/>
              </a:rPr>
              <a:t>যুদ্ধ খুবই </a:t>
            </a:r>
            <a:r>
              <a:rPr lang="bn-IN" sz="4400" dirty="0" smtClean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Nikosh" panose="02000000000000000000" pitchFamily="2" charset="0"/>
              </a:rPr>
              <a:t>ভয়ানক।</a:t>
            </a:r>
            <a:endParaRPr lang="en-US" sz="3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86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6315" y="2211853"/>
            <a:ext cx="11492248" cy="4552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bn-IN" sz="2800" dirty="0">
                <a:solidFill>
                  <a:srgbClr val="7030A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করোনা সংক্রান্ত নতুন শব্দ</a:t>
            </a:r>
            <a:r>
              <a:rPr lang="en-US" sz="2800" dirty="0" err="1">
                <a:solidFill>
                  <a:srgbClr val="7030A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গুলো</a:t>
            </a:r>
            <a:r>
              <a:rPr lang="en-US" sz="2800" dirty="0">
                <a:solidFill>
                  <a:srgbClr val="7030A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সম্পর্কে</a:t>
            </a:r>
            <a:r>
              <a:rPr lang="bn-IN" sz="2800" dirty="0">
                <a:solidFill>
                  <a:srgbClr val="7030A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আমার </a:t>
            </a:r>
            <a:r>
              <a:rPr lang="bn-IN" sz="2800" dirty="0" smtClean="0">
                <a:solidFill>
                  <a:srgbClr val="7030A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ধারনাঃ</a:t>
            </a:r>
            <a:endParaRPr lang="en-US" dirty="0">
              <a:solidFill>
                <a:srgbClr val="7030A0"/>
              </a:solidFill>
              <a:latin typeface="Nikosh" panose="02000000000000000000" pitchFamily="2" charset="0"/>
              <a:ea typeface="Calibri" panose="020F0502020204030204" pitchFamily="34" charset="0"/>
              <a:cs typeface="Nikosh" panose="02000000000000000000" pitchFamily="2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bn-IN" sz="2800" dirty="0" smtClean="0">
                <a:solidFill>
                  <a:srgbClr val="C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কোয়ারেন্টা</a:t>
            </a:r>
            <a:r>
              <a:rPr lang="en-US" sz="2800" dirty="0" err="1" smtClean="0">
                <a:solidFill>
                  <a:srgbClr val="C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ইন</a:t>
            </a:r>
            <a:r>
              <a:rPr lang="en-US" sz="2800" dirty="0" smtClean="0">
                <a:solidFill>
                  <a:srgbClr val="C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:</a:t>
            </a:r>
            <a:r>
              <a:rPr lang="bn-IN" sz="2800" dirty="0">
                <a:solidFill>
                  <a:srgbClr val="C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এটা অর্থ হচ্ছে সম্ভাব্য করোনা রুগী অন্যকে যেন আক্রান্ত না করে সেজন্য যে জায়গায় আছে সে জায়গায থাকা।</a:t>
            </a:r>
            <a:endParaRPr lang="en-US" dirty="0">
              <a:solidFill>
                <a:srgbClr val="C00000"/>
              </a:solidFill>
              <a:latin typeface="Nikosh" panose="02000000000000000000" pitchFamily="2" charset="0"/>
              <a:ea typeface="Calibri" panose="020F0502020204030204" pitchFamily="34" charset="0"/>
              <a:cs typeface="Nikosh" panose="02000000000000000000" pitchFamily="2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bn-IN" sz="2800" dirty="0">
                <a:solidFill>
                  <a:srgbClr val="00B0F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প্রাতিষ্ঠানিক </a:t>
            </a:r>
            <a:r>
              <a:rPr lang="bn-IN" sz="2800" dirty="0" smtClean="0">
                <a:solidFill>
                  <a:srgbClr val="00B0F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কোয়ারেন্টা</a:t>
            </a:r>
            <a:r>
              <a:rPr lang="en-US" sz="2800" dirty="0" err="1" smtClean="0">
                <a:solidFill>
                  <a:srgbClr val="00B0F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ইন</a:t>
            </a:r>
            <a:r>
              <a:rPr lang="en-US" sz="2800" dirty="0" smtClean="0">
                <a:solidFill>
                  <a:srgbClr val="00B0F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:</a:t>
            </a:r>
            <a:r>
              <a:rPr lang="bn-IN" sz="2800" dirty="0">
                <a:solidFill>
                  <a:srgbClr val="00B0F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যথাযথ কতৃপক্ষের মাধ্যমে যথাযথ প্রাতিষ্ঠানে সম্ভাব্য করোনা রুগী অন্যকে যেন আক্রান্ত না করে সে ব্যবস্থা করা। </a:t>
            </a:r>
            <a:endParaRPr lang="en-US" dirty="0">
              <a:solidFill>
                <a:srgbClr val="00B0F0"/>
              </a:solidFill>
              <a:latin typeface="Nikosh" panose="02000000000000000000" pitchFamily="2" charset="0"/>
              <a:ea typeface="Calibri" panose="020F0502020204030204" pitchFamily="34" charset="0"/>
              <a:cs typeface="Nikosh" panose="02000000000000000000" pitchFamily="2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bn-IN" sz="2800" dirty="0">
                <a:solidFill>
                  <a:srgbClr val="00B05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হোম </a:t>
            </a:r>
            <a:r>
              <a:rPr lang="bn-IN" sz="2800" dirty="0" smtClean="0">
                <a:solidFill>
                  <a:srgbClr val="00B05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কোয়ারেন্টা</a:t>
            </a:r>
            <a:r>
              <a:rPr lang="en-US" sz="2800" dirty="0" err="1" smtClean="0">
                <a:solidFill>
                  <a:srgbClr val="00B05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ইন</a:t>
            </a:r>
            <a:r>
              <a:rPr lang="en-US" sz="2800" dirty="0" smtClean="0">
                <a:solidFill>
                  <a:srgbClr val="00B05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: </a:t>
            </a:r>
            <a:r>
              <a:rPr lang="bn-IN" sz="2800" dirty="0">
                <a:solidFill>
                  <a:srgbClr val="00B05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নিজ রাসায় থেকে যেন করোনা রুগী অন্যকে আক্রান্ত না করে সে ব্যবস্থা </a:t>
            </a:r>
            <a:r>
              <a:rPr lang="hi-IN" sz="2800" dirty="0">
                <a:solidFill>
                  <a:srgbClr val="00B05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।</a:t>
            </a:r>
            <a:endParaRPr lang="en-US" dirty="0">
              <a:solidFill>
                <a:srgbClr val="00B050"/>
              </a:solidFill>
              <a:latin typeface="Nikosh" panose="02000000000000000000" pitchFamily="2" charset="0"/>
              <a:ea typeface="Calibri" panose="020F0502020204030204" pitchFamily="34" charset="0"/>
              <a:cs typeface="Nikosh" panose="02000000000000000000" pitchFamily="2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bn-IN" sz="2800" dirty="0">
                <a:solidFill>
                  <a:srgbClr val="00206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আইসোলেশন</a:t>
            </a:r>
            <a:r>
              <a:rPr lang="en-US" sz="2800" dirty="0">
                <a:solidFill>
                  <a:srgbClr val="00206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:</a:t>
            </a:r>
            <a:r>
              <a:rPr lang="bn-IN" sz="2800" dirty="0">
                <a:solidFill>
                  <a:srgbClr val="00206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যথাযথ কতৃপক্ষের মাধ্যমে যথাযথ </a:t>
            </a:r>
            <a:r>
              <a:rPr lang="bn-IN" sz="2800" dirty="0" smtClean="0">
                <a:solidFill>
                  <a:srgbClr val="00206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প্রতিষ্ঠানে নি</a:t>
            </a:r>
            <a:r>
              <a:rPr lang="en-US" sz="2800" dirty="0" err="1" smtClean="0">
                <a:solidFill>
                  <a:srgbClr val="00206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শ্চিত</a:t>
            </a:r>
            <a:r>
              <a:rPr lang="bn-IN" sz="2800" dirty="0" smtClean="0">
                <a:solidFill>
                  <a:srgbClr val="00206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bn-IN" sz="2800" dirty="0">
                <a:solidFill>
                  <a:srgbClr val="00206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করোনা রুগীর সুস্থ্যতা ও </a:t>
            </a:r>
            <a:r>
              <a:rPr lang="en-US" sz="2800" dirty="0" err="1" smtClean="0">
                <a:solidFill>
                  <a:srgbClr val="00206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তাদের</a:t>
            </a:r>
            <a:r>
              <a:rPr lang="en-US" sz="2800" dirty="0" smtClean="0">
                <a:solidFill>
                  <a:srgbClr val="00206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দ্বারা</a:t>
            </a:r>
            <a:r>
              <a:rPr lang="en-US" sz="2800" dirty="0" smtClean="0">
                <a:solidFill>
                  <a:srgbClr val="00206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bn-IN" sz="2800" dirty="0" smtClean="0">
                <a:solidFill>
                  <a:srgbClr val="00206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অন্য</a:t>
            </a:r>
            <a:r>
              <a:rPr lang="en-US" sz="2800" dirty="0" smtClean="0">
                <a:solidFill>
                  <a:srgbClr val="00206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কেউ</a:t>
            </a:r>
            <a:r>
              <a:rPr lang="bn-IN" sz="2800" dirty="0" smtClean="0">
                <a:solidFill>
                  <a:srgbClr val="00206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bn-IN" sz="2800" dirty="0">
                <a:solidFill>
                  <a:srgbClr val="00206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যেন আক্রান্ত না </a:t>
            </a:r>
            <a:r>
              <a:rPr lang="en-US" sz="2800" dirty="0" err="1" smtClean="0">
                <a:solidFill>
                  <a:srgbClr val="00206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হয়</a:t>
            </a:r>
            <a:r>
              <a:rPr lang="bn-IN" sz="2800" dirty="0" smtClean="0">
                <a:solidFill>
                  <a:srgbClr val="00206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bn-IN" sz="2800" dirty="0">
                <a:solidFill>
                  <a:srgbClr val="00206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সে ব্যবস্থা করা</a:t>
            </a:r>
            <a:r>
              <a:rPr lang="bn-IN" sz="2800" dirty="0" smtClean="0">
                <a:solidFill>
                  <a:srgbClr val="00206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।</a:t>
            </a:r>
            <a:endParaRPr lang="en-US" sz="2800" smtClean="0">
              <a:solidFill>
                <a:srgbClr val="002060"/>
              </a:solidFill>
              <a:latin typeface="Nikosh" panose="02000000000000000000" pitchFamily="2" charset="0"/>
              <a:ea typeface="Times New Roman" panose="02020603050405020304" pitchFamily="18" charset="0"/>
              <a:cs typeface="Nikosh" panose="02000000000000000000" pitchFamily="2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bn-IN" sz="2800" dirty="0" smtClean="0">
                <a:solidFill>
                  <a:srgbClr val="FF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লকডাউন</a:t>
            </a:r>
            <a:r>
              <a:rPr lang="en-US" sz="2800" dirty="0">
                <a:solidFill>
                  <a:srgbClr val="FF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: Shut down </a:t>
            </a:r>
            <a:r>
              <a:rPr lang="bn-IN" sz="2800" dirty="0">
                <a:solidFill>
                  <a:srgbClr val="FF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এর মতোই কিন্তু সব কাজ চলবে বাসার বাইরে যাওয়া যাবে যাবে না।</a:t>
            </a:r>
            <a:endParaRPr lang="en-US" dirty="0">
              <a:solidFill>
                <a:srgbClr val="FF0000"/>
              </a:solidFill>
              <a:effectLst/>
              <a:latin typeface="Nikosh" panose="02000000000000000000" pitchFamily="2" charset="0"/>
              <a:ea typeface="Calibri" panose="020F0502020204030204" pitchFamily="34" charset="0"/>
              <a:cs typeface="Nikosh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449" y="103031"/>
            <a:ext cx="3918408" cy="22003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94421" y="489397"/>
            <a:ext cx="6112571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5400" dirty="0" err="1" smtClean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Nikosh" panose="02000000000000000000" pitchFamily="2" charset="0"/>
              </a:rPr>
              <a:t>করোনা</a:t>
            </a:r>
            <a:r>
              <a:rPr lang="bn-IN" sz="5400" dirty="0" smtClean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bn-IN" sz="5400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Nikosh" panose="02000000000000000000" pitchFamily="2" charset="0"/>
              </a:rPr>
              <a:t>বিশ্ব </a:t>
            </a:r>
            <a:r>
              <a:rPr lang="bn-IN" sz="5400" dirty="0" smtClean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Nikosh" panose="02000000000000000000" pitchFamily="2" charset="0"/>
              </a:rPr>
              <a:t>যুদ্ধের সৈনিকরা</a:t>
            </a:r>
            <a:endParaRPr lang="en-US" sz="6000" dirty="0">
              <a:solidFill>
                <a:srgbClr val="00B050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6465194" y="850006"/>
            <a:ext cx="1133341" cy="2189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99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678</Words>
  <Application>Microsoft Office PowerPoint</Application>
  <PresentationFormat>Widescreen</PresentationFormat>
  <Paragraphs>45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Nikosh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45</cp:revision>
  <dcterms:created xsi:type="dcterms:W3CDTF">2020-04-21T01:37:23Z</dcterms:created>
  <dcterms:modified xsi:type="dcterms:W3CDTF">2020-04-21T13:44:42Z</dcterms:modified>
</cp:coreProperties>
</file>