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279" r:id="rId3"/>
    <p:sldId id="262" r:id="rId4"/>
    <p:sldId id="259" r:id="rId5"/>
    <p:sldId id="285" r:id="rId6"/>
    <p:sldId id="263" r:id="rId7"/>
    <p:sldId id="265" r:id="rId8"/>
    <p:sldId id="266" r:id="rId9"/>
    <p:sldId id="267" r:id="rId10"/>
    <p:sldId id="268" r:id="rId11"/>
    <p:sldId id="281" r:id="rId12"/>
    <p:sldId id="273" r:id="rId13"/>
    <p:sldId id="282" r:id="rId14"/>
    <p:sldId id="271" r:id="rId15"/>
    <p:sldId id="272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A5D12-D9BE-4E6D-8608-189089DF1971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7876C-4619-4526-91A1-0394DBAAE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95EB8-D9B0-4299-8B37-07EFABD2325D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8892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audio" Target="NUL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.jp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audio" Target="NUL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4.jpg"/><Relationship Id="rId5" Type="http://schemas.openxmlformats.org/officeDocument/2006/relationships/image" Target="../media/image19.jpeg"/><Relationship Id="rId10" Type="http://schemas.openxmlformats.org/officeDocument/2006/relationships/image" Target="../media/image22.jpeg"/><Relationship Id="rId4" Type="http://schemas.openxmlformats.org/officeDocument/2006/relationships/image" Target="../media/image8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2.jpeg"/><Relationship Id="rId7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Relationship Id="rId9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image" Target="../media/image9.jpeg"/><Relationship Id="rId7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2.gi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audio" Target="../media/audio6.wav"/><Relationship Id="rId4" Type="http://schemas.openxmlformats.org/officeDocument/2006/relationships/image" Target="../media/image7.jpe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wnloads\Animated Roses.gif"/>
          <p:cNvPicPr>
            <a:picLocks noGrp="1"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457199" y="1905000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1" i="0" u="none" strike="noStrike" kern="1200" spc="50" normalizeH="0" baseline="0" noProof="0" dirty="0" smtClean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সবার জন্য  শ</a:t>
            </a:r>
            <a:r>
              <a:rPr kumimoji="0" lang="en-US" sz="6600" b="1" i="0" u="none" strike="noStrike" kern="1200" spc="50" normalizeH="0" baseline="0" noProof="0" dirty="0" smtClean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ু</a:t>
            </a:r>
            <a:r>
              <a:rPr kumimoji="0" lang="bn-BD" sz="6600" b="1" i="0" u="none" strike="noStrike" kern="1200" spc="50" normalizeH="0" baseline="0" noProof="0" dirty="0" smtClean="0">
                <a:ln w="0">
                  <a:solidFill>
                    <a:srgbClr val="FF3399"/>
                  </a:solidFill>
                </a:ln>
                <a:solidFill>
                  <a:srgbClr val="FF3399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utonnyOMJ" pitchFamily="2" charset="0"/>
                <a:ea typeface="+mj-ea"/>
                <a:cs typeface="SutonnyOMJ" pitchFamily="2" charset="0"/>
              </a:rPr>
              <a:t>ভেচ্ছা</a:t>
            </a:r>
            <a:endParaRPr kumimoji="0" lang="en-US" sz="6600" b="1" i="0" u="none" strike="noStrike" kern="1200" spc="50" normalizeH="0" baseline="0" noProof="0" dirty="0">
              <a:ln w="0">
                <a:solidFill>
                  <a:srgbClr val="FF3399"/>
                </a:solidFill>
              </a:ln>
              <a:solidFill>
                <a:srgbClr val="FF3399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SutonnyOMJ" pitchFamily="2" charset="0"/>
              <a:ea typeface="+mj-ea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5310"/>
      </p:ext>
    </p:extLst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8391"/>
            <a:ext cx="35814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1371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সোহাগ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14478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হেরিলে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1447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ভাবনা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138535"/>
            <a:ext cx="19050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3733800"/>
            <a:ext cx="19050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দেখিলে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438400"/>
            <a:ext cx="190500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চিন্তা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5400" y="1676400"/>
            <a:ext cx="3810000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 সন্তানকে  সোহাগে ভরিয়ে দেন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2971800"/>
            <a:ext cx="381000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 সব সময় আমাদের ভাবনায় থাকেন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5400" y="4343400"/>
            <a:ext cx="3810000" cy="830997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 সন্তানের মুখ হেরিলে সব  কষ্ট ভুলে যান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1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00"/>
            </a:avLst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58391"/>
            <a:ext cx="35814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নতুন শব্দার্থ ও বাক্য তৈরী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1371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সুধা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657600"/>
            <a:ext cx="14478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ক্লেশ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514600"/>
            <a:ext cx="14478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1138535"/>
            <a:ext cx="24384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মধু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4600" y="3733800"/>
            <a:ext cx="25146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ক্লান্ত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438400"/>
            <a:ext cx="2590800" cy="4616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কথা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2600" y="1676400"/>
            <a:ext cx="3124200" cy="46166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 মুখ থেকে সুধা ঝরে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2600" y="2971800"/>
            <a:ext cx="3124200" cy="461665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 হারিয়ে ফেলো না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0200" y="4343400"/>
            <a:ext cx="3505200" cy="46166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বিশ্রামে ক্লেশ দূর হয়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1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11481"/>
            <a:ext cx="3048000" cy="58477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788920"/>
            <a:ext cx="5791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দিবা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" y="4343400"/>
            <a:ext cx="63246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বড়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1461112"/>
            <a:ext cx="4953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বিপরীত শব্দ লিখ  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867400"/>
            <a:ext cx="65532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ঙ)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ভাই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66360"/>
            <a:ext cx="64770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সুখ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611880"/>
            <a:ext cx="62484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(খ) ভালো </a:t>
            </a:r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877580"/>
            <a:ext cx="1752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দুখ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0400" y="5166360"/>
            <a:ext cx="1752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মন্দ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4434840"/>
            <a:ext cx="1752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নিশি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3611880"/>
            <a:ext cx="16764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বোন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697480"/>
            <a:ext cx="17526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323_134131.jpg"/>
          <p:cNvPicPr>
            <a:picLocks noChangeAspect="1" noChangeArrowheads="1"/>
          </p:cNvPicPr>
          <p:nvPr/>
        </p:nvPicPr>
        <p:blipFill>
          <a:blip r:embed="rId8" cstate="print"/>
          <a:srcRect l="13371" t="27244" r="17097"/>
          <a:stretch>
            <a:fillRect/>
          </a:stretch>
        </p:blipFill>
        <p:spPr bwMode="auto">
          <a:xfrm>
            <a:off x="685800" y="256032"/>
            <a:ext cx="2743200" cy="253288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9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33117E-6 L -0.4625 0.246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1230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4 -0.00925 L -0.43333 0.3237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665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1526 L -0.45417 -0.247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-1315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3.05273E-6 L -0.4625 -0.224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124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4 0.02336 L -0.42916 -0.1061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-6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2C5920-C409-4C93-9964-06E12E797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272"/>
            <a:ext cx="9144001" cy="68649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DFCF79E-A582-4043-A321-8B500D3277C1}"/>
              </a:ext>
            </a:extLst>
          </p:cNvPr>
          <p:cNvSpPr/>
          <p:nvPr/>
        </p:nvSpPr>
        <p:spPr>
          <a:xfrm rot="206936">
            <a:off x="-667061" y="765704"/>
            <a:ext cx="56557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bn-IN" sz="1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1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5B6584-93E7-4D09-A124-2D17ABCE9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42" y="604912"/>
            <a:ext cx="2817750" cy="3137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FFD8D78-84EC-442C-8453-39677C65E3EF}"/>
              </a:ext>
            </a:extLst>
          </p:cNvPr>
          <p:cNvSpPr txBox="1"/>
          <p:nvPr/>
        </p:nvSpPr>
        <p:spPr>
          <a:xfrm>
            <a:off x="304800" y="3581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দল-১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কবিতাটিতে কবি কী বলেছেন তা সংক্ষেপে লিখ 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87E7E22-66B2-4BA8-A02E-DE04A5E95DBA}"/>
              </a:ext>
            </a:extLst>
          </p:cNvPr>
          <p:cNvSpPr txBox="1"/>
          <p:nvPr/>
        </p:nvSpPr>
        <p:spPr>
          <a:xfrm>
            <a:off x="304800" y="4724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i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‘মা’ সম্পর্কে  একটি অনুচ্ছেদ লিখ । </a:t>
            </a:r>
            <a:r>
              <a:rPr lang="bn-BD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9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9076375">
            <a:off x="84011" y="600815"/>
            <a:ext cx="1460353" cy="58477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8840" y="320040"/>
            <a:ext cx="609116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 ১)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কার কাছে সব চেয়ে বেশি আদর পাওয়া যায়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6800" y="1155216"/>
            <a:ext cx="16764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ক)বাবা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0" y="1155216"/>
            <a:ext cx="14478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খ)ভাই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143000"/>
            <a:ext cx="21336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মা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6600" y="1143000"/>
            <a:ext cx="1447800" cy="5232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ঘ)বোন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2703493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ক)বাড়িতে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1800" y="4343400"/>
            <a:ext cx="14478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খ)ভাইয়ের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2703493"/>
            <a:ext cx="1828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খ)পাঠশালে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2703493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গ)মাঠে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86600" y="2703493"/>
            <a:ext cx="1447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ঘ)বাজারে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800" y="4343400"/>
            <a:ext cx="16764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ক)শিক্ষকের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2057400"/>
            <a:ext cx="71628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লেখাপড়া করতে আমরা কোথায় যাই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800" y="3743980"/>
            <a:ext cx="74676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৩) ক্লেশ নিয়ে কার ভাবনা বেশি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05400" y="4343400"/>
            <a:ext cx="14478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গ)মার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6600" y="4303693"/>
            <a:ext cx="1447800" cy="46166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ঘ)চাচার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93044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71596"/>
      </p:ext>
    </p:extLst>
  </p:cSld>
  <p:clrMapOvr>
    <a:masterClrMapping/>
  </p:clrMapOvr>
  <p:transition spd="slow">
    <p:pull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459776"/>
            <a:ext cx="8305800" cy="36009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কবিতাটির মূলভাব নিজের ভাষায় লিখ । </a:t>
            </a:r>
            <a:endParaRPr lang="bn-BD" sz="6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5400" b="1" dirty="0">
              <a:latin typeface="NikoshBAN" pitchFamily="2" charset="0"/>
              <a:cs typeface="NikoshBAN" pitchFamily="2" charset="0"/>
            </a:endParaRPr>
          </a:p>
          <a:p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2315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458" y="-19320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5" y="4070923"/>
            <a:ext cx="1662457" cy="30119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59979" y="422558"/>
            <a:ext cx="4297514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FFFF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3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8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4983480"/>
            <a:ext cx="7848600" cy="1329595"/>
          </a:xfrm>
          <a:prstGeom prst="rect">
            <a:avLst/>
          </a:prstGeom>
          <a:gradFill>
            <a:gsLst>
              <a:gs pos="0">
                <a:srgbClr val="66008F"/>
              </a:gs>
              <a:gs pos="37000">
                <a:srgbClr val="BA0066"/>
              </a:gs>
              <a:gs pos="71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ataur\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48230"/>
            <a:ext cx="3733800" cy="4554398"/>
          </a:xfrm>
          <a:prstGeom prst="rect">
            <a:avLst/>
          </a:prstGeom>
          <a:noFill/>
        </p:spPr>
      </p:pic>
      <p:pic>
        <p:nvPicPr>
          <p:cNvPr id="2051" name="Picture 3" descr="J:\ataur picture\vc4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7619" y="742951"/>
            <a:ext cx="1019175" cy="3966210"/>
          </a:xfrm>
          <a:prstGeom prst="rect">
            <a:avLst/>
          </a:prstGeom>
          <a:noFill/>
        </p:spPr>
      </p:pic>
      <p:pic>
        <p:nvPicPr>
          <p:cNvPr id="2052" name="Picture 4" descr="J:\ataur picture\vc4op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1" y="736419"/>
            <a:ext cx="1019175" cy="396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337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  <p:sndAc>
          <p:stSnd>
            <p:snd r:embed="rId2" name="bomb.wav"/>
          </p:stSnd>
        </p:sndAc>
      </p:transition>
    </mc:Choice>
    <mc:Fallback>
      <p:transition spd="slow">
        <p:fade/>
        <p:sndAc>
          <p:stSnd>
            <p:snd r:embed="rId2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4" y="1539603"/>
            <a:ext cx="4598436" cy="3108543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bn-BD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এলিজা বেগম    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 defTabSz="914400">
              <a:defRPr/>
            </a:pP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ী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মঙ্গল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সঃ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প্রাঃ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বিদ্যালয়</a:t>
            </a:r>
            <a:r>
              <a:rPr lang="bn-BD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দক্ষিণ সুরমা ,সিলেট ।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914400">
              <a:defRPr/>
            </a:pPr>
            <a:r>
              <a:rPr lang="en-US" sz="3200" b="1" dirty="0" smtClean="0">
                <a:solidFill>
                  <a:schemeClr val="tx1"/>
                </a:solidFill>
                <a:cs typeface="NikoshBAN" pitchFamily="2" charset="0"/>
              </a:rPr>
              <a:t>hmpmgps@gmail.com</a:t>
            </a:r>
            <a:endParaRPr lang="en-US" sz="3200" b="1" dirty="0">
              <a:solidFill>
                <a:schemeClr val="tx1"/>
              </a:solidFill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212" y="0"/>
            <a:ext cx="256758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চ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ত</a:t>
            </a: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itchFamily="2" charset="0"/>
              </a:rPr>
              <a:t>ি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166" y="1372947"/>
            <a:ext cx="2508685" cy="38467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6200"/>
            <a:ext cx="1676400" cy="83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4600" y="152400"/>
            <a:ext cx="2372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" y="914400"/>
            <a:ext cx="7834196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.১ উচ্চারিত পঠিত বাক্য শুনে বলতে পারবে।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190" y="1752600"/>
            <a:ext cx="901561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১,৩.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বিষয় বর্ণনা করতে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0" y="2590800"/>
            <a:ext cx="901561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পড়ে ভাব বুঝতে পারবে </a:t>
            </a:r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1" y="3429000"/>
            <a:ext cx="901561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 বিষয়ে অনুচ্ছেদ  লিখতে পারবে </a:t>
            </a:r>
            <a:r>
              <a:rPr lang="en-US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2"/>
            <a:ext cx="9015610" cy="16411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 flipV="1">
            <a:off x="-3441003" y="3572403"/>
            <a:ext cx="6934200" cy="52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6200000">
            <a:off x="5596688" y="3386889"/>
            <a:ext cx="6934200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80211" y="-29027"/>
            <a:ext cx="8990450" cy="1604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9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0465" y="235527"/>
            <a:ext cx="3501736" cy="1122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7145" y="1524000"/>
            <a:ext cx="4478481" cy="41734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শ্রেনিঃ চতুর্থ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মা 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3352800" cy="3733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1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4"/>
            </a:avLst>
          </a:prstGeom>
          <a:gradFill>
            <a:gsLst>
              <a:gs pos="100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1"/>
            <a:ext cx="54864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পূর্বজ্ঞান যাচাই 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526816"/>
            <a:ext cx="5486400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 গৃহস্থালির কাজ কে করেন?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1063776"/>
            <a:ext cx="5486400" cy="52322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তোমার পরিবারে কে কে আছেন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258336"/>
            <a:ext cx="5486400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মা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1795296"/>
            <a:ext cx="5486400" cy="52322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মা,বাবা,ভাই,বোন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F:\School\IMG_20141029_135643.jpg"/>
          <p:cNvPicPr>
            <a:picLocks noChangeAspect="1" noChangeArrowheads="1"/>
          </p:cNvPicPr>
          <p:nvPr/>
        </p:nvPicPr>
        <p:blipFill>
          <a:blip r:embed="rId8" cstate="print"/>
          <a:srcRect l="6696" t="21429" r="10268"/>
          <a:stretch>
            <a:fillRect/>
          </a:stretch>
        </p:blipFill>
        <p:spPr bwMode="auto">
          <a:xfrm>
            <a:off x="228601" y="1417320"/>
            <a:ext cx="2819401" cy="2803289"/>
          </a:xfrm>
          <a:prstGeom prst="ellipse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amera.wav"/>
          </p:stSnd>
        </p:sndAc>
      </p:transition>
    </mc:Choice>
    <mc:Fallback xmlns="">
      <p:transition spd="slow">
        <p:split orient="vert"/>
        <p:sndAc>
          <p:stSnd>
            <p:snd r:embed="rId10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1143000" y="419100"/>
            <a:ext cx="5867400" cy="1447800"/>
          </a:xfrm>
          <a:prstGeom prst="ribbon2">
            <a:avLst/>
          </a:prstGeom>
          <a:solidFill>
            <a:schemeClr val="accent2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 </a:t>
            </a:r>
            <a:endParaRPr lang="en-US" sz="48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542925" y="3162300"/>
            <a:ext cx="7789668" cy="1562100"/>
          </a:xfrm>
          <a:prstGeom prst="parallelogram">
            <a:avLst>
              <a:gd name="adj" fmla="val 154670"/>
            </a:avLst>
          </a:prstGeom>
          <a:solidFill>
            <a:schemeClr val="bg2">
              <a:lumMod val="9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</a:p>
          <a:p>
            <a:pPr algn="ctr"/>
            <a:r>
              <a:rPr lang="en-US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 নজরুল ইসলাম </a:t>
            </a:r>
            <a:r>
              <a:rPr lang="bn-BD" sz="4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3" y="-5463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13" y="7238"/>
            <a:ext cx="2907504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gras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8231"/>
            <a:ext cx="9144000" cy="276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0" y="4045523"/>
            <a:ext cx="1662457" cy="3011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5" y="4070923"/>
            <a:ext cx="1662457" cy="30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5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441271"/>
            <a:ext cx="48768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শিক্ষকের আদর্শ 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F:\School\New folder\mohib.jpg"/>
          <p:cNvPicPr>
            <a:picLocks noChangeAspect="1" noChangeArrowheads="1"/>
          </p:cNvPicPr>
          <p:nvPr/>
        </p:nvPicPr>
        <p:blipFill>
          <a:blip r:embed="rId3" cstate="print"/>
          <a:srcRect t="22826" b="5435"/>
          <a:stretch>
            <a:fillRect/>
          </a:stretch>
        </p:blipFill>
        <p:spPr bwMode="auto">
          <a:xfrm>
            <a:off x="1752600" y="1219200"/>
            <a:ext cx="5486400" cy="4191000"/>
          </a:xfrm>
          <a:prstGeom prst="flowChartAlternateProcess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562599"/>
            <a:ext cx="901561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8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explode.wav"/>
          </p:stSnd>
        </p:sndAc>
      </p:transition>
    </mc:Choice>
    <mc:Fallback xmlns="">
      <p:transition spd="slow">
        <p:blinds dir="vert"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33"/>
            </a:avLst>
          </a:prstGeom>
          <a:gradFill>
            <a:gsLst>
              <a:gs pos="10000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32711"/>
            <a:ext cx="59436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শিক্ষার্থীদের সরব পাঠ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3" cstate="print"/>
          <a:srcRect t="16667" r="1150" b="28986"/>
          <a:stretch>
            <a:fillRect/>
          </a:stretch>
        </p:blipFill>
        <p:spPr bwMode="auto">
          <a:xfrm>
            <a:off x="1828800" y="1371600"/>
            <a:ext cx="5791200" cy="3657600"/>
          </a:xfrm>
          <a:prstGeom prst="flowChartAlternateProcess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9"/>
          <a:stretch/>
        </p:blipFill>
        <p:spPr>
          <a:xfrm>
            <a:off x="52190" y="5216843"/>
            <a:ext cx="9015610" cy="16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hammer.wav"/>
          </p:stSnd>
        </p:sndAc>
      </p:transition>
    </mc:Choice>
    <mc:Fallback xmlns="">
      <p:transition spd="slow">
        <p:checker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0200" y="-249603"/>
            <a:ext cx="6439545" cy="1392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গুলো </a:t>
            </a:r>
            <a:r>
              <a:rPr lang="bn-IN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বারবার অনুশীলন করি।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32-Point Star 24"/>
          <p:cNvSpPr/>
          <p:nvPr/>
        </p:nvSpPr>
        <p:spPr>
          <a:xfrm>
            <a:off x="3352800" y="3810000"/>
            <a:ext cx="2819400" cy="762000"/>
          </a:xfrm>
          <a:prstGeom prst="star32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নিনু </a:t>
            </a:r>
            <a:endParaRPr lang="en-US" sz="2400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167482" y="847973"/>
            <a:ext cx="1889918" cy="752227"/>
          </a:xfrm>
          <a:prstGeom prst="star32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সুধা </a:t>
            </a:r>
            <a:r>
              <a:rPr lang="bn-BD" sz="20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914400" y="1524000"/>
            <a:ext cx="2183133" cy="813420"/>
          </a:xfrm>
          <a:prstGeom prst="star32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যাতনা </a:t>
            </a:r>
            <a:r>
              <a:rPr lang="bn-BD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32-Point Star 17"/>
          <p:cNvSpPr/>
          <p:nvPr/>
        </p:nvSpPr>
        <p:spPr>
          <a:xfrm>
            <a:off x="1905000" y="2286000"/>
            <a:ext cx="2285999" cy="717049"/>
          </a:xfrm>
          <a:prstGeom prst="star32">
            <a:avLst/>
          </a:prstGeom>
          <a:solidFill>
            <a:schemeClr val="accent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হেরিলে </a:t>
            </a:r>
            <a:r>
              <a:rPr lang="bn-BD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4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32-Point Star 18"/>
          <p:cNvSpPr/>
          <p:nvPr/>
        </p:nvSpPr>
        <p:spPr>
          <a:xfrm>
            <a:off x="2590801" y="3048000"/>
            <a:ext cx="2438399" cy="739524"/>
          </a:xfrm>
          <a:prstGeom prst="star32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পরান </a:t>
            </a:r>
            <a:endParaRPr lang="en-US" sz="24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4674867" y="4495800"/>
            <a:ext cx="2183133" cy="813420"/>
          </a:xfrm>
          <a:prstGeom prst="star32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ছিনু </a:t>
            </a:r>
            <a:r>
              <a:rPr lang="bn-BD" sz="24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5562600" y="5257800"/>
            <a:ext cx="2438400" cy="813420"/>
          </a:xfrm>
          <a:prstGeom prst="star32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 </a:t>
            </a:r>
            <a:r>
              <a:rPr lang="bn-BD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69395"/>
      </p:ext>
    </p:extLst>
  </p:cSld>
  <p:clrMapOvr>
    <a:masterClrMapping/>
  </p:clrMapOvr>
  <p:transition spd="slow">
    <p:randomBar dir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1" grpId="0" animBg="1"/>
      <p:bldP spid="18" grpId="0" animBg="1"/>
      <p:bldP spid="19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313</Words>
  <Application>Microsoft Office PowerPoint</Application>
  <PresentationFormat>On-screen Show (4:3)</PresentationFormat>
  <Paragraphs>90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2006-08-16T00:00:00Z</dcterms:created>
  <dcterms:modified xsi:type="dcterms:W3CDTF">2020-04-13T15:40:25Z</dcterms:modified>
</cp:coreProperties>
</file>