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56" r:id="rId4"/>
    <p:sldId id="273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5E81-ADA7-45D5-8442-80B3A0FF21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20B53-0DBA-4462-8113-1380A8171A51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১ম দল:  </a:t>
          </a:r>
          <a:r>
            <a:rPr lang="bn-IN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ঘাসফড়িং এর রক্ত সংবহনতন্ত্র 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বর্ণনা করো।</a:t>
          </a:r>
          <a:endParaRPr lang="en-US" sz="2400" dirty="0"/>
        </a:p>
      </dgm:t>
    </dgm:pt>
    <dgm:pt modelId="{2F515E6C-9D6D-4DD8-A4F1-462ECA8CAA80}" type="parTrans" cxnId="{37A3FB2E-D1E0-491C-9BC4-844110662AA5}">
      <dgm:prSet/>
      <dgm:spPr/>
      <dgm:t>
        <a:bodyPr/>
        <a:lstStyle/>
        <a:p>
          <a:endParaRPr lang="en-US"/>
        </a:p>
      </dgm:t>
    </dgm:pt>
    <dgm:pt modelId="{C6ADE63D-B421-4C15-8EB4-0350FB9E89DD}" type="sibTrans" cxnId="{37A3FB2E-D1E0-491C-9BC4-844110662AA5}">
      <dgm:prSet/>
      <dgm:spPr/>
      <dgm:t>
        <a:bodyPr/>
        <a:lstStyle/>
        <a:p>
          <a:endParaRPr lang="en-US"/>
        </a:p>
      </dgm:t>
    </dgm:pt>
    <dgm:pt modelId="{535C67BA-0339-4067-BA3A-5BE8E6813475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২য় দল: সিলোম  ও হিমোসিলের পার্থক্য লিখ।</a:t>
          </a:r>
          <a:endParaRPr lang="en-US" sz="2400" dirty="0"/>
        </a:p>
      </dgm:t>
    </dgm:pt>
    <dgm:pt modelId="{D721AB94-9FA3-4ABE-B8BD-297DE37ADDF5}" type="parTrans" cxnId="{2CB7F72F-C78E-426B-BC28-39DC31CF01E0}">
      <dgm:prSet/>
      <dgm:spPr/>
      <dgm:t>
        <a:bodyPr/>
        <a:lstStyle/>
        <a:p>
          <a:endParaRPr lang="en-US"/>
        </a:p>
      </dgm:t>
    </dgm:pt>
    <dgm:pt modelId="{4551FD4D-8643-4CE3-B8F7-099A9341ADC5}" type="sibTrans" cxnId="{2CB7F72F-C78E-426B-BC28-39DC31CF01E0}">
      <dgm:prSet/>
      <dgm:spPr/>
      <dgm:t>
        <a:bodyPr/>
        <a:lstStyle/>
        <a:p>
          <a:endParaRPr lang="en-US"/>
        </a:p>
      </dgm:t>
    </dgm:pt>
    <dgm:pt modelId="{FE73FB83-FE65-450E-A1D5-D6AA335CCC1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৩য় দল: </a:t>
          </a:r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ঘাসফড়িং এর রক্ত সংবহন প্রক্রিয়ার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বর্ণনা দাও।</a:t>
          </a:r>
          <a:endParaRPr lang="en-US" dirty="0"/>
        </a:p>
      </dgm:t>
    </dgm:pt>
    <dgm:pt modelId="{67243BE7-0BD4-41FE-843C-225819076432}" type="parTrans" cxnId="{766E4AD9-1B0B-4A59-A5D7-6879BB8828D5}">
      <dgm:prSet/>
      <dgm:spPr/>
      <dgm:t>
        <a:bodyPr/>
        <a:lstStyle/>
        <a:p>
          <a:endParaRPr lang="en-US"/>
        </a:p>
      </dgm:t>
    </dgm:pt>
    <dgm:pt modelId="{ADA5BA95-7FB0-4BB0-9E4F-C58F6D67C72B}" type="sibTrans" cxnId="{766E4AD9-1B0B-4A59-A5D7-6879BB8828D5}">
      <dgm:prSet/>
      <dgm:spPr/>
      <dgm:t>
        <a:bodyPr/>
        <a:lstStyle/>
        <a:p>
          <a:endParaRPr lang="en-US"/>
        </a:p>
      </dgm:t>
    </dgm:pt>
    <dgm:pt modelId="{937AB048-1D1D-4942-ADCC-7D6F515A4EAB}" type="pres">
      <dgm:prSet presAssocID="{439A5E81-ADA7-45D5-8442-80B3A0FF21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468F2-F4DE-47D6-AB68-28F978372F71}" type="pres">
      <dgm:prSet presAssocID="{A3820B53-0DBA-4462-8113-1380A8171A51}" presName="parentLin" presStyleCnt="0"/>
      <dgm:spPr/>
    </dgm:pt>
    <dgm:pt modelId="{FB3E5609-6FB1-40B4-B3B1-6AE49C441F22}" type="pres">
      <dgm:prSet presAssocID="{A3820B53-0DBA-4462-8113-1380A8171A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D9A3EC6-85CB-45CD-94A2-F4B12FB5FFC6}" type="pres">
      <dgm:prSet presAssocID="{A3820B53-0DBA-4462-8113-1380A8171A51}" presName="parentText" presStyleLbl="node1" presStyleIdx="0" presStyleCnt="3" custScaleX="157296" custScaleY="118746" custLinFactNeighborX="-34359" custLinFactNeighborY="-11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4A907-5841-4AE8-A53E-C26F64323142}" type="pres">
      <dgm:prSet presAssocID="{A3820B53-0DBA-4462-8113-1380A8171A51}" presName="negativeSpace" presStyleCnt="0"/>
      <dgm:spPr/>
    </dgm:pt>
    <dgm:pt modelId="{8A79BA89-224D-4CDF-8809-2D86B8F75086}" type="pres">
      <dgm:prSet presAssocID="{A3820B53-0DBA-4462-8113-1380A8171A51}" presName="childText" presStyleLbl="conFgAcc1" presStyleIdx="0" presStyleCnt="3">
        <dgm:presLayoutVars>
          <dgm:bulletEnabled val="1"/>
        </dgm:presLayoutVars>
      </dgm:prSet>
      <dgm:spPr/>
    </dgm:pt>
    <dgm:pt modelId="{1A6A11E0-2554-4042-9E93-F7A2F7FF2D22}" type="pres">
      <dgm:prSet presAssocID="{C6ADE63D-B421-4C15-8EB4-0350FB9E89DD}" presName="spaceBetweenRectangles" presStyleCnt="0"/>
      <dgm:spPr/>
    </dgm:pt>
    <dgm:pt modelId="{8A131C8E-83DC-4EAC-BC72-A93258B1AB6E}" type="pres">
      <dgm:prSet presAssocID="{535C67BA-0339-4067-BA3A-5BE8E6813475}" presName="parentLin" presStyleCnt="0"/>
      <dgm:spPr/>
    </dgm:pt>
    <dgm:pt modelId="{8AC17396-7AF2-447A-B1FD-E2410F3770E4}" type="pres">
      <dgm:prSet presAssocID="{535C67BA-0339-4067-BA3A-5BE8E68134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BE0CEA-3355-439A-8EA8-EA5ACAEA5B22}" type="pres">
      <dgm:prSet presAssocID="{535C67BA-0339-4067-BA3A-5BE8E6813475}" presName="parentText" presStyleLbl="node1" presStyleIdx="1" presStyleCnt="3" custScaleX="142857" custLinFactNeighborX="-12478" custLinFactNeighborY="-3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1285-2B21-4602-8C86-2D4E2365B078}" type="pres">
      <dgm:prSet presAssocID="{535C67BA-0339-4067-BA3A-5BE8E6813475}" presName="negativeSpace" presStyleCnt="0"/>
      <dgm:spPr/>
    </dgm:pt>
    <dgm:pt modelId="{AE8D4E61-3682-4231-90E6-24C7085BD339}" type="pres">
      <dgm:prSet presAssocID="{535C67BA-0339-4067-BA3A-5BE8E6813475}" presName="childText" presStyleLbl="conFgAcc1" presStyleIdx="1" presStyleCnt="3">
        <dgm:presLayoutVars>
          <dgm:bulletEnabled val="1"/>
        </dgm:presLayoutVars>
      </dgm:prSet>
      <dgm:spPr/>
    </dgm:pt>
    <dgm:pt modelId="{565297A4-25C0-4A90-AA61-23DAFEEC412B}" type="pres">
      <dgm:prSet presAssocID="{4551FD4D-8643-4CE3-B8F7-099A9341ADC5}" presName="spaceBetweenRectangles" presStyleCnt="0"/>
      <dgm:spPr/>
    </dgm:pt>
    <dgm:pt modelId="{584746E3-A5BA-4E45-BA05-877FBB140F8F}" type="pres">
      <dgm:prSet presAssocID="{FE73FB83-FE65-450E-A1D5-D6AA335CCC17}" presName="parentLin" presStyleCnt="0"/>
      <dgm:spPr/>
    </dgm:pt>
    <dgm:pt modelId="{89A8EDE8-C883-4F48-9AAA-DCEC18A62491}" type="pres">
      <dgm:prSet presAssocID="{FE73FB83-FE65-450E-A1D5-D6AA335CCC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1ACB929-6D22-4A0D-8417-A1EB456F5653}" type="pres">
      <dgm:prSet presAssocID="{FE73FB83-FE65-450E-A1D5-D6AA335CCC17}" presName="parentText" presStyleLbl="node1" presStyleIdx="2" presStyleCnt="3" custScaleX="142857" custLinFactNeighborX="-34359" custLinFactNeighborY="3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1F89F-5CC1-4157-94EE-EF49D0681C14}" type="pres">
      <dgm:prSet presAssocID="{FE73FB83-FE65-450E-A1D5-D6AA335CCC17}" presName="negativeSpace" presStyleCnt="0"/>
      <dgm:spPr/>
    </dgm:pt>
    <dgm:pt modelId="{71868B17-4153-463A-A0B2-3AB336683753}" type="pres">
      <dgm:prSet presAssocID="{FE73FB83-FE65-450E-A1D5-D6AA335CCC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5FB6B2-9F72-45CE-9C15-DF14A4B01ADA}" type="presOf" srcId="{FE73FB83-FE65-450E-A1D5-D6AA335CCC17}" destId="{E1ACB929-6D22-4A0D-8417-A1EB456F5653}" srcOrd="1" destOrd="0" presId="urn:microsoft.com/office/officeart/2005/8/layout/list1"/>
    <dgm:cxn modelId="{37A3FB2E-D1E0-491C-9BC4-844110662AA5}" srcId="{439A5E81-ADA7-45D5-8442-80B3A0FF217E}" destId="{A3820B53-0DBA-4462-8113-1380A8171A51}" srcOrd="0" destOrd="0" parTransId="{2F515E6C-9D6D-4DD8-A4F1-462ECA8CAA80}" sibTransId="{C6ADE63D-B421-4C15-8EB4-0350FB9E89DD}"/>
    <dgm:cxn modelId="{2CB7F72F-C78E-426B-BC28-39DC31CF01E0}" srcId="{439A5E81-ADA7-45D5-8442-80B3A0FF217E}" destId="{535C67BA-0339-4067-BA3A-5BE8E6813475}" srcOrd="1" destOrd="0" parTransId="{D721AB94-9FA3-4ABE-B8BD-297DE37ADDF5}" sibTransId="{4551FD4D-8643-4CE3-B8F7-099A9341ADC5}"/>
    <dgm:cxn modelId="{12982510-E34E-4D40-BA9A-966925883503}" type="presOf" srcId="{A3820B53-0DBA-4462-8113-1380A8171A51}" destId="{4D9A3EC6-85CB-45CD-94A2-F4B12FB5FFC6}" srcOrd="1" destOrd="0" presId="urn:microsoft.com/office/officeart/2005/8/layout/list1"/>
    <dgm:cxn modelId="{805E9D7D-AAB8-46B3-A41E-82A708215CF6}" type="presOf" srcId="{535C67BA-0339-4067-BA3A-5BE8E6813475}" destId="{8AC17396-7AF2-447A-B1FD-E2410F3770E4}" srcOrd="0" destOrd="0" presId="urn:microsoft.com/office/officeart/2005/8/layout/list1"/>
    <dgm:cxn modelId="{AE414459-57E3-4899-AC7A-2CAC3EC8A7B2}" type="presOf" srcId="{535C67BA-0339-4067-BA3A-5BE8E6813475}" destId="{2ABE0CEA-3355-439A-8EA8-EA5ACAEA5B22}" srcOrd="1" destOrd="0" presId="urn:microsoft.com/office/officeart/2005/8/layout/list1"/>
    <dgm:cxn modelId="{64C961D9-F1F2-4BD8-B737-1A1BA4B2B2DD}" type="presOf" srcId="{439A5E81-ADA7-45D5-8442-80B3A0FF217E}" destId="{937AB048-1D1D-4942-ADCC-7D6F515A4EAB}" srcOrd="0" destOrd="0" presId="urn:microsoft.com/office/officeart/2005/8/layout/list1"/>
    <dgm:cxn modelId="{55746D4F-BF44-42A4-8E14-4889B4D264B4}" type="presOf" srcId="{A3820B53-0DBA-4462-8113-1380A8171A51}" destId="{FB3E5609-6FB1-40B4-B3B1-6AE49C441F22}" srcOrd="0" destOrd="0" presId="urn:microsoft.com/office/officeart/2005/8/layout/list1"/>
    <dgm:cxn modelId="{912B0D3F-6353-48F6-9CD0-1F0A3F7370DC}" type="presOf" srcId="{FE73FB83-FE65-450E-A1D5-D6AA335CCC17}" destId="{89A8EDE8-C883-4F48-9AAA-DCEC18A62491}" srcOrd="0" destOrd="0" presId="urn:microsoft.com/office/officeart/2005/8/layout/list1"/>
    <dgm:cxn modelId="{766E4AD9-1B0B-4A59-A5D7-6879BB8828D5}" srcId="{439A5E81-ADA7-45D5-8442-80B3A0FF217E}" destId="{FE73FB83-FE65-450E-A1D5-D6AA335CCC17}" srcOrd="2" destOrd="0" parTransId="{67243BE7-0BD4-41FE-843C-225819076432}" sibTransId="{ADA5BA95-7FB0-4BB0-9E4F-C58F6D67C72B}"/>
    <dgm:cxn modelId="{5799AE37-B94A-4BFE-A3F1-241D5E2EACBD}" type="presParOf" srcId="{937AB048-1D1D-4942-ADCC-7D6F515A4EAB}" destId="{6CB468F2-F4DE-47D6-AB68-28F978372F71}" srcOrd="0" destOrd="0" presId="urn:microsoft.com/office/officeart/2005/8/layout/list1"/>
    <dgm:cxn modelId="{8F0DA63E-09C9-4681-8818-B5DEE933E7CB}" type="presParOf" srcId="{6CB468F2-F4DE-47D6-AB68-28F978372F71}" destId="{FB3E5609-6FB1-40B4-B3B1-6AE49C441F22}" srcOrd="0" destOrd="0" presId="urn:microsoft.com/office/officeart/2005/8/layout/list1"/>
    <dgm:cxn modelId="{BBF620E1-4C14-4EEC-A592-454A5AAF3761}" type="presParOf" srcId="{6CB468F2-F4DE-47D6-AB68-28F978372F71}" destId="{4D9A3EC6-85CB-45CD-94A2-F4B12FB5FFC6}" srcOrd="1" destOrd="0" presId="urn:microsoft.com/office/officeart/2005/8/layout/list1"/>
    <dgm:cxn modelId="{C4D3578D-AF26-4FE2-8F71-6ED23BEB3DA7}" type="presParOf" srcId="{937AB048-1D1D-4942-ADCC-7D6F515A4EAB}" destId="{3984A907-5841-4AE8-A53E-C26F64323142}" srcOrd="1" destOrd="0" presId="urn:microsoft.com/office/officeart/2005/8/layout/list1"/>
    <dgm:cxn modelId="{431F0969-271A-44E0-B68B-4D730A47D6DF}" type="presParOf" srcId="{937AB048-1D1D-4942-ADCC-7D6F515A4EAB}" destId="{8A79BA89-224D-4CDF-8809-2D86B8F75086}" srcOrd="2" destOrd="0" presId="urn:microsoft.com/office/officeart/2005/8/layout/list1"/>
    <dgm:cxn modelId="{473CB924-5594-4D2B-8C82-BA4B6202AF15}" type="presParOf" srcId="{937AB048-1D1D-4942-ADCC-7D6F515A4EAB}" destId="{1A6A11E0-2554-4042-9E93-F7A2F7FF2D22}" srcOrd="3" destOrd="0" presId="urn:microsoft.com/office/officeart/2005/8/layout/list1"/>
    <dgm:cxn modelId="{289BBEB7-E88E-4051-BDCD-CE944312A4C8}" type="presParOf" srcId="{937AB048-1D1D-4942-ADCC-7D6F515A4EAB}" destId="{8A131C8E-83DC-4EAC-BC72-A93258B1AB6E}" srcOrd="4" destOrd="0" presId="urn:microsoft.com/office/officeart/2005/8/layout/list1"/>
    <dgm:cxn modelId="{FD774775-DA8A-4A4F-97D6-E69571A12FA2}" type="presParOf" srcId="{8A131C8E-83DC-4EAC-BC72-A93258B1AB6E}" destId="{8AC17396-7AF2-447A-B1FD-E2410F3770E4}" srcOrd="0" destOrd="0" presId="urn:microsoft.com/office/officeart/2005/8/layout/list1"/>
    <dgm:cxn modelId="{80902A26-87BB-44D4-A4C5-707B4CD156B1}" type="presParOf" srcId="{8A131C8E-83DC-4EAC-BC72-A93258B1AB6E}" destId="{2ABE0CEA-3355-439A-8EA8-EA5ACAEA5B22}" srcOrd="1" destOrd="0" presId="urn:microsoft.com/office/officeart/2005/8/layout/list1"/>
    <dgm:cxn modelId="{C5ADDBCF-052D-4383-BC7D-21A0E8ADC763}" type="presParOf" srcId="{937AB048-1D1D-4942-ADCC-7D6F515A4EAB}" destId="{6C5F1285-2B21-4602-8C86-2D4E2365B078}" srcOrd="5" destOrd="0" presId="urn:microsoft.com/office/officeart/2005/8/layout/list1"/>
    <dgm:cxn modelId="{81BE972C-520A-4B09-B471-8ABA71ED0332}" type="presParOf" srcId="{937AB048-1D1D-4942-ADCC-7D6F515A4EAB}" destId="{AE8D4E61-3682-4231-90E6-24C7085BD339}" srcOrd="6" destOrd="0" presId="urn:microsoft.com/office/officeart/2005/8/layout/list1"/>
    <dgm:cxn modelId="{04B5931D-3705-4D6E-A8EB-2DF2121DB12C}" type="presParOf" srcId="{937AB048-1D1D-4942-ADCC-7D6F515A4EAB}" destId="{565297A4-25C0-4A90-AA61-23DAFEEC412B}" srcOrd="7" destOrd="0" presId="urn:microsoft.com/office/officeart/2005/8/layout/list1"/>
    <dgm:cxn modelId="{BBD95277-C4CA-41CE-8B70-C0339BC00D1C}" type="presParOf" srcId="{937AB048-1D1D-4942-ADCC-7D6F515A4EAB}" destId="{584746E3-A5BA-4E45-BA05-877FBB140F8F}" srcOrd="8" destOrd="0" presId="urn:microsoft.com/office/officeart/2005/8/layout/list1"/>
    <dgm:cxn modelId="{C8BC18DD-F6DD-46DC-A73C-FB70F132F1E7}" type="presParOf" srcId="{584746E3-A5BA-4E45-BA05-877FBB140F8F}" destId="{89A8EDE8-C883-4F48-9AAA-DCEC18A62491}" srcOrd="0" destOrd="0" presId="urn:microsoft.com/office/officeart/2005/8/layout/list1"/>
    <dgm:cxn modelId="{74D3C421-E9BB-4EB0-81DE-51366E30D34A}" type="presParOf" srcId="{584746E3-A5BA-4E45-BA05-877FBB140F8F}" destId="{E1ACB929-6D22-4A0D-8417-A1EB456F5653}" srcOrd="1" destOrd="0" presId="urn:microsoft.com/office/officeart/2005/8/layout/list1"/>
    <dgm:cxn modelId="{9765DE0C-21E0-44D4-90D3-889266ED87CD}" type="presParOf" srcId="{937AB048-1D1D-4942-ADCC-7D6F515A4EAB}" destId="{EA81F89F-5CC1-4157-94EE-EF49D0681C14}" srcOrd="9" destOrd="0" presId="urn:microsoft.com/office/officeart/2005/8/layout/list1"/>
    <dgm:cxn modelId="{39BCF46B-202B-4A57-8392-88F3A1B20276}" type="presParOf" srcId="{937AB048-1D1D-4942-ADCC-7D6F515A4EAB}" destId="{71868B17-4153-463A-A0B2-3AB3366837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9BA89-224D-4CDF-8809-2D86B8F75086}">
      <dsp:nvSpPr>
        <dsp:cNvPr id="0" name=""/>
        <dsp:cNvSpPr/>
      </dsp:nvSpPr>
      <dsp:spPr>
        <a:xfrm>
          <a:off x="0" y="709672"/>
          <a:ext cx="82711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A3EC6-85CB-45CD-94A2-F4B12FB5FFC6}">
      <dsp:nvSpPr>
        <dsp:cNvPr id="0" name=""/>
        <dsp:cNvSpPr/>
      </dsp:nvSpPr>
      <dsp:spPr>
        <a:xfrm>
          <a:off x="235675" y="193589"/>
          <a:ext cx="7906497" cy="87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41" tIns="0" rIns="2188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১ম দল:  </a:t>
          </a:r>
          <a:r>
            <a:rPr lang="bn-IN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ঘাসফড়িং এর রক্ত সংবহনতন্ত্র 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বর্ণনা করো।</a:t>
          </a:r>
          <a:endParaRPr lang="en-US" sz="2400" kern="1200" dirty="0"/>
        </a:p>
      </dsp:txBody>
      <dsp:txXfrm>
        <a:off x="278455" y="236369"/>
        <a:ext cx="7820937" cy="790785"/>
      </dsp:txXfrm>
    </dsp:sp>
    <dsp:sp modelId="{AE8D4E61-3682-4231-90E6-24C7085BD339}">
      <dsp:nvSpPr>
        <dsp:cNvPr id="0" name=""/>
        <dsp:cNvSpPr/>
      </dsp:nvSpPr>
      <dsp:spPr>
        <a:xfrm>
          <a:off x="0" y="1843672"/>
          <a:ext cx="82711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E0CEA-3355-439A-8EA8-EA5ACAEA5B22}">
      <dsp:nvSpPr>
        <dsp:cNvPr id="0" name=""/>
        <dsp:cNvSpPr/>
      </dsp:nvSpPr>
      <dsp:spPr>
        <a:xfrm>
          <a:off x="344634" y="1448658"/>
          <a:ext cx="787536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41" tIns="0" rIns="2188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২য় দল: সিলোম  ও হিমোসিলের পার্থক্য লিখ।</a:t>
          </a:r>
          <a:endParaRPr lang="en-US" sz="2400" kern="1200" dirty="0"/>
        </a:p>
      </dsp:txBody>
      <dsp:txXfrm>
        <a:off x="380660" y="1484684"/>
        <a:ext cx="7803316" cy="665948"/>
      </dsp:txXfrm>
    </dsp:sp>
    <dsp:sp modelId="{71868B17-4153-463A-A0B2-3AB336683753}">
      <dsp:nvSpPr>
        <dsp:cNvPr id="0" name=""/>
        <dsp:cNvSpPr/>
      </dsp:nvSpPr>
      <dsp:spPr>
        <a:xfrm>
          <a:off x="0" y="2977672"/>
          <a:ext cx="82711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CB929-6D22-4A0D-8417-A1EB456F5653}">
      <dsp:nvSpPr>
        <dsp:cNvPr id="0" name=""/>
        <dsp:cNvSpPr/>
      </dsp:nvSpPr>
      <dsp:spPr>
        <a:xfrm>
          <a:off x="258473" y="2631071"/>
          <a:ext cx="787536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41" tIns="0" rIns="21884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latin typeface="NikoshBAN" pitchFamily="2" charset="0"/>
              <a:cs typeface="NikoshBAN" pitchFamily="2" charset="0"/>
            </a:rPr>
            <a:t>৩য় দল: </a:t>
          </a:r>
          <a:r>
            <a:rPr lang="bn-IN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ঘাসফড়িং এর রক্ত সংবহন প্রক্রিয়ার </a:t>
          </a:r>
          <a:r>
            <a:rPr lang="bn-IN" sz="2500" kern="1200" dirty="0" smtClean="0">
              <a:latin typeface="NikoshBAN" pitchFamily="2" charset="0"/>
              <a:cs typeface="NikoshBAN" pitchFamily="2" charset="0"/>
            </a:rPr>
            <a:t>বর্ণনা দাও।</a:t>
          </a:r>
          <a:endParaRPr lang="en-US" sz="2500" kern="1200" dirty="0"/>
        </a:p>
      </dsp:txBody>
      <dsp:txXfrm>
        <a:off x="294499" y="2667097"/>
        <a:ext cx="780331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AAAF-2DEA-4A01-BD58-2A8D6FE5695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BEB5-0E5D-465C-BE2F-D4699E13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F2DC-FA41-43D0-90EA-F51CCEB7BAE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147637"/>
            <a:ext cx="11785022" cy="64814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81" y="301336"/>
            <a:ext cx="4752115" cy="1347355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379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17350"/>
            <a:ext cx="3124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0" y="1371600"/>
            <a:ext cx="7924800" cy="707886"/>
            <a:chOff x="762000" y="1371600"/>
            <a:chExt cx="6705600" cy="707886"/>
          </a:xfrm>
        </p:grpSpPr>
        <p:sp>
          <p:nvSpPr>
            <p:cNvPr id="6" name="Right Arrow 5"/>
            <p:cNvSpPr/>
            <p:nvPr/>
          </p:nvSpPr>
          <p:spPr>
            <a:xfrm>
              <a:off x="762000" y="16002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1371600"/>
              <a:ext cx="6019800" cy="7078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রক্ত কী?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0" y="2286000"/>
            <a:ext cx="6705600" cy="646331"/>
            <a:chOff x="762000" y="2286000"/>
            <a:chExt cx="6705600" cy="646331"/>
          </a:xfrm>
        </p:grpSpPr>
        <p:sp>
          <p:nvSpPr>
            <p:cNvPr id="7" name="Right Arrow 6"/>
            <p:cNvSpPr/>
            <p:nvPr/>
          </p:nvSpPr>
          <p:spPr>
            <a:xfrm>
              <a:off x="762000" y="2438400"/>
              <a:ext cx="457200" cy="228600"/>
            </a:xfrm>
            <a:prstGeom prst="rightArrow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2286000"/>
              <a:ext cx="6019800" cy="646331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/>
                <a:t>হিমোসিল কী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dirty="0"/>
            </a:p>
          </p:txBody>
        </p:sp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AutoShape 4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0" name="AutoShape 6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2" name="AutoShape 8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4" name="AutoShape 10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4376" y="345990"/>
            <a:ext cx="8150225" cy="2397211"/>
            <a:chOff x="460375" y="152400"/>
            <a:chExt cx="8150225" cy="2397211"/>
          </a:xfrm>
        </p:grpSpPr>
        <p:sp>
          <p:nvSpPr>
            <p:cNvPr id="2" name="TextBox 1"/>
            <p:cNvSpPr txBox="1"/>
            <p:nvPr/>
          </p:nvSpPr>
          <p:spPr>
            <a:xfrm>
              <a:off x="460375" y="546325"/>
              <a:ext cx="3044825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35" name="Picture 11" descr="C:\Users\Mazarul\Downloads\downloa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152400"/>
              <a:ext cx="4191000" cy="239721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5" name="Right Arrow 14"/>
          <p:cNvSpPr/>
          <p:nvPr/>
        </p:nvSpPr>
        <p:spPr>
          <a:xfrm>
            <a:off x="5334000" y="990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05128724"/>
              </p:ext>
            </p:extLst>
          </p:nvPr>
        </p:nvGraphicFramePr>
        <p:xfrm>
          <a:off x="2590800" y="2812473"/>
          <a:ext cx="8271164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09476" y="1371600"/>
            <a:ext cx="8616279" cy="1388180"/>
            <a:chOff x="304800" y="3200400"/>
            <a:chExt cx="8594700" cy="138818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3200400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১. সম্মুখ অ্যাওর্টা         ?          পেরিভিসেরাল সাইনাস 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444" y="3631912"/>
              <a:ext cx="3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ক. পেরিনিউরাল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সাইনাস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6100" y="35814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. মস্তকের সাইনাস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347" y="4126915"/>
              <a:ext cx="380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পেরিকার্ডিয়াল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সাইনাস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24167" y="41148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ঘ. হৃদযন্ত্র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89747" y="3287018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বদ্ধ সংবহন দেখা যায় কোন প্রাণীতে?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চিংড়ি      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পতঙ্গ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গ.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মানুষ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মলাস্কা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495800" y="381000"/>
            <a:ext cx="3505200" cy="762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5798" y="16764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5842" y="396976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1253" y="4876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 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হিমোসিলে কতটি সাইনাস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ক.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ঘ. 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0815" y="517290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39737" y="1422112"/>
            <a:ext cx="456063" cy="2695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06543" y="1439103"/>
            <a:ext cx="456063" cy="2411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1" y="739914"/>
            <a:ext cx="3056021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745" y="3875782"/>
            <a:ext cx="10820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dbl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IN" sz="32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ঘাসফড়িং এর রক্ত সংবহন</a:t>
            </a:r>
            <a:r>
              <a:rPr lang="en-US" sz="32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304800"/>
            <a:ext cx="2057400" cy="2286000"/>
            <a:chOff x="685800" y="0"/>
            <a:chExt cx="4800600" cy="4648200"/>
          </a:xfrm>
          <a:solidFill>
            <a:srgbClr val="FFFF00"/>
          </a:solidFill>
        </p:grpSpPr>
        <p:sp>
          <p:nvSpPr>
            <p:cNvPr id="10" name="Isosceles Triangle 9"/>
            <p:cNvSpPr/>
            <p:nvPr/>
          </p:nvSpPr>
          <p:spPr>
            <a:xfrm>
              <a:off x="685800" y="0"/>
              <a:ext cx="4800600" cy="1752600"/>
            </a:xfrm>
            <a:prstGeom prst="triangle">
              <a:avLst>
                <a:gd name="adj" fmla="val 49179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0" y="1676400"/>
              <a:ext cx="3886200" cy="2286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18288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7526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1828800"/>
              <a:ext cx="838200" cy="1828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3962400"/>
              <a:ext cx="14478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images (11).jpg"/>
          <p:cNvPicPr>
            <a:picLocks noChangeAspect="1"/>
          </p:cNvPicPr>
          <p:nvPr/>
        </p:nvPicPr>
        <p:blipFill>
          <a:blip r:embed="rId2"/>
          <a:srcRect l="17312" r="459" b="16000"/>
          <a:stretch>
            <a:fillRect/>
          </a:stretch>
        </p:blipFill>
        <p:spPr>
          <a:xfrm>
            <a:off x="7329714" y="304800"/>
            <a:ext cx="3033486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85801"/>
            <a:ext cx="7543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i="1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090736"/>
            <a:ext cx="11379680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1752600" cy="659352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473826" y="2438400"/>
            <a:ext cx="4928465" cy="2514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জীববিজ্ঞান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ঘাসফড়িং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228601"/>
            <a:ext cx="4038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2209800"/>
            <a:ext cx="2285999" cy="2514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2601" y="4800600"/>
            <a:ext cx="4267199" cy="1447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মো. মাজহারুল ইসলাম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প্রভাষক- জীববিজ্ঞান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আদিয়াবাদ</a:t>
            </a:r>
            <a:r>
              <a:rPr lang="bn-IN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ইসলামিয়া উচ্চ বিদ্যালয় ও কলেজ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600200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228600" cy="434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3855"/>
            <a:ext cx="12192000" cy="6858000"/>
            <a:chOff x="0" y="0"/>
            <a:chExt cx="12192000" cy="6858000"/>
          </a:xfrm>
        </p:grpSpPr>
        <p:sp>
          <p:nvSpPr>
            <p:cNvPr id="2" name="Bevel 1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 rot="10800000" flipH="1" flipV="1">
            <a:off x="3837711" y="650026"/>
            <a:ext cx="405938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177636" y="1648691"/>
            <a:ext cx="1009996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ঘাসফড়িং এর রক্ত সংবহন</a:t>
            </a:r>
            <a:endParaRPr lang="en-US" sz="6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7" y="2691607"/>
            <a:ext cx="5949365" cy="38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1"/>
            <a:ext cx="5181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5240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 সংবহন 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বলতে পারবে;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236" y="2438400"/>
            <a:ext cx="919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ঘাসফড়িং এর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 সংবহনতন্ত্রের গঠন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9236" y="3080220"/>
            <a:ext cx="716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রক্তের  কাজ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পারবে;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7781" y="3886201"/>
            <a:ext cx="906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ঘাসফড়িং এর রক্ত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 ব্যাখ্যা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11930" y="1725314"/>
            <a:ext cx="3810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981200" y="2590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981200" y="3276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057400" y="3962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0578"/>
            <a:ext cx="12177480" cy="7091556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9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0626" y="286602"/>
            <a:ext cx="391690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28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3" y="955343"/>
            <a:ext cx="10632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রক্ত </a:t>
            </a:r>
            <a:r>
              <a:rPr lang="bn-IN" sz="24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সংবহন</a:t>
            </a:r>
            <a:r>
              <a:rPr lang="bn-IN" sz="2400" b="1" dirty="0" smtClean="0">
                <a:latin typeface="NikoshBAN"/>
                <a:cs typeface="NikoshBAN" pitchFamily="2" charset="0"/>
              </a:rPr>
              <a:t>: </a:t>
            </a:r>
            <a:r>
              <a:rPr lang="bn-IN" sz="2400" dirty="0" smtClean="0">
                <a:latin typeface="NikoshBAN"/>
              </a:rPr>
              <a:t>জীবদেহের প্রয়োজনীয় উপাদান, পুষ্টি দ্রব্য, হরমোন ইত্যাদি রক্তের মাধ্যমে দেহকোষে পৌঁছানো এবং দেহকোষ থেকে বিপাকে সৃষ্ট বর্জ্য একইভাবে রেচন অঙ্গে নিয়ে আসার প্রক্রিয়াকে রক্ত সংবহন বলে।</a:t>
            </a:r>
          </a:p>
          <a:p>
            <a:pPr>
              <a:lnSpc>
                <a:spcPct val="150000"/>
              </a:lnSpc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সংবহন ২ ধরনেরঃ 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ক.মুক্ত বা ল্যাকুনার: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 সংবহবতন্ত্রে রক্ত হৃদযন্ত্র থেকে নালিকা পথে উন্মক্ত দেহগহবরে প্রবেশের পর পুনরায় নালিকা পথে হৃদযন্ত্রে ফিরে আসে তাকে মুক্ত সংবহন বলে। উদাঃ- চিংড়ি, পতঙ্গ, মলাস্কা।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</a:rPr>
              <a:t>খ. বদ্ধ বা ক্লোজড: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 সংবহবতন্ত্রে রক্ত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হৃদযন্ত্র ও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নালিকা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পথে প্রবাহিত হয়,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উন্মক্ত দেহগহবরে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প্রবেশ করে না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বদ্ধ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সংবহন বলে।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উদাঃ-সকল মেরুদন্ডী প্রাণীতে।</a:t>
            </a:r>
            <a:endParaRPr lang="bn-IN" sz="2400" dirty="0" smtClean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35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3852" y="-7"/>
            <a:ext cx="12192000" cy="6858000"/>
            <a:chOff x="0" y="0"/>
            <a:chExt cx="12192000" cy="6858000"/>
          </a:xfrm>
        </p:grpSpPr>
        <p:sp>
          <p:nvSpPr>
            <p:cNvPr id="6" name="Bevel 5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47916" y="300250"/>
            <a:ext cx="5950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ঘাসফড়িং এর রক্ত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39091" y="1011375"/>
            <a:ext cx="1036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ঘাসফড়িং এর রক্ত </a:t>
            </a:r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সংবহনতন্ত্র মুক্ত ধরনের এবং তিনটি প্রধান অংশে বিভক্ত:</a:t>
            </a:r>
          </a:p>
          <a:p>
            <a:pPr>
              <a:lnSpc>
                <a:spcPct val="150000"/>
              </a:lnSpc>
            </a:pP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হিমোসিল: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ভ্রুণীয় বিকাশের সময় সিলোমের প্রাচীর ফেটে গিয়ে ব্লাস্টোসিলের সাথে একাকার হয়ে যে গহবর তৈরি করে তাকে হিমোসিল বলে। দুটি অনুপ্রস্থ পর্দা দিয়ে হিমোসিল তিনটি প্রকোষ্ঠ বা সাইনাসে বিভক্ত;                      </a:t>
            </a:r>
            <a:r>
              <a:rPr lang="bn-IN" dirty="0" smtClean="0"/>
              <a:t>       </a:t>
            </a:r>
          </a:p>
          <a:p>
            <a:pPr>
              <a:lnSpc>
                <a:spcPct val="150000"/>
              </a:lnSpc>
            </a:pPr>
            <a:r>
              <a:rPr lang="bn-IN" dirty="0"/>
              <a:t> </a:t>
            </a:r>
            <a:r>
              <a:rPr lang="bn-IN" dirty="0" smtClean="0"/>
              <a:t>          পেরিকার্ডিয়াল সাইনাস</a:t>
            </a:r>
          </a:p>
          <a:p>
            <a:pPr>
              <a:lnSpc>
                <a:spcPct val="150000"/>
              </a:lnSpc>
            </a:pPr>
            <a:r>
              <a:rPr lang="bn-IN" dirty="0" smtClean="0"/>
              <a:t>          পেরিভিসেরাল সাইনাস</a:t>
            </a:r>
          </a:p>
          <a:p>
            <a:pPr>
              <a:lnSpc>
                <a:spcPct val="150000"/>
              </a:lnSpc>
            </a:pPr>
            <a:r>
              <a:rPr lang="bn-IN" dirty="0"/>
              <a:t> </a:t>
            </a:r>
            <a:r>
              <a:rPr lang="bn-IN" dirty="0" smtClean="0"/>
              <a:t>          পেরিনিউরাল সাইনাস</a:t>
            </a:r>
          </a:p>
          <a:p>
            <a:pPr>
              <a:lnSpc>
                <a:spcPct val="150000"/>
              </a:lnSpc>
            </a:pPr>
            <a:r>
              <a:rPr lang="bn-IN" b="1" dirty="0" smtClean="0">
                <a:solidFill>
                  <a:srgbClr val="C00000"/>
                </a:solidFill>
              </a:rPr>
              <a:t>খ. হিমোলিম্ফ/রক্ত: </a:t>
            </a:r>
            <a:r>
              <a:rPr lang="bn-IN" dirty="0" smtClean="0"/>
              <a:t>বর্ণহীন প্লাজমা এবং এর মধ্যে ভাসমান অসংখ্য বর্ণহীন রক্তকণিকা বা হিমোসাইট নিয়ে ঘাসফড়িং এর রক্ত গঠিত। রক্ত লিম্ফ বা লসিকার সাথে মিশ্রিত অবস্থায় থাকে বলে ঘাসফড়িং এর রক্তকে হিমোলিম্ফ বলে। </a:t>
            </a:r>
          </a:p>
          <a:p>
            <a:pPr>
              <a:lnSpc>
                <a:spcPct val="150000"/>
              </a:lnSpc>
            </a:pPr>
            <a:r>
              <a:rPr lang="bn-IN" b="1" dirty="0" smtClean="0">
                <a:solidFill>
                  <a:srgbClr val="C00000"/>
                </a:solidFill>
              </a:rPr>
              <a:t>গ. পৃষ্ঠীয় বাহিকা: </a:t>
            </a:r>
            <a:r>
              <a:rPr lang="bn-IN" dirty="0" smtClean="0"/>
              <a:t>দেহের মধ্য পৃষ্ঠীয় অবস্থানে রক্ষিত এটি প্রধান স্পন্দনশীল অঙ্গ। এটি দুটি অংশে বিভক্ত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bn-IN" dirty="0" smtClean="0"/>
              <a:t>সোজা নলাকার সম্মুখ ও পশ্চাৎ অ্যাওর্টা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bn-IN" dirty="0"/>
              <a:t> </a:t>
            </a:r>
            <a:r>
              <a:rPr lang="bn-IN" dirty="0" smtClean="0"/>
              <a:t>হৃদযন্ত্র। এটি সাতটি প্রকোষ্ঠে বিভক্ত, প্রকোষ্ঠের দুপাশে ছিদ্রদুটিকে অস্টিয়া বলে।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288475" y="2438398"/>
            <a:ext cx="318655" cy="15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288470" y="2812473"/>
            <a:ext cx="318655" cy="15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16180" y="3214265"/>
            <a:ext cx="318655" cy="15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47916" y="300250"/>
            <a:ext cx="5950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ঘাসফড়িং এর রক্ত সংবহনতন্ত্র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15290" r="4776"/>
          <a:stretch/>
        </p:blipFill>
        <p:spPr>
          <a:xfrm>
            <a:off x="2951017" y="1001674"/>
            <a:ext cx="5403273" cy="52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47916" y="300250"/>
            <a:ext cx="62916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ঘাসফড়িং এর রক্ত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3" y="1088930"/>
            <a:ext cx="10739708" cy="47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BorhalMJ" panose="000004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BorhalMJ" panose="000004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47916" y="300250"/>
            <a:ext cx="62916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ঘাসফড়িং এর রক্ত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" t="34747" r="3333" b="32323"/>
          <a:stretch/>
        </p:blipFill>
        <p:spPr>
          <a:xfrm>
            <a:off x="581891" y="1385478"/>
            <a:ext cx="11014363" cy="435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41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455</Words>
  <Application>Microsoft Office PowerPoint</Application>
  <PresentationFormat>Widescreen</PresentationFormat>
  <Paragraphs>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BorhalMJ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mazher.msc87@gmail.com</dc:creator>
  <cp:lastModifiedBy>mazher.msc87@gmail.com</cp:lastModifiedBy>
  <cp:revision>64</cp:revision>
  <dcterms:created xsi:type="dcterms:W3CDTF">2020-03-26T05:28:11Z</dcterms:created>
  <dcterms:modified xsi:type="dcterms:W3CDTF">2020-04-22T03:09:58Z</dcterms:modified>
</cp:coreProperties>
</file>