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74" r:id="rId5"/>
    <p:sldId id="262" r:id="rId6"/>
    <p:sldId id="259" r:id="rId7"/>
    <p:sldId id="272" r:id="rId8"/>
    <p:sldId id="280" r:id="rId9"/>
    <p:sldId id="257" r:id="rId10"/>
    <p:sldId id="258" r:id="rId11"/>
    <p:sldId id="271" r:id="rId12"/>
    <p:sldId id="270" r:id="rId13"/>
    <p:sldId id="276" r:id="rId14"/>
    <p:sldId id="268" r:id="rId15"/>
    <p:sldId id="278" r:id="rId16"/>
    <p:sldId id="279" r:id="rId17"/>
    <p:sldId id="267" r:id="rId18"/>
    <p:sldId id="266" r:id="rId19"/>
    <p:sldId id="265" r:id="rId20"/>
    <p:sldId id="264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5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5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4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2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1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6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8A5A-C281-43E6-A3F0-1A6EC62103F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0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eZMAcuVy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87762" y="223446"/>
            <a:ext cx="453767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WELCOME</a:t>
            </a:r>
            <a:endParaRPr lang="en-GB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278" y="1652627"/>
            <a:ext cx="4594158" cy="3435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54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1414242" y="205498"/>
            <a:ext cx="9330720" cy="1959679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 dear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student’s. Open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your English book at page 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cs typeface="NikoshBAN" panose="02000000000000000000" pitchFamily="2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and look activity A.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62" y="2266503"/>
            <a:ext cx="8529476" cy="38524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08610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77555"/>
              </p:ext>
            </p:extLst>
          </p:nvPr>
        </p:nvGraphicFramePr>
        <p:xfrm>
          <a:off x="509286" y="1307939"/>
          <a:ext cx="10584537" cy="509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689"/>
                <a:gridCol w="5595848"/>
              </a:tblGrid>
              <a:tr h="1697621"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        </a:t>
                      </a:r>
                      <a:r>
                        <a:rPr lang="en-US" sz="4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</a:t>
                      </a:r>
                      <a:endParaRPr lang="en-GB" sz="4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</a:rPr>
                        <a:t> Q </a:t>
                      </a:r>
                      <a:r>
                        <a:rPr lang="en-US" sz="8800" dirty="0" smtClean="0">
                          <a:solidFill>
                            <a:srgbClr val="002060"/>
                          </a:solidFill>
                        </a:rPr>
                        <a:t>         </a:t>
                      </a:r>
                      <a:r>
                        <a:rPr lang="en-US" sz="4800" baseline="0" dirty="0" smtClean="0">
                          <a:solidFill>
                            <a:srgbClr val="002060"/>
                          </a:solidFill>
                        </a:rPr>
                        <a:t>quail</a:t>
                      </a:r>
                      <a:endParaRPr lang="en-GB" sz="4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97621">
                <a:tc>
                  <a:txBody>
                    <a:bodyPr/>
                    <a:lstStyle/>
                    <a:p>
                      <a:r>
                        <a:rPr lang="en-US" sz="7200" b="1" dirty="0" smtClean="0"/>
                        <a:t>R </a:t>
                      </a:r>
                      <a:r>
                        <a:rPr lang="en-US" sz="6000" b="1" dirty="0" smtClean="0"/>
                        <a:t>            </a:t>
                      </a:r>
                      <a:r>
                        <a:rPr lang="en-US" sz="4800" b="1" dirty="0" smtClean="0"/>
                        <a:t>rose</a:t>
                      </a:r>
                      <a:endParaRPr lang="en-GB" sz="48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4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</a:t>
                      </a:r>
                      <a:endParaRPr lang="en-GB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97621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T           </a:t>
                      </a:r>
                      <a:r>
                        <a:rPr lang="en-US" sz="4800" dirty="0" smtClean="0"/>
                        <a:t>tiger</a:t>
                      </a:r>
                      <a:endParaRPr lang="en-GB" sz="4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93344" y="366669"/>
            <a:ext cx="763612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Loud reading by the teacher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55635" r="76605" b="13905"/>
          <a:stretch/>
        </p:blipFill>
        <p:spPr>
          <a:xfrm>
            <a:off x="1526657" y="1441224"/>
            <a:ext cx="1509047" cy="1362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t="55635" r="58350" b="14788"/>
          <a:stretch/>
        </p:blipFill>
        <p:spPr>
          <a:xfrm>
            <a:off x="6952025" y="1441224"/>
            <a:ext cx="1629885" cy="1362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0" t="41461" r="3096" b="10404"/>
          <a:stretch/>
        </p:blipFill>
        <p:spPr>
          <a:xfrm>
            <a:off x="1526657" y="3170630"/>
            <a:ext cx="1509047" cy="1307199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8" t="55635" r="22817" b="14788"/>
          <a:stretch/>
        </p:blipFill>
        <p:spPr>
          <a:xfrm>
            <a:off x="6851244" y="3171463"/>
            <a:ext cx="1826191" cy="15309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AED427F8-9B46-41CF-88AA-83401E6859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87" t="-4097" r="36300" b="4097"/>
          <a:stretch/>
        </p:blipFill>
        <p:spPr>
          <a:xfrm>
            <a:off x="1526657" y="4729490"/>
            <a:ext cx="1487346" cy="132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5893"/>
            <a:ext cx="12159206" cy="69752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59306" y="2569580"/>
            <a:ext cx="1881737" cy="7383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pot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9306" y="4303059"/>
            <a:ext cx="1881737" cy="89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quail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29669" y="1036617"/>
            <a:ext cx="2033439" cy="993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rose</a:t>
            </a:r>
            <a:endParaRPr lang="en-GB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29670" y="2977566"/>
            <a:ext cx="2033438" cy="913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sun</a:t>
            </a:r>
            <a:endParaRPr lang="en-GB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29670" y="4699238"/>
            <a:ext cx="2121955" cy="11082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tiger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9035" y="14298"/>
            <a:ext cx="84616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picture’s and fill in the gaps.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06481" y="-5893"/>
            <a:ext cx="97723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IW</a:t>
            </a:r>
            <a:endParaRPr lang="en-GB" sz="3600" dirty="0"/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55635" r="76605" b="13905"/>
          <a:stretch/>
        </p:blipFill>
        <p:spPr>
          <a:xfrm>
            <a:off x="2129035" y="2118985"/>
            <a:ext cx="1509047" cy="1362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t="55635" r="58350" b="14788"/>
          <a:stretch/>
        </p:blipFill>
        <p:spPr>
          <a:xfrm>
            <a:off x="2008197" y="3890650"/>
            <a:ext cx="1629885" cy="1362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0" t="41461" r="3096" b="10404"/>
          <a:stretch/>
        </p:blipFill>
        <p:spPr>
          <a:xfrm>
            <a:off x="7672814" y="957179"/>
            <a:ext cx="1509047" cy="1307199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8" t="55635" r="22817" b="14788"/>
          <a:stretch/>
        </p:blipFill>
        <p:spPr>
          <a:xfrm>
            <a:off x="7870786" y="2888510"/>
            <a:ext cx="1415248" cy="1186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AED427F8-9B46-41CF-88AA-83401E6859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87" t="-4097" r="36300" b="4097"/>
          <a:stretch/>
        </p:blipFill>
        <p:spPr>
          <a:xfrm>
            <a:off x="7694515" y="4588854"/>
            <a:ext cx="1487346" cy="132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42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666367" y="3936919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3856857">
            <a:off x="6719232" y="2549677"/>
            <a:ext cx="866565" cy="413057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86949" y="1562236"/>
            <a:ext cx="2186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</a:t>
            </a:r>
            <a:r>
              <a:rPr lang="en-US" sz="6000" dirty="0" smtClean="0"/>
              <a:t>ot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6571" y="3936919"/>
            <a:ext cx="1102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55635" r="76605" b="13905"/>
          <a:stretch/>
        </p:blipFill>
        <p:spPr>
          <a:xfrm>
            <a:off x="1526657" y="1441224"/>
            <a:ext cx="2106981" cy="19026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43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94555" y="4390435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Qq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1824" y="1707776"/>
            <a:ext cx="2043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q</a:t>
            </a:r>
            <a:r>
              <a:rPr lang="en-US" sz="5400" dirty="0" smtClean="0"/>
              <a:t>uail</a:t>
            </a:r>
            <a:endParaRPr lang="en-GB" sz="5400" dirty="0"/>
          </a:p>
        </p:txBody>
      </p:sp>
      <p:sp>
        <p:nvSpPr>
          <p:cNvPr id="9" name="Right Arrow 8"/>
          <p:cNvSpPr/>
          <p:nvPr/>
        </p:nvSpPr>
        <p:spPr>
          <a:xfrm rot="13856857">
            <a:off x="6674611" y="2695768"/>
            <a:ext cx="711105" cy="343400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72817" y="3905734"/>
            <a:ext cx="11078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q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t="55635" r="58350" b="14788"/>
          <a:stretch/>
        </p:blipFill>
        <p:spPr>
          <a:xfrm>
            <a:off x="1099029" y="1268369"/>
            <a:ext cx="2361801" cy="19746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3676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8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46412" y="3959642"/>
            <a:ext cx="184497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Rr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02506" y="1775012"/>
            <a:ext cx="273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876053" y="2846868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r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0" t="41461" r="3096" b="10404"/>
          <a:stretch/>
        </p:blipFill>
        <p:spPr>
          <a:xfrm>
            <a:off x="1808603" y="1490782"/>
            <a:ext cx="1509047" cy="130719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88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46412" y="3959642"/>
            <a:ext cx="143883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Ss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3702" y="1633675"/>
            <a:ext cx="1870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876053" y="2846868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8" t="55635" r="22817" b="14788"/>
          <a:stretch/>
        </p:blipFill>
        <p:spPr>
          <a:xfrm>
            <a:off x="1352733" y="1028334"/>
            <a:ext cx="2128451" cy="178431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95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741395" y="3743241"/>
            <a:ext cx="143883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Tt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3702" y="1633675"/>
            <a:ext cx="2745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960534" y="2769923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t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ED427F8-9B46-41CF-88AA-83401E6859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387" t="-4097" r="36300" b="4097"/>
          <a:stretch/>
        </p:blipFill>
        <p:spPr>
          <a:xfrm>
            <a:off x="1194983" y="895192"/>
            <a:ext cx="2568326" cy="229500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7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199" y="330463"/>
            <a:ext cx="6965577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 letter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5221" y="1038349"/>
            <a:ext cx="117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5221" y="2093311"/>
            <a:ext cx="117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Qq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5220" y="3148273"/>
            <a:ext cx="1467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5221" y="5168153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4655" y="2944361"/>
            <a:ext cx="1717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1547" y="3994494"/>
            <a:ext cx="167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quail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4656" y="5126565"/>
            <a:ext cx="233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94169" y="2093311"/>
            <a:ext cx="1346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93935" y="1093768"/>
            <a:ext cx="2685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tiger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92118" y="329069"/>
            <a:ext cx="95474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PW</a:t>
            </a:r>
            <a:endParaRPr lang="en-GB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35220" y="4158213"/>
            <a:ext cx="1467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132 L -0.30026 -0.2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-0.29323 -0.284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61" y="-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29648 -0.289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4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28997 0.30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5" y="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-0.28945 0.59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9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28" y="-11748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86552" y="1439660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34151" y="3255238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14398" y="5092031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7" name="Right Arrow 6"/>
          <p:cNvSpPr/>
          <p:nvPr/>
        </p:nvSpPr>
        <p:spPr>
          <a:xfrm>
            <a:off x="4464423" y="1693266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10634" y="3513755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4464423" y="5350548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646730" y="1365250"/>
            <a:ext cx="1627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q</a:t>
            </a:r>
            <a:r>
              <a:rPr lang="en-US" sz="5400" dirty="0" smtClean="0"/>
              <a:t>uail</a:t>
            </a:r>
            <a:endParaRPr lang="en-GB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9623610" y="5141374"/>
            <a:ext cx="2205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t</a:t>
            </a:r>
            <a:r>
              <a:rPr lang="en-US" sz="5400" dirty="0" smtClean="0"/>
              <a:t>iger</a:t>
            </a:r>
            <a:endParaRPr lang="en-GB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9623610" y="3311511"/>
            <a:ext cx="1472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</a:t>
            </a:r>
            <a:r>
              <a:rPr lang="en-US" sz="5400" dirty="0" smtClean="0"/>
              <a:t>ose</a:t>
            </a:r>
            <a:endParaRPr lang="en-GB" sz="5400" dirty="0"/>
          </a:p>
        </p:txBody>
      </p:sp>
      <p:sp>
        <p:nvSpPr>
          <p:cNvPr id="19" name="Right Arrow 18"/>
          <p:cNvSpPr/>
          <p:nvPr/>
        </p:nvSpPr>
        <p:spPr>
          <a:xfrm>
            <a:off x="8405860" y="1834103"/>
            <a:ext cx="1058107" cy="36954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8394980" y="3592050"/>
            <a:ext cx="1068987" cy="36225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8405860" y="5476751"/>
            <a:ext cx="1058107" cy="3724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Wave 21"/>
          <p:cNvSpPr/>
          <p:nvPr/>
        </p:nvSpPr>
        <p:spPr>
          <a:xfrm>
            <a:off x="218676" y="33940"/>
            <a:ext cx="3953437" cy="140572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GB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0" t="41461" r="3096" b="10404"/>
          <a:stretch/>
        </p:blipFill>
        <p:spPr>
          <a:xfrm>
            <a:off x="6493775" y="3119576"/>
            <a:ext cx="1509047" cy="13071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AED427F8-9B46-41CF-88AA-83401E6859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87" t="-4097" r="36300" b="4097"/>
          <a:stretch/>
        </p:blipFill>
        <p:spPr>
          <a:xfrm>
            <a:off x="6441934" y="4784982"/>
            <a:ext cx="1487346" cy="1329065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t="55635" r="58350" b="14788"/>
          <a:stretch/>
        </p:blipFill>
        <p:spPr>
          <a:xfrm>
            <a:off x="6493775" y="1305289"/>
            <a:ext cx="1509047" cy="12617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251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10" grpId="0" animBg="1"/>
      <p:bldP spid="11" grpId="0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36238" y="2327755"/>
            <a:ext cx="4495813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Md.Ali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Hossain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Pathan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</a:endParaRP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Assistant Teacher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Chowra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Nayabari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Gps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.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Kaligonj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,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Gazipur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.</a:t>
            </a:r>
            <a:endParaRPr lang="en-US" sz="3200" dirty="0">
              <a:solidFill>
                <a:srgbClr val="00B050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14" y="2081533"/>
            <a:ext cx="2265281" cy="25545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36238" y="739588"/>
            <a:ext cx="44958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hnschrift SemiBold Condensed" panose="020B0502040204020203" pitchFamily="34" charset="0"/>
              </a:rPr>
              <a:t>Presented by-</a:t>
            </a:r>
            <a:endParaRPr lang="en-GB" sz="5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95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1964" y="3446907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6">
                    <a:lumMod val="75000"/>
                  </a:schemeClr>
                </a:solidFill>
              </a:rPr>
              <a:t>Pp</a:t>
            </a:r>
            <a:endParaRPr lang="en-GB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084" y="3442716"/>
            <a:ext cx="1800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Rr</a:t>
            </a:r>
            <a:endParaRPr lang="en-GB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8705897" y="3446911"/>
            <a:ext cx="1572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</a:rPr>
              <a:t>Tt</a:t>
            </a:r>
            <a:endParaRPr lang="en-GB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7517" y="3442717"/>
            <a:ext cx="1405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Qq</a:t>
            </a:r>
            <a:endParaRPr lang="en-GB" sz="7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9741" y="3442715"/>
            <a:ext cx="134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</a:rPr>
              <a:t>Ss</a:t>
            </a:r>
            <a:endParaRPr lang="en-GB" sz="72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0823" y="235011"/>
            <a:ext cx="328610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Evaluation.</a:t>
            </a:r>
            <a:endParaRPr lang="en-GB" sz="5400" dirty="0"/>
          </a:p>
        </p:txBody>
      </p:sp>
      <p:sp>
        <p:nvSpPr>
          <p:cNvPr id="16" name="Horizontal Scroll 15"/>
          <p:cNvSpPr/>
          <p:nvPr/>
        </p:nvSpPr>
        <p:spPr>
          <a:xfrm>
            <a:off x="3584770" y="1393352"/>
            <a:ext cx="4518212" cy="146926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Fill in the blanks.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32" y="2796988"/>
            <a:ext cx="4468746" cy="25391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4047565" y="1021976"/>
            <a:ext cx="363070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Thank You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291772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376" y="1872886"/>
            <a:ext cx="6192454" cy="2492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 Identity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Class:two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Unit:Four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4-6(A)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" t="6667" r="4695" b="3367"/>
          <a:stretch/>
        </p:blipFill>
        <p:spPr>
          <a:xfrm>
            <a:off x="7302860" y="1918113"/>
            <a:ext cx="1768458" cy="234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4020" y="126557"/>
            <a:ext cx="510443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itka Small" panose="02000505000000020004" pitchFamily="2" charset="0"/>
              </a:rPr>
              <a:t>Learning  outcomes</a:t>
            </a:r>
            <a:endParaRPr lang="en-GB" sz="3600" dirty="0">
              <a:latin typeface="Sitka Small" panose="02000505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7757" y="952024"/>
            <a:ext cx="1019433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itka Small" panose="02000505000000020004" pitchFamily="2" charset="0"/>
              </a:rPr>
              <a:t>At the end of the lesson students will be able to:</a:t>
            </a:r>
            <a:endParaRPr lang="en-GB" sz="2800" dirty="0">
              <a:latin typeface="Sitka Small" panose="02000505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665" y="1654380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495" y="2162535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become familiar with English sounds listening to common English words.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665" y="2636835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665" y="3231790"/>
            <a:ext cx="82643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with proper sounds and stress 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0665" y="3733804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 say simple words and phrases with proper sounds and stress.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0665" y="4271728"/>
            <a:ext cx="11111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0665" y="4739377"/>
            <a:ext cx="7627715" cy="3819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1.2.1 recognize and read the alphabet both small and capital(non-cursive).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2495" y="5173002"/>
            <a:ext cx="851896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1.3.1 recognize and read the names of objects having the same initial and final sounds.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8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57164" y="1237447"/>
            <a:ext cx="5626174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Let’s see the video.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797" y="4204781"/>
            <a:ext cx="562617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Alphabet song.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7164" y="3244334"/>
            <a:ext cx="5077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https://www.youtube.com/watch?v=wDeZMAcuVyk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59507" y="3613666"/>
            <a:ext cx="6051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5735" y="3317632"/>
            <a:ext cx="359555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Alphabet</a:t>
            </a:r>
          </a:p>
          <a:p>
            <a:r>
              <a:rPr lang="en-US" sz="5400" dirty="0" smtClean="0"/>
              <a:t>    </a:t>
            </a:r>
            <a:r>
              <a:rPr lang="en-US" sz="5400" dirty="0" err="1" smtClean="0"/>
              <a:t>Pp</a:t>
            </a:r>
            <a:r>
              <a:rPr lang="en-US" sz="5400" dirty="0" smtClean="0"/>
              <a:t>---</a:t>
            </a:r>
            <a:r>
              <a:rPr lang="en-US" sz="5400" dirty="0" err="1" smtClean="0"/>
              <a:t>Tt</a:t>
            </a:r>
            <a:endParaRPr lang="en-GB" sz="5400" dirty="0"/>
          </a:p>
        </p:txBody>
      </p:sp>
      <p:sp>
        <p:nvSpPr>
          <p:cNvPr id="4" name="Flowchart: Decision 3"/>
          <p:cNvSpPr/>
          <p:nvPr/>
        </p:nvSpPr>
        <p:spPr>
          <a:xfrm>
            <a:off x="2988384" y="664269"/>
            <a:ext cx="6410259" cy="1989094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Today’s </a:t>
            </a:r>
            <a:r>
              <a:rPr lang="en-US" sz="4000" dirty="0">
                <a:solidFill>
                  <a:schemeClr val="tx1"/>
                </a:solidFill>
              </a:rPr>
              <a:t>lesson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3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7427617" y="4910211"/>
            <a:ext cx="204628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Quail</a:t>
            </a:r>
            <a:endParaRPr lang="en-GB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243784" y="4910212"/>
            <a:ext cx="142634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Pot</a:t>
            </a:r>
            <a:endParaRPr lang="en-GB" sz="4800" dirty="0"/>
          </a:p>
        </p:txBody>
      </p:sp>
      <p:sp>
        <p:nvSpPr>
          <p:cNvPr id="12" name="Oval Callout 11"/>
          <p:cNvSpPr/>
          <p:nvPr/>
        </p:nvSpPr>
        <p:spPr>
          <a:xfrm>
            <a:off x="1309301" y="322595"/>
            <a:ext cx="4356883" cy="138861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6094525" y="335173"/>
            <a:ext cx="4356883" cy="138861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55635" r="76605" b="13905"/>
          <a:stretch/>
        </p:blipFill>
        <p:spPr>
          <a:xfrm>
            <a:off x="1942147" y="2151038"/>
            <a:ext cx="2351314" cy="21233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t="55635" r="58350" b="14788"/>
          <a:stretch/>
        </p:blipFill>
        <p:spPr>
          <a:xfrm>
            <a:off x="6975175" y="2144636"/>
            <a:ext cx="2535111" cy="21195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63228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0499" y="4942855"/>
            <a:ext cx="162599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Rose</a:t>
            </a:r>
            <a:endParaRPr lang="en-GB" sz="4800" dirty="0"/>
          </a:p>
        </p:txBody>
      </p:sp>
      <p:sp>
        <p:nvSpPr>
          <p:cNvPr id="7" name="Oval Callout 6"/>
          <p:cNvSpPr/>
          <p:nvPr/>
        </p:nvSpPr>
        <p:spPr>
          <a:xfrm>
            <a:off x="1296365" y="700624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2" t="55635" r="39697" b="14788"/>
          <a:stretch/>
        </p:blipFill>
        <p:spPr>
          <a:xfrm>
            <a:off x="1925777" y="2161753"/>
            <a:ext cx="2293441" cy="19175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Oval Callout 9"/>
          <p:cNvSpPr/>
          <p:nvPr/>
        </p:nvSpPr>
        <p:spPr>
          <a:xfrm>
            <a:off x="6112397" y="700624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8" t="55635" r="22817" b="14788"/>
          <a:stretch/>
        </p:blipFill>
        <p:spPr>
          <a:xfrm>
            <a:off x="7106014" y="2157625"/>
            <a:ext cx="2292289" cy="19216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7568831" y="4942854"/>
            <a:ext cx="136665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Sun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325234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3901632" y="590306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4122" y="4906465"/>
            <a:ext cx="153542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Tiger</a:t>
            </a:r>
            <a:endParaRPr lang="en-GB" sz="4800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ED427F8-9B46-41CF-88AA-83401E6859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387" t="-4097" r="36300" b="4097"/>
          <a:stretch/>
        </p:blipFill>
        <p:spPr>
          <a:xfrm>
            <a:off x="4928245" y="1901895"/>
            <a:ext cx="2907177" cy="259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9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360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Bahnschrift SemiBold Condensed</vt:lpstr>
      <vt:lpstr>Calibri</vt:lpstr>
      <vt:lpstr>Calibri Light</vt:lpstr>
      <vt:lpstr>Franklin Gothic Heavy</vt:lpstr>
      <vt:lpstr>NikoshBAN</vt:lpstr>
      <vt:lpstr>Sitka Small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126</cp:revision>
  <dcterms:created xsi:type="dcterms:W3CDTF">2019-12-19T17:11:00Z</dcterms:created>
  <dcterms:modified xsi:type="dcterms:W3CDTF">2020-03-23T13:53:26Z</dcterms:modified>
</cp:coreProperties>
</file>