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7" r:id="rId2"/>
    <p:sldId id="257" r:id="rId3"/>
    <p:sldId id="274" r:id="rId4"/>
    <p:sldId id="272" r:id="rId5"/>
    <p:sldId id="259" r:id="rId6"/>
    <p:sldId id="282" r:id="rId7"/>
    <p:sldId id="261" r:id="rId8"/>
    <p:sldId id="285" r:id="rId9"/>
    <p:sldId id="262" r:id="rId10"/>
    <p:sldId id="264" r:id="rId11"/>
    <p:sldId id="280" r:id="rId12"/>
    <p:sldId id="288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ABC"/>
    <a:srgbClr val="66FFCC"/>
    <a:srgbClr val="0033CC"/>
    <a:srgbClr val="003399"/>
    <a:srgbClr val="00FF99"/>
    <a:srgbClr val="FCF3BC"/>
    <a:srgbClr val="FADA8A"/>
    <a:srgbClr val="FBE3A7"/>
    <a:srgbClr val="A4BF1B"/>
    <a:srgbClr val="41CB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88632" autoAdjust="0"/>
  </p:normalViewPr>
  <p:slideViewPr>
    <p:cSldViewPr>
      <p:cViewPr>
        <p:scale>
          <a:sx n="100" d="100"/>
          <a:sy n="100" d="100"/>
        </p:scale>
        <p:origin x="-486" y="7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48C24-BFA1-4D7A-8204-647F65BACD28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2328D9-CB2C-4120-8420-DA1EDB838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44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dirty="0" smtClean="0"/>
              <a:t>শ্রেণী</a:t>
            </a:r>
            <a:r>
              <a:rPr lang="bn-BD" baseline="0" dirty="0" smtClean="0"/>
              <a:t> ব্যবস্থাপনার প্রাথমিক পর্যায়ে শিক্ষার্থীদের মনোযোগ আকর্ষণের উদ্দেশ্যে </a:t>
            </a:r>
            <a:r>
              <a:rPr lang="bn-BD" dirty="0" smtClean="0"/>
              <a:t>স্বাগতম স্লাইডটি। সংশ্লিষ্ট</a:t>
            </a:r>
            <a:r>
              <a:rPr lang="bn-BD" baseline="0" dirty="0" smtClean="0"/>
              <a:t> ছবিটি দ্বারা</a:t>
            </a:r>
            <a:r>
              <a:rPr lang="bn-BD" dirty="0" smtClean="0"/>
              <a:t> পাঠের</a:t>
            </a:r>
            <a:r>
              <a:rPr lang="bn-BD" baseline="0" dirty="0" smtClean="0"/>
              <a:t> প্রেক্ষাপট বোঝানো হয়েছে । স্বাগতম স্লাইডটি নিয়ে</a:t>
            </a:r>
            <a:r>
              <a:rPr lang="en-US" baseline="0" dirty="0" smtClean="0"/>
              <a:t> </a:t>
            </a:r>
            <a:r>
              <a:rPr lang="bn-BD" baseline="0" dirty="0" smtClean="0"/>
              <a:t>শিক্ষার্থীদের কোন প্রশ্ন না থাকলে  কোনো আলোচনা নয়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328D9-CB2C-4120-8420-DA1EDB8385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127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dirty="0" smtClean="0"/>
              <a:t>স্লাইডের ছকটি</a:t>
            </a:r>
            <a:r>
              <a:rPr lang="bn-BD" baseline="0" dirty="0" smtClean="0"/>
              <a:t> শিক্ষক শিক্ষার্থীদের সরবরাহ করবেন ।শিক্ষক প্রয়োজনে পাঠ সংশ্লিষ্ট অন্য যেকোন কাজ দিতে পারেন । প্রতি দল থেকে যদি প্রত্যাশিত উত্তর না আসে তবে শিক্ষক বিষয়গুলো সম্পর্কে ধারণা দিবেন ।উত্তরগুলো বোর্ডে লিখে দিবেন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328D9-CB2C-4120-8420-DA1EDB83859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333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dirty="0" smtClean="0"/>
              <a:t>আজকের</a:t>
            </a:r>
            <a:r>
              <a:rPr lang="bn-BD" baseline="0" dirty="0" smtClean="0"/>
              <a:t> পাঠটি সম্পর্কে সার্বিকভাবে জানার জন্য মূল্যায়নের ব্যবস্থা করা যেতে পারে ।তবে শিক্ষক অন্য কোন যুক্তিযুক্ত উপায়ে মূল্যায়ন করতে পারেন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328D9-CB2C-4120-8420-DA1EDB83859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4825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কাজের বিষয়টিতে আজকের পাঠের অর্জিত শিখন দ্বারা শিক্ষার্থীরা যেন তাদের নিজ নিজ  সৃজনশীল প্রতিভার বিকাশ ঘটাতে পারে সে উদ্দেশ্যে  কাজ দেওয়া যেতে পারে ।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লক্ষ্য রাখবেন যেন শিক্ষার্থীরা বাড়ির কাজ খাতায় তুলে নেয় । এক্ষেত্রে ছবিটি অবশ্যই প্রিন্ট করে দিতে হবে ।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328D9-CB2C-4120-8420-DA1EDB83859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2491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 স্লাইডে আজকের পাঠের গুরুত্বপুর্ণ শব্দসমুহ  শিক্ষার্থীদের পুনরায় মনে করিয়ে দিতে পারেন।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328D9-CB2C-4120-8420-DA1EDB83859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819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স্লাইডগুলো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দেখিয়ে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শিরোনাম শিক্ষার্থীদের কাছ থেকে বের করে আনা যেতে পারে। যেমন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চিত্রের লোকটি কী করছে ? কেন করছে ? একে আমরা কী বলতে পারি ? উ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শ্বসন । সময় সর্বোচ্চ ২-৩মিঃ ।প্রয়োজনে শিক্ষক শিক্ষার্থীদের  সহায়তা করবেন ।  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328D9-CB2C-4120-8420-DA1EDB8385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22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dirty="0" smtClean="0"/>
              <a:t>শ্রেণীকক্ষে</a:t>
            </a:r>
            <a:r>
              <a:rPr lang="bn-BD" baseline="0" dirty="0" smtClean="0"/>
              <a:t> উপস্থাপনের সময় প্রয়োজন না হলে স্লাইডটি হাইড করে রাখা যেতে পারে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328D9-CB2C-4120-8420-DA1EDB8385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197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পাঠ</a:t>
            </a:r>
            <a:r>
              <a:rPr lang="bn-BD" baseline="0" dirty="0" smtClean="0"/>
              <a:t> উপস্থাপন সর্বোচ্চ ২৫ মিঃ । শিক্ষক শিক্ষার্থীদের সহায়তায় পাঠে অগ্রসর হবেন । ১ নং শিখনফল অর্জনের উদ্দেশ্যে সংশ্লিষ্ট স্লাইডটি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328D9-CB2C-4120-8420-DA1EDB8385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719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দুটি ফ্ল্যাক্স, দুটি থার্মোমিটার,অংকুরিত ছোলাবীজ ও পানিতে সিদ্ধ ছোলাবীজ দিয়ে পরীক্ষাটি শিক্ষার্থীদের সহায়তায় করে দেখাবেন ।ভিডিওটি সংযোজন করা হল ।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328D9-CB2C-4120-8420-DA1EDB8385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488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দুটি ফ্ল্যাক্স, দুটি থার্মোমিটার,অংকুরিত ছোলাবীজ ও পানিতে সিদ্ধ ছোলাবীজ দিয়ে পরীক্ষাটি শিক্ষার্থীদের সহায়তায় করে দেখাবেন ।ভিডিওটি সংযোজন করা হল ।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328D9-CB2C-4120-8420-DA1EDB83859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488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এক্ষেত্রে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একজন শিক্ষার্থীকে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মডেল হিসেবে সামনে এনে  দেখাতে পারেন 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328D9-CB2C-4120-8420-DA1EDB83859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76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dirty="0" smtClean="0"/>
              <a:t>ভিডিওটি</a:t>
            </a:r>
            <a:r>
              <a:rPr lang="bn-BD" baseline="0" dirty="0" smtClean="0"/>
              <a:t>  শিক্ষকদের জন্য । ভিডিওটি দেখে ফুসফুসের কার্যক্রম শিক্ষার্থীরা ব্যাখ্যা করতে পারবে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328D9-CB2C-4120-8420-DA1EDB83859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8171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এখানে শ্বসনতন্ত্রের বিভিন্ন অংশের নাম বের করার পাশাপাশি এর গঠন ও কাজ শিক্ষার্থীদের সহায়তায় শিক্ষার্থীদের মধ্য থেকে বের করে নেয়ার চেষ্টা করবেন।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328D9-CB2C-4120-8420-DA1EDB83859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71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39700" cmpd="tri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User\Desktop\Quit.png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6477000"/>
            <a:ext cx="274637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1.jpeg"/><Relationship Id="rId11" Type="http://schemas.openxmlformats.org/officeDocument/2006/relationships/image" Target="../media/image34.gif"/><Relationship Id="rId5" Type="http://schemas.openxmlformats.org/officeDocument/2006/relationships/image" Target="../media/image30.jpeg"/><Relationship Id="rId10" Type="http://schemas.openxmlformats.org/officeDocument/2006/relationships/image" Target="../media/image33.jpeg"/><Relationship Id="rId4" Type="http://schemas.openxmlformats.org/officeDocument/2006/relationships/image" Target="../media/image29.jpeg"/><Relationship Id="rId9" Type="http://schemas.openxmlformats.org/officeDocument/2006/relationships/image" Target="../media/image2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7.jpe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2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gif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jpeg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audio" Target="../media/audio1.wav"/><Relationship Id="rId7" Type="http://schemas.openxmlformats.org/officeDocument/2006/relationships/image" Target="../media/image18.jpeg"/><Relationship Id="rId12" Type="http://schemas.openxmlformats.org/officeDocument/2006/relationships/image" Target="../media/image23.gif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gif"/><Relationship Id="rId5" Type="http://schemas.openxmlformats.org/officeDocument/2006/relationships/image" Target="../media/image16.jpeg"/><Relationship Id="rId15" Type="http://schemas.openxmlformats.org/officeDocument/2006/relationships/image" Target="../media/image26.gif"/><Relationship Id="rId10" Type="http://schemas.openxmlformats.org/officeDocument/2006/relationships/image" Target="../media/image21.jpeg"/><Relationship Id="rId4" Type="http://schemas.openxmlformats.org/officeDocument/2006/relationships/image" Target="../media/image15.gif"/><Relationship Id="rId9" Type="http://schemas.openxmlformats.org/officeDocument/2006/relationships/image" Target="../media/image20.gif"/><Relationship Id="rId1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4552950"/>
            <a:ext cx="2649682" cy="2305051"/>
            <a:chOff x="0" y="4552950"/>
            <a:chExt cx="2649682" cy="2305051"/>
          </a:xfrm>
        </p:grpSpPr>
        <p:pic>
          <p:nvPicPr>
            <p:cNvPr id="1027" name="Picture 3" descr="C:\Users\User\Desktop\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705475"/>
              <a:ext cx="381000" cy="1152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 descr="C:\Users\User\Desktop\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552950"/>
              <a:ext cx="381000" cy="1152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3" descr="C:\Users\User\Desktop\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882920" y="6091238"/>
              <a:ext cx="381000" cy="1152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3" descr="C:\Users\User\Desktop\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787545" y="6091238"/>
              <a:ext cx="381000" cy="1152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6849341" y="0"/>
            <a:ext cx="2305050" cy="2438399"/>
            <a:chOff x="6849341" y="0"/>
            <a:chExt cx="2305050" cy="2438399"/>
          </a:xfrm>
        </p:grpSpPr>
        <p:pic>
          <p:nvPicPr>
            <p:cNvPr id="25" name="Picture 3" descr="C:\Users\User\Desktop\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387629" y="-385763"/>
              <a:ext cx="381000" cy="1152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5" descr="C:\Users\User\Desktop\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7235104" y="-385763"/>
              <a:ext cx="381000" cy="1152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3" descr="C:\Users\User\Desktop\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3391" y="1285874"/>
              <a:ext cx="381000" cy="1152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3" descr="C:\Users\User\Desktop\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3391" y="190499"/>
              <a:ext cx="381000" cy="1152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67145" y="6111875"/>
            <a:ext cx="21336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১১-১০-২০১৪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43400" y="6356350"/>
            <a:ext cx="16764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আফরোজা,রংপুর।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39992" y="6441064"/>
            <a:ext cx="533399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 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8200" y="2895600"/>
            <a:ext cx="3657600" cy="87153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solidFill>
                  <a:srgbClr val="00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 সবাইকে </a:t>
            </a:r>
            <a:endParaRPr lang="en-US" b="1" dirty="0">
              <a:ln w="11430"/>
              <a:solidFill>
                <a:srgbClr val="00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3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96" y="990601"/>
            <a:ext cx="3688774" cy="457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96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 txBox="1">
            <a:spLocks/>
          </p:cNvSpPr>
          <p:nvPr/>
        </p:nvSpPr>
        <p:spPr>
          <a:xfrm>
            <a:off x="457200" y="6356350"/>
            <a:ext cx="1447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১১-১০-২০১৪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4267200" y="6356350"/>
            <a:ext cx="1752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আফরোজা,রংপুর।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8153400" y="6356350"/>
            <a:ext cx="5333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10 </a:t>
            </a:r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4" descr="C:\Users\User\Desktop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478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743200" y="565537"/>
            <a:ext cx="3581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ফুসফুস  দেখতে কেমন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24051" y="543185"/>
            <a:ext cx="5219700" cy="904615"/>
          </a:xfrm>
          <a:custGeom>
            <a:avLst/>
            <a:gdLst>
              <a:gd name="connsiteX0" fmla="*/ 0 w 5219700"/>
              <a:gd name="connsiteY0" fmla="*/ 0 h 584775"/>
              <a:gd name="connsiteX1" fmla="*/ 869950 w 5219700"/>
              <a:gd name="connsiteY1" fmla="*/ 0 h 584775"/>
              <a:gd name="connsiteX2" fmla="*/ 869950 w 5219700"/>
              <a:gd name="connsiteY2" fmla="*/ 0 h 584775"/>
              <a:gd name="connsiteX3" fmla="*/ 2174875 w 5219700"/>
              <a:gd name="connsiteY3" fmla="*/ 0 h 584775"/>
              <a:gd name="connsiteX4" fmla="*/ 5219700 w 5219700"/>
              <a:gd name="connsiteY4" fmla="*/ 0 h 584775"/>
              <a:gd name="connsiteX5" fmla="*/ 5219700 w 5219700"/>
              <a:gd name="connsiteY5" fmla="*/ 341119 h 584775"/>
              <a:gd name="connsiteX6" fmla="*/ 5219700 w 5219700"/>
              <a:gd name="connsiteY6" fmla="*/ 341119 h 584775"/>
              <a:gd name="connsiteX7" fmla="*/ 5219700 w 5219700"/>
              <a:gd name="connsiteY7" fmla="*/ 487313 h 584775"/>
              <a:gd name="connsiteX8" fmla="*/ 5219700 w 5219700"/>
              <a:gd name="connsiteY8" fmla="*/ 584775 h 584775"/>
              <a:gd name="connsiteX9" fmla="*/ 2174875 w 5219700"/>
              <a:gd name="connsiteY9" fmla="*/ 584775 h 584775"/>
              <a:gd name="connsiteX10" fmla="*/ 1522430 w 5219700"/>
              <a:gd name="connsiteY10" fmla="*/ 657872 h 584775"/>
              <a:gd name="connsiteX11" fmla="*/ 869950 w 5219700"/>
              <a:gd name="connsiteY11" fmla="*/ 584775 h 584775"/>
              <a:gd name="connsiteX12" fmla="*/ 0 w 5219700"/>
              <a:gd name="connsiteY12" fmla="*/ 584775 h 584775"/>
              <a:gd name="connsiteX13" fmla="*/ 0 w 5219700"/>
              <a:gd name="connsiteY13" fmla="*/ 487313 h 584775"/>
              <a:gd name="connsiteX14" fmla="*/ 0 w 5219700"/>
              <a:gd name="connsiteY14" fmla="*/ 341119 h 584775"/>
              <a:gd name="connsiteX15" fmla="*/ 0 w 5219700"/>
              <a:gd name="connsiteY15" fmla="*/ 341119 h 584775"/>
              <a:gd name="connsiteX16" fmla="*/ 0 w 5219700"/>
              <a:gd name="connsiteY16" fmla="*/ 0 h 584775"/>
              <a:gd name="connsiteX0" fmla="*/ 0 w 5219700"/>
              <a:gd name="connsiteY0" fmla="*/ 0 h 904615"/>
              <a:gd name="connsiteX1" fmla="*/ 869950 w 5219700"/>
              <a:gd name="connsiteY1" fmla="*/ 0 h 904615"/>
              <a:gd name="connsiteX2" fmla="*/ 869950 w 5219700"/>
              <a:gd name="connsiteY2" fmla="*/ 0 h 904615"/>
              <a:gd name="connsiteX3" fmla="*/ 2174875 w 5219700"/>
              <a:gd name="connsiteY3" fmla="*/ 0 h 904615"/>
              <a:gd name="connsiteX4" fmla="*/ 5219700 w 5219700"/>
              <a:gd name="connsiteY4" fmla="*/ 0 h 904615"/>
              <a:gd name="connsiteX5" fmla="*/ 5219700 w 5219700"/>
              <a:gd name="connsiteY5" fmla="*/ 341119 h 904615"/>
              <a:gd name="connsiteX6" fmla="*/ 5219700 w 5219700"/>
              <a:gd name="connsiteY6" fmla="*/ 341119 h 904615"/>
              <a:gd name="connsiteX7" fmla="*/ 5219700 w 5219700"/>
              <a:gd name="connsiteY7" fmla="*/ 487313 h 904615"/>
              <a:gd name="connsiteX8" fmla="*/ 5219700 w 5219700"/>
              <a:gd name="connsiteY8" fmla="*/ 584775 h 904615"/>
              <a:gd name="connsiteX9" fmla="*/ 2174875 w 5219700"/>
              <a:gd name="connsiteY9" fmla="*/ 584775 h 904615"/>
              <a:gd name="connsiteX10" fmla="*/ 2248144 w 5219700"/>
              <a:gd name="connsiteY10" fmla="*/ 904615 h 904615"/>
              <a:gd name="connsiteX11" fmla="*/ 869950 w 5219700"/>
              <a:gd name="connsiteY11" fmla="*/ 584775 h 904615"/>
              <a:gd name="connsiteX12" fmla="*/ 0 w 5219700"/>
              <a:gd name="connsiteY12" fmla="*/ 584775 h 904615"/>
              <a:gd name="connsiteX13" fmla="*/ 0 w 5219700"/>
              <a:gd name="connsiteY13" fmla="*/ 487313 h 904615"/>
              <a:gd name="connsiteX14" fmla="*/ 0 w 5219700"/>
              <a:gd name="connsiteY14" fmla="*/ 341119 h 904615"/>
              <a:gd name="connsiteX15" fmla="*/ 0 w 5219700"/>
              <a:gd name="connsiteY15" fmla="*/ 341119 h 904615"/>
              <a:gd name="connsiteX16" fmla="*/ 0 w 5219700"/>
              <a:gd name="connsiteY16" fmla="*/ 0 h 904615"/>
              <a:gd name="connsiteX0" fmla="*/ 0 w 5219700"/>
              <a:gd name="connsiteY0" fmla="*/ 0 h 904615"/>
              <a:gd name="connsiteX1" fmla="*/ 869950 w 5219700"/>
              <a:gd name="connsiteY1" fmla="*/ 0 h 904615"/>
              <a:gd name="connsiteX2" fmla="*/ 869950 w 5219700"/>
              <a:gd name="connsiteY2" fmla="*/ 0 h 904615"/>
              <a:gd name="connsiteX3" fmla="*/ 2174875 w 5219700"/>
              <a:gd name="connsiteY3" fmla="*/ 0 h 904615"/>
              <a:gd name="connsiteX4" fmla="*/ 5219700 w 5219700"/>
              <a:gd name="connsiteY4" fmla="*/ 0 h 904615"/>
              <a:gd name="connsiteX5" fmla="*/ 5219700 w 5219700"/>
              <a:gd name="connsiteY5" fmla="*/ 341119 h 904615"/>
              <a:gd name="connsiteX6" fmla="*/ 5219700 w 5219700"/>
              <a:gd name="connsiteY6" fmla="*/ 341119 h 904615"/>
              <a:gd name="connsiteX7" fmla="*/ 5219700 w 5219700"/>
              <a:gd name="connsiteY7" fmla="*/ 487313 h 904615"/>
              <a:gd name="connsiteX8" fmla="*/ 5219700 w 5219700"/>
              <a:gd name="connsiteY8" fmla="*/ 584775 h 904615"/>
              <a:gd name="connsiteX9" fmla="*/ 1463675 w 5219700"/>
              <a:gd name="connsiteY9" fmla="*/ 555747 h 904615"/>
              <a:gd name="connsiteX10" fmla="*/ 2248144 w 5219700"/>
              <a:gd name="connsiteY10" fmla="*/ 904615 h 904615"/>
              <a:gd name="connsiteX11" fmla="*/ 869950 w 5219700"/>
              <a:gd name="connsiteY11" fmla="*/ 584775 h 904615"/>
              <a:gd name="connsiteX12" fmla="*/ 0 w 5219700"/>
              <a:gd name="connsiteY12" fmla="*/ 584775 h 904615"/>
              <a:gd name="connsiteX13" fmla="*/ 0 w 5219700"/>
              <a:gd name="connsiteY13" fmla="*/ 487313 h 904615"/>
              <a:gd name="connsiteX14" fmla="*/ 0 w 5219700"/>
              <a:gd name="connsiteY14" fmla="*/ 341119 h 904615"/>
              <a:gd name="connsiteX15" fmla="*/ 0 w 5219700"/>
              <a:gd name="connsiteY15" fmla="*/ 341119 h 904615"/>
              <a:gd name="connsiteX16" fmla="*/ 0 w 5219700"/>
              <a:gd name="connsiteY16" fmla="*/ 0 h 904615"/>
              <a:gd name="connsiteX0" fmla="*/ 0 w 5219700"/>
              <a:gd name="connsiteY0" fmla="*/ 0 h 904615"/>
              <a:gd name="connsiteX1" fmla="*/ 869950 w 5219700"/>
              <a:gd name="connsiteY1" fmla="*/ 0 h 904615"/>
              <a:gd name="connsiteX2" fmla="*/ 869950 w 5219700"/>
              <a:gd name="connsiteY2" fmla="*/ 0 h 904615"/>
              <a:gd name="connsiteX3" fmla="*/ 2174875 w 5219700"/>
              <a:gd name="connsiteY3" fmla="*/ 0 h 904615"/>
              <a:gd name="connsiteX4" fmla="*/ 5219700 w 5219700"/>
              <a:gd name="connsiteY4" fmla="*/ 0 h 904615"/>
              <a:gd name="connsiteX5" fmla="*/ 5219700 w 5219700"/>
              <a:gd name="connsiteY5" fmla="*/ 341119 h 904615"/>
              <a:gd name="connsiteX6" fmla="*/ 5219700 w 5219700"/>
              <a:gd name="connsiteY6" fmla="*/ 341119 h 904615"/>
              <a:gd name="connsiteX7" fmla="*/ 5219700 w 5219700"/>
              <a:gd name="connsiteY7" fmla="*/ 487313 h 904615"/>
              <a:gd name="connsiteX8" fmla="*/ 5219700 w 5219700"/>
              <a:gd name="connsiteY8" fmla="*/ 584775 h 904615"/>
              <a:gd name="connsiteX9" fmla="*/ 1463675 w 5219700"/>
              <a:gd name="connsiteY9" fmla="*/ 555747 h 904615"/>
              <a:gd name="connsiteX10" fmla="*/ 2248144 w 5219700"/>
              <a:gd name="connsiteY10" fmla="*/ 904615 h 904615"/>
              <a:gd name="connsiteX11" fmla="*/ 1160236 w 5219700"/>
              <a:gd name="connsiteY11" fmla="*/ 570261 h 904615"/>
              <a:gd name="connsiteX12" fmla="*/ 0 w 5219700"/>
              <a:gd name="connsiteY12" fmla="*/ 584775 h 904615"/>
              <a:gd name="connsiteX13" fmla="*/ 0 w 5219700"/>
              <a:gd name="connsiteY13" fmla="*/ 487313 h 904615"/>
              <a:gd name="connsiteX14" fmla="*/ 0 w 5219700"/>
              <a:gd name="connsiteY14" fmla="*/ 341119 h 904615"/>
              <a:gd name="connsiteX15" fmla="*/ 0 w 5219700"/>
              <a:gd name="connsiteY15" fmla="*/ 341119 h 904615"/>
              <a:gd name="connsiteX16" fmla="*/ 0 w 5219700"/>
              <a:gd name="connsiteY16" fmla="*/ 0 h 904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219700" h="904615">
                <a:moveTo>
                  <a:pt x="0" y="0"/>
                </a:moveTo>
                <a:lnTo>
                  <a:pt x="869950" y="0"/>
                </a:lnTo>
                <a:lnTo>
                  <a:pt x="869950" y="0"/>
                </a:lnTo>
                <a:lnTo>
                  <a:pt x="2174875" y="0"/>
                </a:lnTo>
                <a:lnTo>
                  <a:pt x="5219700" y="0"/>
                </a:lnTo>
                <a:lnTo>
                  <a:pt x="5219700" y="341119"/>
                </a:lnTo>
                <a:lnTo>
                  <a:pt x="5219700" y="341119"/>
                </a:lnTo>
                <a:lnTo>
                  <a:pt x="5219700" y="487313"/>
                </a:lnTo>
                <a:lnTo>
                  <a:pt x="5219700" y="584775"/>
                </a:lnTo>
                <a:lnTo>
                  <a:pt x="1463675" y="555747"/>
                </a:lnTo>
                <a:lnTo>
                  <a:pt x="2248144" y="904615"/>
                </a:lnTo>
                <a:lnTo>
                  <a:pt x="1160236" y="570261"/>
                </a:lnTo>
                <a:lnTo>
                  <a:pt x="0" y="584775"/>
                </a:lnTo>
                <a:lnTo>
                  <a:pt x="0" y="487313"/>
                </a:lnTo>
                <a:lnTo>
                  <a:pt x="0" y="341119"/>
                </a:lnTo>
                <a:lnTo>
                  <a:pt x="0" y="3411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বক্ষগহ্বরে কয়টি ফুসফুস দেখতে পাচ্ছ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9" name="Picture 7" descr="C:\Users\User\Desktop\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1" y="1700325"/>
            <a:ext cx="1866899" cy="25074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95700" y="5300663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দুইটি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5385281"/>
            <a:ext cx="40386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গোলাপী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বর্ণের ও </a:t>
            </a:r>
            <a:r>
              <a:rPr lang="bn-BD" sz="32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স্পঞ্জের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মত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5" name="Picture 3" descr="C:\Users\User\Desktop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524" y="2057400"/>
            <a:ext cx="1971676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393372"/>
            <a:ext cx="4876800" cy="365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81450" y="5423774"/>
            <a:ext cx="171449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প্লুরা পর্দা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4600" y="488330"/>
            <a:ext cx="32766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ফুসফুস কী দিয়ে আবৃত?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9" name="Object 8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8137857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" name="Packager Shell Object" showAsIcon="1" r:id="rId8" imgW="914400" imgH="771480" progId="Package">
                  <p:embed/>
                </p:oleObj>
              </mc:Choice>
              <mc:Fallback>
                <p:oleObj name="Packager Shell Object" showAsIcon="1" r:id="rId8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651927" y="3788631"/>
            <a:ext cx="2000249" cy="838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ভিডিওতে  দেখি কিভাবে ফুসফুস কাজ করে ? 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65400" y="5385280"/>
            <a:ext cx="37338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বায়ুথলি / অ্যালভিওলাস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66987" y="543185"/>
            <a:ext cx="347662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ফুসফুসে কী দেখা যাচ্ছে?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82" name="Picture 10" descr="C:\Users\User\Desktop\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844" y="1451058"/>
            <a:ext cx="5029200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3" name="TextBox 12"/>
          <p:cNvSpPr txBox="1"/>
          <p:nvPr/>
        </p:nvSpPr>
        <p:spPr>
          <a:xfrm>
            <a:off x="565150" y="531596"/>
            <a:ext cx="7734299" cy="2835015"/>
          </a:xfrm>
          <a:custGeom>
            <a:avLst/>
            <a:gdLst>
              <a:gd name="connsiteX0" fmla="*/ 0 w 7734299"/>
              <a:gd name="connsiteY0" fmla="*/ 0 h 584775"/>
              <a:gd name="connsiteX1" fmla="*/ 1289050 w 7734299"/>
              <a:gd name="connsiteY1" fmla="*/ 0 h 584775"/>
              <a:gd name="connsiteX2" fmla="*/ 1289050 w 7734299"/>
              <a:gd name="connsiteY2" fmla="*/ 0 h 584775"/>
              <a:gd name="connsiteX3" fmla="*/ 3222625 w 7734299"/>
              <a:gd name="connsiteY3" fmla="*/ 0 h 584775"/>
              <a:gd name="connsiteX4" fmla="*/ 7734299 w 7734299"/>
              <a:gd name="connsiteY4" fmla="*/ 0 h 584775"/>
              <a:gd name="connsiteX5" fmla="*/ 7734299 w 7734299"/>
              <a:gd name="connsiteY5" fmla="*/ 341119 h 584775"/>
              <a:gd name="connsiteX6" fmla="*/ 7734299 w 7734299"/>
              <a:gd name="connsiteY6" fmla="*/ 341119 h 584775"/>
              <a:gd name="connsiteX7" fmla="*/ 7734299 w 7734299"/>
              <a:gd name="connsiteY7" fmla="*/ 487313 h 584775"/>
              <a:gd name="connsiteX8" fmla="*/ 7734299 w 7734299"/>
              <a:gd name="connsiteY8" fmla="*/ 584775 h 584775"/>
              <a:gd name="connsiteX9" fmla="*/ 3222625 w 7734299"/>
              <a:gd name="connsiteY9" fmla="*/ 584775 h 584775"/>
              <a:gd name="connsiteX10" fmla="*/ 2255863 w 7734299"/>
              <a:gd name="connsiteY10" fmla="*/ 657872 h 584775"/>
              <a:gd name="connsiteX11" fmla="*/ 1289050 w 7734299"/>
              <a:gd name="connsiteY11" fmla="*/ 584775 h 584775"/>
              <a:gd name="connsiteX12" fmla="*/ 0 w 7734299"/>
              <a:gd name="connsiteY12" fmla="*/ 584775 h 584775"/>
              <a:gd name="connsiteX13" fmla="*/ 0 w 7734299"/>
              <a:gd name="connsiteY13" fmla="*/ 487313 h 584775"/>
              <a:gd name="connsiteX14" fmla="*/ 0 w 7734299"/>
              <a:gd name="connsiteY14" fmla="*/ 341119 h 584775"/>
              <a:gd name="connsiteX15" fmla="*/ 0 w 7734299"/>
              <a:gd name="connsiteY15" fmla="*/ 341119 h 584775"/>
              <a:gd name="connsiteX16" fmla="*/ 0 w 7734299"/>
              <a:gd name="connsiteY16" fmla="*/ 0 h 584775"/>
              <a:gd name="connsiteX0" fmla="*/ 0 w 7734299"/>
              <a:gd name="connsiteY0" fmla="*/ 0 h 2835015"/>
              <a:gd name="connsiteX1" fmla="*/ 1289050 w 7734299"/>
              <a:gd name="connsiteY1" fmla="*/ 0 h 2835015"/>
              <a:gd name="connsiteX2" fmla="*/ 1289050 w 7734299"/>
              <a:gd name="connsiteY2" fmla="*/ 0 h 2835015"/>
              <a:gd name="connsiteX3" fmla="*/ 3222625 w 7734299"/>
              <a:gd name="connsiteY3" fmla="*/ 0 h 2835015"/>
              <a:gd name="connsiteX4" fmla="*/ 7734299 w 7734299"/>
              <a:gd name="connsiteY4" fmla="*/ 0 h 2835015"/>
              <a:gd name="connsiteX5" fmla="*/ 7734299 w 7734299"/>
              <a:gd name="connsiteY5" fmla="*/ 341119 h 2835015"/>
              <a:gd name="connsiteX6" fmla="*/ 7734299 w 7734299"/>
              <a:gd name="connsiteY6" fmla="*/ 341119 h 2835015"/>
              <a:gd name="connsiteX7" fmla="*/ 7734299 w 7734299"/>
              <a:gd name="connsiteY7" fmla="*/ 487313 h 2835015"/>
              <a:gd name="connsiteX8" fmla="*/ 7734299 w 7734299"/>
              <a:gd name="connsiteY8" fmla="*/ 584775 h 2835015"/>
              <a:gd name="connsiteX9" fmla="*/ 3222625 w 7734299"/>
              <a:gd name="connsiteY9" fmla="*/ 584775 h 2835015"/>
              <a:gd name="connsiteX10" fmla="*/ 3591177 w 7734299"/>
              <a:gd name="connsiteY10" fmla="*/ 2835015 h 2835015"/>
              <a:gd name="connsiteX11" fmla="*/ 1289050 w 7734299"/>
              <a:gd name="connsiteY11" fmla="*/ 584775 h 2835015"/>
              <a:gd name="connsiteX12" fmla="*/ 0 w 7734299"/>
              <a:gd name="connsiteY12" fmla="*/ 584775 h 2835015"/>
              <a:gd name="connsiteX13" fmla="*/ 0 w 7734299"/>
              <a:gd name="connsiteY13" fmla="*/ 487313 h 2835015"/>
              <a:gd name="connsiteX14" fmla="*/ 0 w 7734299"/>
              <a:gd name="connsiteY14" fmla="*/ 341119 h 2835015"/>
              <a:gd name="connsiteX15" fmla="*/ 0 w 7734299"/>
              <a:gd name="connsiteY15" fmla="*/ 341119 h 2835015"/>
              <a:gd name="connsiteX16" fmla="*/ 0 w 7734299"/>
              <a:gd name="connsiteY16" fmla="*/ 0 h 2835015"/>
              <a:gd name="connsiteX0" fmla="*/ 0 w 7734299"/>
              <a:gd name="connsiteY0" fmla="*/ 0 h 2835015"/>
              <a:gd name="connsiteX1" fmla="*/ 1289050 w 7734299"/>
              <a:gd name="connsiteY1" fmla="*/ 0 h 2835015"/>
              <a:gd name="connsiteX2" fmla="*/ 1289050 w 7734299"/>
              <a:gd name="connsiteY2" fmla="*/ 0 h 2835015"/>
              <a:gd name="connsiteX3" fmla="*/ 3222625 w 7734299"/>
              <a:gd name="connsiteY3" fmla="*/ 0 h 2835015"/>
              <a:gd name="connsiteX4" fmla="*/ 7734299 w 7734299"/>
              <a:gd name="connsiteY4" fmla="*/ 0 h 2835015"/>
              <a:gd name="connsiteX5" fmla="*/ 7734299 w 7734299"/>
              <a:gd name="connsiteY5" fmla="*/ 341119 h 2835015"/>
              <a:gd name="connsiteX6" fmla="*/ 7734299 w 7734299"/>
              <a:gd name="connsiteY6" fmla="*/ 341119 h 2835015"/>
              <a:gd name="connsiteX7" fmla="*/ 7734299 w 7734299"/>
              <a:gd name="connsiteY7" fmla="*/ 487313 h 2835015"/>
              <a:gd name="connsiteX8" fmla="*/ 7734299 w 7734299"/>
              <a:gd name="connsiteY8" fmla="*/ 584775 h 2835015"/>
              <a:gd name="connsiteX9" fmla="*/ 1524453 w 7734299"/>
              <a:gd name="connsiteY9" fmla="*/ 570261 h 2835015"/>
              <a:gd name="connsiteX10" fmla="*/ 3591177 w 7734299"/>
              <a:gd name="connsiteY10" fmla="*/ 2835015 h 2835015"/>
              <a:gd name="connsiteX11" fmla="*/ 1289050 w 7734299"/>
              <a:gd name="connsiteY11" fmla="*/ 584775 h 2835015"/>
              <a:gd name="connsiteX12" fmla="*/ 0 w 7734299"/>
              <a:gd name="connsiteY12" fmla="*/ 584775 h 2835015"/>
              <a:gd name="connsiteX13" fmla="*/ 0 w 7734299"/>
              <a:gd name="connsiteY13" fmla="*/ 487313 h 2835015"/>
              <a:gd name="connsiteX14" fmla="*/ 0 w 7734299"/>
              <a:gd name="connsiteY14" fmla="*/ 341119 h 2835015"/>
              <a:gd name="connsiteX15" fmla="*/ 0 w 7734299"/>
              <a:gd name="connsiteY15" fmla="*/ 341119 h 2835015"/>
              <a:gd name="connsiteX16" fmla="*/ 0 w 7734299"/>
              <a:gd name="connsiteY16" fmla="*/ 0 h 2835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734299" h="2835015">
                <a:moveTo>
                  <a:pt x="0" y="0"/>
                </a:moveTo>
                <a:lnTo>
                  <a:pt x="1289050" y="0"/>
                </a:lnTo>
                <a:lnTo>
                  <a:pt x="1289050" y="0"/>
                </a:lnTo>
                <a:lnTo>
                  <a:pt x="3222625" y="0"/>
                </a:lnTo>
                <a:lnTo>
                  <a:pt x="7734299" y="0"/>
                </a:lnTo>
                <a:lnTo>
                  <a:pt x="7734299" y="341119"/>
                </a:lnTo>
                <a:lnTo>
                  <a:pt x="7734299" y="341119"/>
                </a:lnTo>
                <a:lnTo>
                  <a:pt x="7734299" y="487313"/>
                </a:lnTo>
                <a:lnTo>
                  <a:pt x="7734299" y="584775"/>
                </a:lnTo>
                <a:lnTo>
                  <a:pt x="1524453" y="570261"/>
                </a:lnTo>
                <a:lnTo>
                  <a:pt x="3591177" y="2835015"/>
                </a:lnTo>
                <a:lnTo>
                  <a:pt x="1289050" y="584775"/>
                </a:lnTo>
                <a:lnTo>
                  <a:pt x="0" y="584775"/>
                </a:lnTo>
                <a:lnTo>
                  <a:pt x="0" y="487313"/>
                </a:lnTo>
                <a:lnTo>
                  <a:pt x="0" y="341119"/>
                </a:lnTo>
                <a:lnTo>
                  <a:pt x="0" y="3411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চিহ্নিত অংশটি কোন কোন অংশকে পৃথক করেছে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86126" y="5423774"/>
            <a:ext cx="2590798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বক্ষ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32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উদর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গহবর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86" name="Picture 14" descr="C:\Users\User\Desktop\respi\lungs2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1657801"/>
            <a:ext cx="4476749" cy="335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028700" y="557699"/>
            <a:ext cx="148590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: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1971" y="5349031"/>
            <a:ext cx="86868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মধ্যচ্ছদা সংকোচন ওপ্রসারণের মাধ্যমে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প্রশ্বাস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নিঃশ্বাস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কাজ সম্পন্ন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598587" y="5439141"/>
            <a:ext cx="133722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মধ্যচ্ছদা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9642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2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" grpId="0"/>
      <p:bldP spid="2" grpId="1"/>
      <p:bldP spid="3" grpId="0" animBg="1"/>
      <p:bldP spid="3" grpId="1" animBg="1"/>
      <p:bldP spid="4" grpId="0" animBg="1"/>
      <p:bldP spid="4" grpId="1" animBg="1"/>
      <p:bldP spid="8" grpId="0" animBg="1"/>
      <p:bldP spid="8" grpId="1" animBg="1"/>
      <p:bldP spid="10" grpId="0"/>
      <p:bldP spid="10" grpId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21" grpId="0" animBg="1"/>
      <p:bldP spid="2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 txBox="1">
            <a:spLocks/>
          </p:cNvSpPr>
          <p:nvPr/>
        </p:nvSpPr>
        <p:spPr>
          <a:xfrm>
            <a:off x="457200" y="6356350"/>
            <a:ext cx="1447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১১-১০-২০১৪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4267200" y="6356350"/>
            <a:ext cx="1752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আফরোজা,রংপুর।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8153400" y="6356350"/>
            <a:ext cx="5333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8325" y="342059"/>
            <a:ext cx="53721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চিত্রের প্রতি শূন্যস্থানে ক্লিক করি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102" name="Picture 6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43000"/>
            <a:ext cx="5534025" cy="481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6477000" y="2286000"/>
            <a:ext cx="129540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নাসারন্ধ্র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629400" y="2971800"/>
            <a:ext cx="99060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স্বরযন্ত্র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124699" y="4343400"/>
            <a:ext cx="129540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বাম ব্রঙ্কাস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210425" y="5105400"/>
            <a:ext cx="129540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বাম ফুসফুস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019800" y="1524000"/>
            <a:ext cx="1190625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নাসাপথ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485900" y="2340429"/>
            <a:ext cx="156210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নাসা গলবিল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38200" y="3359944"/>
            <a:ext cx="129540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শ্বাসনালী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73528" y="4152900"/>
            <a:ext cx="129540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ডান ব্রঙ্কাস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81000" y="4876800"/>
            <a:ext cx="129540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ডান ফুসফুস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81000" y="5455558"/>
            <a:ext cx="129540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মধ্যচ্ছদা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4891087" y="4038600"/>
            <a:ext cx="2043113" cy="89674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6981825" y="3701144"/>
            <a:ext cx="104639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ব্রঙ্কিওল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274105" y="6063962"/>
            <a:ext cx="2338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মানব শ্বসনতন্ত্র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34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52" grpId="0" animBg="1"/>
      <p:bldP spid="55" grpId="0" animBg="1"/>
      <p:bldP spid="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 txBox="1">
            <a:spLocks/>
          </p:cNvSpPr>
          <p:nvPr/>
        </p:nvSpPr>
        <p:spPr>
          <a:xfrm>
            <a:off x="457200" y="6356350"/>
            <a:ext cx="1447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১১-১০-২০১৪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4267200" y="6356350"/>
            <a:ext cx="1752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আফরোজা,রংপুর।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8153400" y="6356350"/>
            <a:ext cx="5333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123004"/>
              </p:ext>
            </p:extLst>
          </p:nvPr>
        </p:nvGraphicFramePr>
        <p:xfrm>
          <a:off x="228600" y="1143000"/>
          <a:ext cx="8763000" cy="472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828800"/>
                <a:gridCol w="1801906"/>
                <a:gridCol w="1855694"/>
                <a:gridCol w="1752600"/>
              </a:tblGrid>
              <a:tr h="350520">
                <a:tc rowSpan="2">
                  <a:txBody>
                    <a:bodyPr/>
                    <a:lstStyle/>
                    <a:p>
                      <a:r>
                        <a:rPr lang="bn-IN" sz="3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প্রতিটি দল </a:t>
                      </a:r>
                      <a:r>
                        <a:rPr lang="bn-IN" sz="320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ছকটি পূরণ কর</a:t>
                      </a:r>
                      <a:endParaRPr lang="en-US" sz="3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দল ১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দল ২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দল ৩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দল ৪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32588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চিত্রের অংগের </a:t>
                      </a:r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 নাম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07720">
                <a:tc>
                  <a:txBody>
                    <a:bodyPr/>
                    <a:lstStyle/>
                    <a:p>
                      <a:endParaRPr lang="bn-BD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চিত্রের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গঠন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53440">
                <a:tc>
                  <a:txBody>
                    <a:bodyPr/>
                    <a:lstStyle/>
                    <a:p>
                      <a:endParaRPr lang="bn-BD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চিত্রের </a:t>
                      </a:r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 কাজ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57200" y="275115"/>
            <a:ext cx="1966686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দলগত কাজঃ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91200" y="4572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২ মি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+উপস্থাপন ১০ মি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2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887794"/>
            <a:ext cx="1457749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887794"/>
            <a:ext cx="1409700" cy="97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:\Users\User\Desktop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384" y="1838632"/>
            <a:ext cx="1447800" cy="10741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" name="Picture 3" descr="C:\Users\User\Desktop\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63994"/>
            <a:ext cx="11430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36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 txBox="1">
            <a:spLocks/>
          </p:cNvSpPr>
          <p:nvPr/>
        </p:nvSpPr>
        <p:spPr>
          <a:xfrm>
            <a:off x="457200" y="6356350"/>
            <a:ext cx="1447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১১-১০-২০১৪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4267200" y="6356350"/>
            <a:ext cx="1752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আফরোজা,রংপুর।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8153400" y="6356350"/>
            <a:ext cx="5333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</a:t>
            </a:r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2570" y="152400"/>
            <a:ext cx="17526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0607" y="4267200"/>
            <a:ext cx="6274594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চিত্রের লোকটির শক্তি উৎপন্ন হয়েছে কোন প্রক্রিয়ায়?  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088886"/>
            <a:ext cx="3657601" cy="26429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TextBox 7"/>
          <p:cNvSpPr txBox="1"/>
          <p:nvPr/>
        </p:nvSpPr>
        <p:spPr>
          <a:xfrm>
            <a:off x="1131822" y="5035490"/>
            <a:ext cx="2525777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অভিস্রবণ  প্রক্রিয়ায়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53277" y="5011710"/>
            <a:ext cx="1944763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শ্বসন  প্রক্রিয়ায়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4797" y="5671407"/>
            <a:ext cx="3100529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গ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সালোক সংশ্লেষন 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প্রক্রিয়ায়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53277" y="5671408"/>
            <a:ext cx="2710999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 ইমবাইবিশন  প্রক্রিয়ায়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088886"/>
            <a:ext cx="3657601" cy="2657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5" name="TextBox 14"/>
          <p:cNvSpPr txBox="1"/>
          <p:nvPr/>
        </p:nvSpPr>
        <p:spPr>
          <a:xfrm>
            <a:off x="427780" y="3970567"/>
            <a:ext cx="4409609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চিত্রের গোলাপী রঙের অংশটির বৈশিষ্ট্য--- 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4426" y="4575732"/>
            <a:ext cx="3055257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I.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স্পঞ্জের মত নরম ও কোমল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67881" y="4549233"/>
            <a:ext cx="2551919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প্লুরা পর্দা দ্বারা আবৃত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25658" y="4593128"/>
            <a:ext cx="2831872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III.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অসংখ্য বায়ুথলি আছে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9710" y="5209743"/>
            <a:ext cx="19050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কোনটি সঠিক ?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79580" y="5794532"/>
            <a:ext cx="641522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ক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I</a:t>
            </a:r>
            <a:endParaRPr lang="en-US" sz="2400" dirty="0"/>
          </a:p>
        </p:txBody>
      </p:sp>
      <p:sp>
        <p:nvSpPr>
          <p:cNvPr id="27" name="Rectangle 26"/>
          <p:cNvSpPr/>
          <p:nvPr/>
        </p:nvSpPr>
        <p:spPr>
          <a:xfrm>
            <a:off x="2540352" y="5815552"/>
            <a:ext cx="72808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খ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.II</a:t>
            </a:r>
            <a:endParaRPr lang="en-US" sz="2400" dirty="0"/>
          </a:p>
        </p:txBody>
      </p:sp>
      <p:sp>
        <p:nvSpPr>
          <p:cNvPr id="28" name="Rectangle 27"/>
          <p:cNvSpPr/>
          <p:nvPr/>
        </p:nvSpPr>
        <p:spPr>
          <a:xfrm>
            <a:off x="4008412" y="5826734"/>
            <a:ext cx="1144865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.II ,III</a:t>
            </a:r>
            <a:endParaRPr lang="en-US" sz="2400" dirty="0"/>
          </a:p>
        </p:txBody>
      </p:sp>
      <p:sp>
        <p:nvSpPr>
          <p:cNvPr id="29" name="Rectangle 28"/>
          <p:cNvSpPr/>
          <p:nvPr/>
        </p:nvSpPr>
        <p:spPr>
          <a:xfrm>
            <a:off x="6366990" y="5826735"/>
            <a:ext cx="132921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ঘ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.I,II,III</a:t>
            </a:r>
            <a:endParaRPr lang="en-US" sz="2400" dirty="0"/>
          </a:p>
        </p:txBody>
      </p:sp>
      <p:pic>
        <p:nvPicPr>
          <p:cNvPr id="30" name="Picture 8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894" y="5063315"/>
            <a:ext cx="533400" cy="43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775" y="5854559"/>
            <a:ext cx="533400" cy="43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respi\diaphragmatic-breathing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710" y="1088886"/>
            <a:ext cx="3801302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Arrow Connector 23"/>
          <p:cNvCxnSpPr/>
          <p:nvPr/>
        </p:nvCxnSpPr>
        <p:spPr>
          <a:xfrm flipH="1">
            <a:off x="4997676" y="3048000"/>
            <a:ext cx="1529601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2" descr="E:\Root\Animated-gif-spinning-question-mark-picture-moving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811" y="2681810"/>
            <a:ext cx="473172" cy="73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427780" y="3952254"/>
            <a:ext cx="4409609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চিহ্নিত অংশটির কাজ নিচের কোনটি ?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424689" y="4748636"/>
            <a:ext cx="3664786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খ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শ্বাসনালীতে বাতাস ঢুকতে না দেয়া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70831" y="4748078"/>
            <a:ext cx="2842445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শ্বাসনালীতে বাতাস দেয়া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957728" y="5583259"/>
            <a:ext cx="2829621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ঘ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খাদ্য নালীর মুখ বন্ধ করা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57200" y="5489966"/>
            <a:ext cx="3536546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গ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প্রশ্বাস ও নিঃশ্বাস  কাজে সহায়তা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2" name="Picture 8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12" y="5517491"/>
            <a:ext cx="533400" cy="43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21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8" grpId="0" animBg="1"/>
      <p:bldP spid="8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9" grpId="1" animBg="1"/>
      <p:bldP spid="9" grpId="2" animBg="1"/>
      <p:bldP spid="10" grpId="0" animBg="1"/>
      <p:bldP spid="10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 txBox="1">
            <a:spLocks/>
          </p:cNvSpPr>
          <p:nvPr/>
        </p:nvSpPr>
        <p:spPr>
          <a:xfrm>
            <a:off x="457200" y="6356350"/>
            <a:ext cx="1447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১১-১০-২০১৪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4267200" y="6356350"/>
            <a:ext cx="1752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আফরোজা,রংপুর।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8153400" y="6356350"/>
            <a:ext cx="5333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</a:t>
            </a:r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736797"/>
            <a:ext cx="24384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2226" y="3962400"/>
            <a:ext cx="8229598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চিত্রের অংশটি শ্বসনতন্ত্রের প্রধান অঙ্গ –ব্যাখ্যা কর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4" name="Picture 4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95400"/>
            <a:ext cx="3124200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43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 txBox="1">
            <a:spLocks/>
          </p:cNvSpPr>
          <p:nvPr/>
        </p:nvSpPr>
        <p:spPr>
          <a:xfrm>
            <a:off x="457200" y="6356350"/>
            <a:ext cx="1447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১১-১০-২০১৪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4267200" y="6356350"/>
            <a:ext cx="1752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আফরোজা,রংপুর।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8153400" y="6356350"/>
            <a:ext cx="5333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5</a:t>
            </a:r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1400" y="2438400"/>
            <a:ext cx="1788242" cy="3048000"/>
          </a:xfrm>
          <a:prstGeom prst="rect">
            <a:avLst/>
          </a:prstGeom>
          <a:gradFill flip="none" rotWithShape="1">
            <a:gsLst>
              <a:gs pos="0">
                <a:srgbClr val="66FFCC">
                  <a:tint val="66000"/>
                  <a:satMod val="160000"/>
                </a:srgbClr>
              </a:gs>
              <a:gs pos="50000">
                <a:srgbClr val="66FFCC">
                  <a:tint val="44500"/>
                  <a:satMod val="160000"/>
                </a:srgbClr>
              </a:gs>
              <a:gs pos="100000">
                <a:srgbClr val="66FFCC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শ্বসন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শ্বাসনালী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বায়ুথলি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স্বরযন্ত্র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ব্রংকিওল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ব্রংকাস  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0" y="1143000"/>
            <a:ext cx="3962400" cy="830997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গুরুত্বপূর্ণ  শব্দসমূহ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: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60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 txBox="1">
            <a:spLocks/>
          </p:cNvSpPr>
          <p:nvPr/>
        </p:nvSpPr>
        <p:spPr>
          <a:xfrm>
            <a:off x="457200" y="6356350"/>
            <a:ext cx="1447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১১-১০-২০১৪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4267200" y="6356350"/>
            <a:ext cx="1752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আফরোজা,রংপুর।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8153400" y="6356350"/>
            <a:ext cx="5333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6 </a:t>
            </a:r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37338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0600" y="3048000"/>
            <a:ext cx="3352800" cy="16002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b="1" dirty="0">
              <a:ln w="11430"/>
              <a:blipFill>
                <a:blip r:embed="rId3"/>
                <a:tile tx="0" ty="0" sx="100000" sy="100000" flip="none" algn="tl"/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4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09600"/>
            <a:ext cx="1238250" cy="1143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1908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447675"/>
            <a:ext cx="8667750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48000" y="1505686"/>
            <a:ext cx="3048000" cy="856513"/>
          </a:xfrm>
          <a:prstGeom prst="round2DiagRect">
            <a:avLst/>
          </a:prstGeom>
          <a:ln>
            <a:noFill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000" b="1" dirty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b="1" dirty="0">
              <a:ln w="11430"/>
              <a:blipFill>
                <a:blip r:embed="rId3"/>
                <a:tile tx="0" ty="0" sx="100000" sy="100000" flip="none" algn="tl"/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1600" y="3200400"/>
            <a:ext cx="2507672" cy="1585234"/>
          </a:xfrm>
          <a:prstGeom prst="rect">
            <a:avLst/>
          </a:prstGeom>
          <a:noFill/>
          <a:effectLst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err="1" smtClean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হিল্লোল</a:t>
            </a:r>
            <a:r>
              <a:rPr lang="en-US" b="1" dirty="0" smtClean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b="1" dirty="0" smtClean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মল্লিক</a:t>
            </a:r>
            <a:endParaRPr lang="en-US" b="1" dirty="0" smtClean="0">
              <a:ln w="11430"/>
              <a:blipFill>
                <a:blip r:embed="rId3"/>
                <a:tile tx="0" ty="0" sx="100000" sy="100000" flip="none" algn="tl"/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b="1" dirty="0" err="1" smtClean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b="1" dirty="0" smtClean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b="1" dirty="0" smtClean="0">
              <a:ln w="11430"/>
              <a:blipFill>
                <a:blip r:embed="rId3"/>
                <a:tile tx="0" ty="0" sx="100000" sy="100000" flip="none" algn="tl"/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b="1" dirty="0" err="1" smtClean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শিয়ালী</a:t>
            </a:r>
            <a:r>
              <a:rPr lang="en-US" b="1" dirty="0" smtClean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b="1" dirty="0" smtClean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b="1" dirty="0" smtClean="0">
              <a:ln w="11430"/>
              <a:blipFill>
                <a:blip r:embed="rId3"/>
                <a:tile tx="0" ty="0" sx="100000" sy="100000" flip="none" algn="tl"/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b="1" dirty="0" err="1" smtClean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রূপসা,খুলনা</a:t>
            </a:r>
            <a:r>
              <a:rPr lang="bn-BD" b="1" dirty="0" smtClean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blipFill>
                <a:blip r:embed="rId3"/>
                <a:tile tx="0" ty="0" sx="100000" sy="100000" flip="none" algn="tl"/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37855" y="2961965"/>
            <a:ext cx="2286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</a:p>
          <a:p>
            <a:r>
              <a:rPr lang="en-US" sz="3200" b="1" dirty="0" smtClean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7</a:t>
            </a:r>
            <a:r>
              <a:rPr lang="bn-BD" sz="3200" b="1" smtClean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 শ্রেণি </a:t>
            </a:r>
            <a:endParaRPr lang="en-US" sz="3200" b="1" dirty="0" smtClean="0">
              <a:ln w="11430"/>
              <a:blipFill>
                <a:blip r:embed="rId3"/>
                <a:tile tx="0" ty="0" sx="100000" sy="100000" flip="none" algn="tl"/>
              </a:blip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চতুর্থ অধ্যায় </a:t>
            </a:r>
            <a:endParaRPr lang="bn-BD" sz="3200" b="1" dirty="0">
              <a:ln w="11430"/>
              <a:blipFill>
                <a:blip r:embed="rId3"/>
                <a:tile tx="0" ty="0" sx="100000" sy="100000" flip="none" algn="tl"/>
              </a:blip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সময়ঃ৪</a:t>
            </a:r>
            <a:r>
              <a:rPr lang="en-US" sz="3200" b="1" dirty="0" smtClean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5</a:t>
            </a:r>
            <a:r>
              <a:rPr lang="bn-BD" sz="3200" b="1" dirty="0" smtClean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b="1" dirty="0">
              <a:ln w="11430"/>
              <a:blipFill>
                <a:blip r:embed="rId3"/>
                <a:tile tx="0" ty="0" sx="100000" sy="100000" flip="none" algn="tl"/>
              </a:blip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Chevron 1"/>
          <p:cNvSpPr/>
          <p:nvPr/>
        </p:nvSpPr>
        <p:spPr>
          <a:xfrm rot="5183078">
            <a:off x="4184303" y="3194112"/>
            <a:ext cx="484632" cy="498053"/>
          </a:xfrm>
          <a:prstGeom prst="chevron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 rot="5183078">
            <a:off x="4205751" y="3861587"/>
            <a:ext cx="484632" cy="498053"/>
          </a:xfrm>
          <a:prstGeom prst="chevron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rot="5183078">
            <a:off x="4205752" y="4431134"/>
            <a:ext cx="484632" cy="498053"/>
          </a:xfrm>
          <a:prstGeom prst="chevron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447800" cy="365125"/>
          </a:xfrm>
        </p:spPr>
        <p:txBody>
          <a:bodyPr/>
          <a:lstStyle/>
          <a:p>
            <a:r>
              <a:rPr lang="bn-BD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১১-১০-২০১৪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267200" y="6356350"/>
            <a:ext cx="17526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আফরোজা,রংপুর।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Slide Number Placeholder 4"/>
          <p:cNvSpPr txBox="1">
            <a:spLocks/>
          </p:cNvSpPr>
          <p:nvPr/>
        </p:nvSpPr>
        <p:spPr>
          <a:xfrm>
            <a:off x="8153400" y="6356350"/>
            <a:ext cx="5333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7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433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447800" cy="365125"/>
          </a:xfrm>
        </p:spPr>
        <p:txBody>
          <a:bodyPr/>
          <a:lstStyle/>
          <a:p>
            <a:r>
              <a:rPr lang="bn-BD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১১-১০-২০১৪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267200" y="6356350"/>
            <a:ext cx="17526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আফরোজা,রংপুর।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Slide Number Placeholder 4"/>
          <p:cNvSpPr txBox="1">
            <a:spLocks/>
          </p:cNvSpPr>
          <p:nvPr/>
        </p:nvSpPr>
        <p:spPr>
          <a:xfrm>
            <a:off x="8153400" y="6356350"/>
            <a:ext cx="5333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User\Desktop\respi\joteyjoy_1362988856_10-img28822-50974115097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90599"/>
            <a:ext cx="6400800" cy="49560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5762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y_AudioRecor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447800" cy="365125"/>
          </a:xfrm>
        </p:spPr>
        <p:txBody>
          <a:bodyPr/>
          <a:lstStyle/>
          <a:p>
            <a:r>
              <a:rPr lang="bn-BD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১১-১০-২০১৪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267200" y="6356350"/>
            <a:ext cx="17526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আফরোজা,রংপুর।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Slide Number Placeholder 4"/>
          <p:cNvSpPr txBox="1">
            <a:spLocks/>
          </p:cNvSpPr>
          <p:nvPr/>
        </p:nvSpPr>
        <p:spPr>
          <a:xfrm>
            <a:off x="8153400" y="6356350"/>
            <a:ext cx="5333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 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Documents and Settings\User\My Documents\My Pictures\61.JPG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1143000" y="838200"/>
            <a:ext cx="6858000" cy="5029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057400" y="2514600"/>
            <a:ext cx="4648200" cy="205740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শ্বসন</a:t>
            </a:r>
            <a:r>
              <a:rPr lang="bn-BD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44265" y="5867400"/>
            <a:ext cx="1428135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bn-BD" b="1" dirty="0" smtClean="0">
                <a:ln w="50800"/>
                <a:solidFill>
                  <a:schemeClr val="bg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b="1" dirty="0" smtClean="0">
                <a:ln w="50800"/>
                <a:solidFill>
                  <a:schemeClr val="bg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b="1" dirty="0" smtClean="0">
                <a:ln w="50800"/>
                <a:solidFill>
                  <a:schemeClr val="bg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পৃষ্ঠা </a:t>
            </a:r>
            <a:r>
              <a:rPr lang="en-US" b="1" dirty="0" smtClean="0">
                <a:ln w="50800"/>
                <a:solidFill>
                  <a:schemeClr val="bg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b="1" dirty="0" smtClean="0">
                <a:ln w="50800"/>
                <a:solidFill>
                  <a:schemeClr val="bg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৩২ </a:t>
            </a:r>
            <a:endParaRPr lang="en-US" b="1" dirty="0">
              <a:ln w="50800"/>
              <a:solidFill>
                <a:schemeClr val="bg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96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 txBox="1">
            <a:spLocks/>
          </p:cNvSpPr>
          <p:nvPr/>
        </p:nvSpPr>
        <p:spPr>
          <a:xfrm>
            <a:off x="457200" y="6356350"/>
            <a:ext cx="1447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১১-১০-২০১৪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4267200" y="6356350"/>
            <a:ext cx="1752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আফরোজা,রংপুর।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8153400" y="6356350"/>
            <a:ext cx="5333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6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0" y="381000"/>
            <a:ext cx="2895600" cy="83820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505200" y="552450"/>
            <a:ext cx="1981199" cy="49530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4650" y="2591855"/>
            <a:ext cx="3291286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1.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শ্বসন কী তা বলতে পারবে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7713" y="3429000"/>
            <a:ext cx="7111449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2.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শ্বসন কালে  যে শক্তি উৎপাদন  হয় তা প্রমাণ 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পারবে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4147" y="4402046"/>
            <a:ext cx="756864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3.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প্রাণীর শ্বসনতন্ত্রের  প্রধান অংশসমুহের  গঠন ব্যাখ্যা করতে পারবে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4315" y="5247620"/>
            <a:ext cx="7517297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4.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প্রাণীর শ্বসনতন্ত্রের  প্রধান অংশসমুহের কাজ বর্ণনা  করতে পারবে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5745" y="1579941"/>
            <a:ext cx="350769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2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 ---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0779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 txBox="1">
            <a:spLocks/>
          </p:cNvSpPr>
          <p:nvPr/>
        </p:nvSpPr>
        <p:spPr>
          <a:xfrm>
            <a:off x="457200" y="6356350"/>
            <a:ext cx="1447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১১-১০-২০১৪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4267200" y="6356350"/>
            <a:ext cx="1752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আফরোজা,রংপুর।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8153400" y="6356350"/>
            <a:ext cx="5333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7</a:t>
            </a:r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27" y="897984"/>
            <a:ext cx="4333875" cy="512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esktop\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85" b="24908"/>
          <a:stretch/>
        </p:blipFill>
        <p:spPr bwMode="auto">
          <a:xfrm>
            <a:off x="1600200" y="3352800"/>
            <a:ext cx="609600" cy="3857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C:\Users\User\Desktop\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85" b="24908"/>
          <a:stretch/>
        </p:blipFill>
        <p:spPr bwMode="auto">
          <a:xfrm>
            <a:off x="1066800" y="5515622"/>
            <a:ext cx="607436" cy="487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C:\Users\User\Desktop\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85" b="24908"/>
          <a:stretch/>
        </p:blipFill>
        <p:spPr bwMode="auto">
          <a:xfrm>
            <a:off x="3096491" y="2872258"/>
            <a:ext cx="609600" cy="3857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C:\Users\User\Desktop\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85" b="24908"/>
          <a:stretch/>
        </p:blipFill>
        <p:spPr bwMode="auto">
          <a:xfrm>
            <a:off x="1295400" y="2209800"/>
            <a:ext cx="609600" cy="3857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User\Desktop\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85" b="24908"/>
          <a:stretch/>
        </p:blipFill>
        <p:spPr bwMode="auto">
          <a:xfrm>
            <a:off x="1447800" y="4071071"/>
            <a:ext cx="609600" cy="3857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C:\Users\User\Desktop\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85" b="24908"/>
          <a:stretch/>
        </p:blipFill>
        <p:spPr bwMode="auto">
          <a:xfrm>
            <a:off x="2326264" y="2019102"/>
            <a:ext cx="609600" cy="3857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C:\Users\User\Desktop\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85" b="24908"/>
          <a:stretch/>
        </p:blipFill>
        <p:spPr bwMode="auto">
          <a:xfrm>
            <a:off x="2821564" y="5430331"/>
            <a:ext cx="607436" cy="487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C:\Users\User\Desktop\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85" b="24908"/>
          <a:stretch/>
        </p:blipFill>
        <p:spPr bwMode="auto">
          <a:xfrm>
            <a:off x="1472046" y="5708503"/>
            <a:ext cx="607436" cy="487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C:\Users\User\Desktop\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85" b="24908"/>
          <a:stretch/>
        </p:blipFill>
        <p:spPr bwMode="auto">
          <a:xfrm>
            <a:off x="2968337" y="5725605"/>
            <a:ext cx="607436" cy="487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C:\Users\User\Desktop\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85" b="24908"/>
          <a:stretch/>
        </p:blipFill>
        <p:spPr bwMode="auto">
          <a:xfrm>
            <a:off x="3431164" y="5427083"/>
            <a:ext cx="607436" cy="487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 descr="C:\Users\User\Desktop\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85" b="24908"/>
          <a:stretch/>
        </p:blipFill>
        <p:spPr bwMode="auto">
          <a:xfrm>
            <a:off x="3529446" y="5041321"/>
            <a:ext cx="607436" cy="487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C:\Users\User\Desktop\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85" b="24908"/>
          <a:stretch/>
        </p:blipFill>
        <p:spPr bwMode="auto">
          <a:xfrm>
            <a:off x="4040764" y="5237450"/>
            <a:ext cx="607436" cy="487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28699" y="313209"/>
            <a:ext cx="73914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 কী দেখছ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--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পাশের জনের সাথে আলোচনা করে বল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66507" y="5980007"/>
            <a:ext cx="57354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জীবকোষের খাদ্যবস্তু অক্সিজেনের সাথে বিক্রিয়া করে </a:t>
            </a:r>
            <a:r>
              <a:rPr lang="bn-BD" sz="2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শক্তি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উৎপন্ন করে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User\Desktop\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1709457"/>
            <a:ext cx="3276599" cy="331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09364" y="313209"/>
            <a:ext cx="964838" cy="707886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শ্বসন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19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3.33333E-6 0.327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36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7.40741E-7 L 0.00295 0.38657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1932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 0.46088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03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59 -0.02129 L 0.03559 0.22871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025 0.56643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283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 txBox="1">
            <a:spLocks/>
          </p:cNvSpPr>
          <p:nvPr/>
        </p:nvSpPr>
        <p:spPr>
          <a:xfrm>
            <a:off x="457200" y="6356350"/>
            <a:ext cx="1447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১১-১০-২০১৪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4267200" y="6356350"/>
            <a:ext cx="1752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আফরোজা,রংপুর।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8153400" y="6356350"/>
            <a:ext cx="5333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8</a:t>
            </a:r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084306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2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05200" y="3809999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ভিডিওটি দেখি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2" name="Picture 4" descr="C:\Users\User\Desktop\a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958" y="1524000"/>
            <a:ext cx="563880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14500" y="433007"/>
            <a:ext cx="594360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কোন ফ্লাক্সের থার্মোমিটারের পারদ রেখার পরিবর্তন ঘটেছে 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3500" y="471136"/>
            <a:ext cx="6324600" cy="1752381"/>
          </a:xfrm>
          <a:custGeom>
            <a:avLst/>
            <a:gdLst>
              <a:gd name="connsiteX0" fmla="*/ 0 w 6324600"/>
              <a:gd name="connsiteY0" fmla="*/ 0 h 584775"/>
              <a:gd name="connsiteX1" fmla="*/ 1054100 w 6324600"/>
              <a:gd name="connsiteY1" fmla="*/ 0 h 584775"/>
              <a:gd name="connsiteX2" fmla="*/ 1054100 w 6324600"/>
              <a:gd name="connsiteY2" fmla="*/ 0 h 584775"/>
              <a:gd name="connsiteX3" fmla="*/ 2635250 w 6324600"/>
              <a:gd name="connsiteY3" fmla="*/ 0 h 584775"/>
              <a:gd name="connsiteX4" fmla="*/ 6324600 w 6324600"/>
              <a:gd name="connsiteY4" fmla="*/ 0 h 584775"/>
              <a:gd name="connsiteX5" fmla="*/ 6324600 w 6324600"/>
              <a:gd name="connsiteY5" fmla="*/ 341119 h 584775"/>
              <a:gd name="connsiteX6" fmla="*/ 6324600 w 6324600"/>
              <a:gd name="connsiteY6" fmla="*/ 341119 h 584775"/>
              <a:gd name="connsiteX7" fmla="*/ 6324600 w 6324600"/>
              <a:gd name="connsiteY7" fmla="*/ 487313 h 584775"/>
              <a:gd name="connsiteX8" fmla="*/ 6324600 w 6324600"/>
              <a:gd name="connsiteY8" fmla="*/ 584775 h 584775"/>
              <a:gd name="connsiteX9" fmla="*/ 2635250 w 6324600"/>
              <a:gd name="connsiteY9" fmla="*/ 584775 h 584775"/>
              <a:gd name="connsiteX10" fmla="*/ 1844696 w 6324600"/>
              <a:gd name="connsiteY10" fmla="*/ 657872 h 584775"/>
              <a:gd name="connsiteX11" fmla="*/ 1054100 w 6324600"/>
              <a:gd name="connsiteY11" fmla="*/ 584775 h 584775"/>
              <a:gd name="connsiteX12" fmla="*/ 0 w 6324600"/>
              <a:gd name="connsiteY12" fmla="*/ 584775 h 584775"/>
              <a:gd name="connsiteX13" fmla="*/ 0 w 6324600"/>
              <a:gd name="connsiteY13" fmla="*/ 487313 h 584775"/>
              <a:gd name="connsiteX14" fmla="*/ 0 w 6324600"/>
              <a:gd name="connsiteY14" fmla="*/ 341119 h 584775"/>
              <a:gd name="connsiteX15" fmla="*/ 0 w 6324600"/>
              <a:gd name="connsiteY15" fmla="*/ 341119 h 584775"/>
              <a:gd name="connsiteX16" fmla="*/ 0 w 6324600"/>
              <a:gd name="connsiteY16" fmla="*/ 0 h 584775"/>
              <a:gd name="connsiteX0" fmla="*/ 0 w 6324600"/>
              <a:gd name="connsiteY0" fmla="*/ 0 h 1752381"/>
              <a:gd name="connsiteX1" fmla="*/ 1054100 w 6324600"/>
              <a:gd name="connsiteY1" fmla="*/ 0 h 1752381"/>
              <a:gd name="connsiteX2" fmla="*/ 1054100 w 6324600"/>
              <a:gd name="connsiteY2" fmla="*/ 0 h 1752381"/>
              <a:gd name="connsiteX3" fmla="*/ 2635250 w 6324600"/>
              <a:gd name="connsiteY3" fmla="*/ 0 h 1752381"/>
              <a:gd name="connsiteX4" fmla="*/ 6324600 w 6324600"/>
              <a:gd name="connsiteY4" fmla="*/ 0 h 1752381"/>
              <a:gd name="connsiteX5" fmla="*/ 6324600 w 6324600"/>
              <a:gd name="connsiteY5" fmla="*/ 341119 h 1752381"/>
              <a:gd name="connsiteX6" fmla="*/ 6324600 w 6324600"/>
              <a:gd name="connsiteY6" fmla="*/ 341119 h 1752381"/>
              <a:gd name="connsiteX7" fmla="*/ 6324600 w 6324600"/>
              <a:gd name="connsiteY7" fmla="*/ 487313 h 1752381"/>
              <a:gd name="connsiteX8" fmla="*/ 6324600 w 6324600"/>
              <a:gd name="connsiteY8" fmla="*/ 584775 h 1752381"/>
              <a:gd name="connsiteX9" fmla="*/ 2635250 w 6324600"/>
              <a:gd name="connsiteY9" fmla="*/ 584775 h 1752381"/>
              <a:gd name="connsiteX10" fmla="*/ 1720005 w 6324600"/>
              <a:gd name="connsiteY10" fmla="*/ 1752381 h 1752381"/>
              <a:gd name="connsiteX11" fmla="*/ 1054100 w 6324600"/>
              <a:gd name="connsiteY11" fmla="*/ 584775 h 1752381"/>
              <a:gd name="connsiteX12" fmla="*/ 0 w 6324600"/>
              <a:gd name="connsiteY12" fmla="*/ 584775 h 1752381"/>
              <a:gd name="connsiteX13" fmla="*/ 0 w 6324600"/>
              <a:gd name="connsiteY13" fmla="*/ 487313 h 1752381"/>
              <a:gd name="connsiteX14" fmla="*/ 0 w 6324600"/>
              <a:gd name="connsiteY14" fmla="*/ 341119 h 1752381"/>
              <a:gd name="connsiteX15" fmla="*/ 0 w 6324600"/>
              <a:gd name="connsiteY15" fmla="*/ 341119 h 1752381"/>
              <a:gd name="connsiteX16" fmla="*/ 0 w 6324600"/>
              <a:gd name="connsiteY16" fmla="*/ 0 h 1752381"/>
              <a:gd name="connsiteX0" fmla="*/ 0 w 6324600"/>
              <a:gd name="connsiteY0" fmla="*/ 0 h 1752381"/>
              <a:gd name="connsiteX1" fmla="*/ 1054100 w 6324600"/>
              <a:gd name="connsiteY1" fmla="*/ 0 h 1752381"/>
              <a:gd name="connsiteX2" fmla="*/ 1054100 w 6324600"/>
              <a:gd name="connsiteY2" fmla="*/ 0 h 1752381"/>
              <a:gd name="connsiteX3" fmla="*/ 2635250 w 6324600"/>
              <a:gd name="connsiteY3" fmla="*/ 0 h 1752381"/>
              <a:gd name="connsiteX4" fmla="*/ 6324600 w 6324600"/>
              <a:gd name="connsiteY4" fmla="*/ 0 h 1752381"/>
              <a:gd name="connsiteX5" fmla="*/ 6324600 w 6324600"/>
              <a:gd name="connsiteY5" fmla="*/ 341119 h 1752381"/>
              <a:gd name="connsiteX6" fmla="*/ 6324600 w 6324600"/>
              <a:gd name="connsiteY6" fmla="*/ 341119 h 1752381"/>
              <a:gd name="connsiteX7" fmla="*/ 6324600 w 6324600"/>
              <a:gd name="connsiteY7" fmla="*/ 487313 h 1752381"/>
              <a:gd name="connsiteX8" fmla="*/ 6324600 w 6324600"/>
              <a:gd name="connsiteY8" fmla="*/ 584775 h 1752381"/>
              <a:gd name="connsiteX9" fmla="*/ 1222086 w 6324600"/>
              <a:gd name="connsiteY9" fmla="*/ 570921 h 1752381"/>
              <a:gd name="connsiteX10" fmla="*/ 1720005 w 6324600"/>
              <a:gd name="connsiteY10" fmla="*/ 1752381 h 1752381"/>
              <a:gd name="connsiteX11" fmla="*/ 1054100 w 6324600"/>
              <a:gd name="connsiteY11" fmla="*/ 584775 h 1752381"/>
              <a:gd name="connsiteX12" fmla="*/ 0 w 6324600"/>
              <a:gd name="connsiteY12" fmla="*/ 584775 h 1752381"/>
              <a:gd name="connsiteX13" fmla="*/ 0 w 6324600"/>
              <a:gd name="connsiteY13" fmla="*/ 487313 h 1752381"/>
              <a:gd name="connsiteX14" fmla="*/ 0 w 6324600"/>
              <a:gd name="connsiteY14" fmla="*/ 341119 h 1752381"/>
              <a:gd name="connsiteX15" fmla="*/ 0 w 6324600"/>
              <a:gd name="connsiteY15" fmla="*/ 341119 h 1752381"/>
              <a:gd name="connsiteX16" fmla="*/ 0 w 6324600"/>
              <a:gd name="connsiteY16" fmla="*/ 0 h 1752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324600" h="1752381">
                <a:moveTo>
                  <a:pt x="0" y="0"/>
                </a:moveTo>
                <a:lnTo>
                  <a:pt x="1054100" y="0"/>
                </a:lnTo>
                <a:lnTo>
                  <a:pt x="1054100" y="0"/>
                </a:lnTo>
                <a:lnTo>
                  <a:pt x="2635250" y="0"/>
                </a:lnTo>
                <a:lnTo>
                  <a:pt x="6324600" y="0"/>
                </a:lnTo>
                <a:lnTo>
                  <a:pt x="6324600" y="341119"/>
                </a:lnTo>
                <a:lnTo>
                  <a:pt x="6324600" y="341119"/>
                </a:lnTo>
                <a:lnTo>
                  <a:pt x="6324600" y="487313"/>
                </a:lnTo>
                <a:lnTo>
                  <a:pt x="6324600" y="584775"/>
                </a:lnTo>
                <a:lnTo>
                  <a:pt x="1222086" y="570921"/>
                </a:lnTo>
                <a:lnTo>
                  <a:pt x="1720005" y="1752381"/>
                </a:lnTo>
                <a:lnTo>
                  <a:pt x="1054100" y="584775"/>
                </a:lnTo>
                <a:lnTo>
                  <a:pt x="0" y="584775"/>
                </a:lnTo>
                <a:lnTo>
                  <a:pt x="0" y="487313"/>
                </a:lnTo>
                <a:lnTo>
                  <a:pt x="0" y="341119"/>
                </a:lnTo>
                <a:lnTo>
                  <a:pt x="0" y="3411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কেন “ক”  ফ্লাক্সে পারদ রেখার পরিবর্তন ঘটেছে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55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 animBg="1"/>
      <p:bldP spid="8" grpId="1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 txBox="1">
            <a:spLocks/>
          </p:cNvSpPr>
          <p:nvPr/>
        </p:nvSpPr>
        <p:spPr>
          <a:xfrm>
            <a:off x="457200" y="6356350"/>
            <a:ext cx="1447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১১-১০-২০১৪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4267200" y="6356350"/>
            <a:ext cx="1752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আফরোজা,রংপুর।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8153400" y="6356350"/>
            <a:ext cx="5333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8</a:t>
            </a:r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2737" y="5105400"/>
            <a:ext cx="6972300" cy="89255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সিদ্ধান্ত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“ক“ফ্লাক্সে ছোলা </a:t>
            </a:r>
            <a:r>
              <a:rPr lang="bn-BD" sz="2400" b="1" dirty="0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সজীব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শ্বসন অব্যাহত ,ফলে তাপমাত্রা ও শক্তি উৎপন্ন । “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খ”  ফ্লাক্সে ছোলা </a:t>
            </a:r>
            <a:r>
              <a:rPr lang="bn-BD" sz="2400" b="1" dirty="0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নির্জীব।  </a:t>
            </a:r>
            <a:endParaRPr lang="en-US" sz="2400" b="1" dirty="0">
              <a:solidFill>
                <a:srgbClr val="003399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367816"/>
              </p:ext>
            </p:extLst>
          </p:nvPr>
        </p:nvGraphicFramePr>
        <p:xfrm>
          <a:off x="1295399" y="1295400"/>
          <a:ext cx="6858000" cy="3627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1"/>
                <a:gridCol w="1475891"/>
                <a:gridCol w="352909"/>
                <a:gridCol w="2057400"/>
                <a:gridCol w="1752599"/>
              </a:tblGrid>
              <a:tr h="990600">
                <a:tc gridSpan="5">
                  <a:txBody>
                    <a:bodyPr/>
                    <a:lstStyle/>
                    <a:p>
                      <a:r>
                        <a:rPr lang="bn-BD" sz="2400" b="0" dirty="0" smtClean="0">
                          <a:latin typeface="NikoshBAN" pitchFamily="2" charset="0"/>
                          <a:cs typeface="NikoshBAN" pitchFamily="2" charset="0"/>
                        </a:rPr>
                        <a:t>                                   </a:t>
                      </a:r>
                      <a:endParaRPr lang="en-US" sz="24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9600">
                <a:tc rowSpan="2"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    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530">
                <a:tc vMerge="1"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b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24840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   ক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ফ্লাক্স</a:t>
                      </a: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         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     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285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   খ ফ্লাক্স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          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3916642" y="1581243"/>
            <a:ext cx="21836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পর্যবেক্ষণ তালিকা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93352" y="2438400"/>
            <a:ext cx="39080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দুটি থার্মোমিটারে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পারদ রেখার অবস্থান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46798" y="3124199"/>
            <a:ext cx="1524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পরীক্ষণ শুরুতে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25481" y="3124197"/>
            <a:ext cx="13676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কিছুক্ষণ পর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30927" y="2447159"/>
            <a:ext cx="15536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কেন পরিবর্তন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34724" y="4257368"/>
            <a:ext cx="827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নিদিষ্ট 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4447390" y="4266352"/>
            <a:ext cx="19207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হয় নাই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34724" y="3585864"/>
            <a:ext cx="827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নিদিষ্ট 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4780323" y="3585864"/>
            <a:ext cx="10743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পরিবর্তন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02447" y="3607987"/>
            <a:ext cx="13821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ছোলা সজীব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4739" y="4343400"/>
            <a:ext cx="14398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ছোলা নির্জীব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89436" y="438229"/>
            <a:ext cx="6595121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পর্যবেক্ষণ থেকে আমরা কী সিদ্ধান্তে পৌছাতে পারি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19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  <p:bldP spid="13" grpId="0"/>
      <p:bldP spid="15" grpId="0"/>
      <p:bldP spid="16" grpId="0"/>
      <p:bldP spid="17" grpId="0"/>
      <p:bldP spid="2" grpId="0"/>
      <p:bldP spid="3" grpId="0"/>
      <p:bldP spid="18" grpId="0"/>
      <p:bldP spid="19" grpId="0"/>
      <p:bldP spid="4" grpId="0"/>
      <p:bldP spid="8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 txBox="1">
            <a:spLocks/>
          </p:cNvSpPr>
          <p:nvPr/>
        </p:nvSpPr>
        <p:spPr>
          <a:xfrm>
            <a:off x="457200" y="6356350"/>
            <a:ext cx="1447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১১-১০-২০১৪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4267200" y="6356350"/>
            <a:ext cx="1752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আফরোজা,রংপুর।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8153400" y="6356350"/>
            <a:ext cx="5333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9 </a:t>
            </a:r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User\Desktop\respi\aimated respiration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47900" y="1676400"/>
            <a:ext cx="45339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33550" y="405825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 কী দেখছ -- এগুলো কী কাজ করছে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1259" y="5213166"/>
            <a:ext cx="487680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চিত্রের অঙ্গগুলো একত্রে </a:t>
            </a:r>
            <a:r>
              <a:rPr lang="bn-BD" sz="2800" b="1" dirty="0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শ্বসনের কাজ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করছে । এটিই </a:t>
            </a:r>
            <a:r>
              <a:rPr lang="bn-BD" sz="2800" b="1" dirty="0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শ্বসনতন্ত্র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76996" y="5183087"/>
            <a:ext cx="1618604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নাসারন্ধ্র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8" name="Picture 4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551" y="1492607"/>
            <a:ext cx="3675350" cy="3281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" name="Picture 2" descr="C:\Users\User\Desktop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463" y="1492606"/>
            <a:ext cx="1669473" cy="3281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6" name="TextBox 15"/>
          <p:cNvSpPr txBox="1"/>
          <p:nvPr/>
        </p:nvSpPr>
        <p:spPr>
          <a:xfrm>
            <a:off x="1847850" y="446377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 কী দেখছ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–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কেমন দেখতে  গহ্বর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99769" y="5567807"/>
            <a:ext cx="5355213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মুখের উপরে  </a:t>
            </a: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নাসিকা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ত্রিকোণাকার গহ্বর </a:t>
            </a:r>
            <a:endParaRPr lang="en-US" sz="3200" b="1" dirty="0">
              <a:solidFill>
                <a:srgbClr val="003399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2" descr="C:\Users\User\Desktop\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634" y="1449964"/>
            <a:ext cx="2738116" cy="35030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 descr="C:\Users\User\Desktop\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1449964"/>
            <a:ext cx="3919536" cy="350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07968" y="488954"/>
            <a:ext cx="3619500" cy="2064862"/>
          </a:xfrm>
          <a:custGeom>
            <a:avLst/>
            <a:gdLst>
              <a:gd name="connsiteX0" fmla="*/ 0 w 3619500"/>
              <a:gd name="connsiteY0" fmla="*/ 0 h 584775"/>
              <a:gd name="connsiteX1" fmla="*/ 603250 w 3619500"/>
              <a:gd name="connsiteY1" fmla="*/ 0 h 584775"/>
              <a:gd name="connsiteX2" fmla="*/ 603250 w 3619500"/>
              <a:gd name="connsiteY2" fmla="*/ 0 h 584775"/>
              <a:gd name="connsiteX3" fmla="*/ 1508125 w 3619500"/>
              <a:gd name="connsiteY3" fmla="*/ 0 h 584775"/>
              <a:gd name="connsiteX4" fmla="*/ 3619500 w 3619500"/>
              <a:gd name="connsiteY4" fmla="*/ 0 h 584775"/>
              <a:gd name="connsiteX5" fmla="*/ 3619500 w 3619500"/>
              <a:gd name="connsiteY5" fmla="*/ 341119 h 584775"/>
              <a:gd name="connsiteX6" fmla="*/ 3619500 w 3619500"/>
              <a:gd name="connsiteY6" fmla="*/ 341119 h 584775"/>
              <a:gd name="connsiteX7" fmla="*/ 3619500 w 3619500"/>
              <a:gd name="connsiteY7" fmla="*/ 487313 h 584775"/>
              <a:gd name="connsiteX8" fmla="*/ 3619500 w 3619500"/>
              <a:gd name="connsiteY8" fmla="*/ 584775 h 584775"/>
              <a:gd name="connsiteX9" fmla="*/ 1508125 w 3619500"/>
              <a:gd name="connsiteY9" fmla="*/ 584775 h 584775"/>
              <a:gd name="connsiteX10" fmla="*/ 1055700 w 3619500"/>
              <a:gd name="connsiteY10" fmla="*/ 657872 h 584775"/>
              <a:gd name="connsiteX11" fmla="*/ 603250 w 3619500"/>
              <a:gd name="connsiteY11" fmla="*/ 584775 h 584775"/>
              <a:gd name="connsiteX12" fmla="*/ 0 w 3619500"/>
              <a:gd name="connsiteY12" fmla="*/ 584775 h 584775"/>
              <a:gd name="connsiteX13" fmla="*/ 0 w 3619500"/>
              <a:gd name="connsiteY13" fmla="*/ 487313 h 584775"/>
              <a:gd name="connsiteX14" fmla="*/ 0 w 3619500"/>
              <a:gd name="connsiteY14" fmla="*/ 341119 h 584775"/>
              <a:gd name="connsiteX15" fmla="*/ 0 w 3619500"/>
              <a:gd name="connsiteY15" fmla="*/ 341119 h 584775"/>
              <a:gd name="connsiteX16" fmla="*/ 0 w 3619500"/>
              <a:gd name="connsiteY16" fmla="*/ 0 h 584775"/>
              <a:gd name="connsiteX0" fmla="*/ 0 w 3619500"/>
              <a:gd name="connsiteY0" fmla="*/ 0 h 1649238"/>
              <a:gd name="connsiteX1" fmla="*/ 603250 w 3619500"/>
              <a:gd name="connsiteY1" fmla="*/ 0 h 1649238"/>
              <a:gd name="connsiteX2" fmla="*/ 603250 w 3619500"/>
              <a:gd name="connsiteY2" fmla="*/ 0 h 1649238"/>
              <a:gd name="connsiteX3" fmla="*/ 1508125 w 3619500"/>
              <a:gd name="connsiteY3" fmla="*/ 0 h 1649238"/>
              <a:gd name="connsiteX4" fmla="*/ 3619500 w 3619500"/>
              <a:gd name="connsiteY4" fmla="*/ 0 h 1649238"/>
              <a:gd name="connsiteX5" fmla="*/ 3619500 w 3619500"/>
              <a:gd name="connsiteY5" fmla="*/ 341119 h 1649238"/>
              <a:gd name="connsiteX6" fmla="*/ 3619500 w 3619500"/>
              <a:gd name="connsiteY6" fmla="*/ 341119 h 1649238"/>
              <a:gd name="connsiteX7" fmla="*/ 3619500 w 3619500"/>
              <a:gd name="connsiteY7" fmla="*/ 487313 h 1649238"/>
              <a:gd name="connsiteX8" fmla="*/ 3619500 w 3619500"/>
              <a:gd name="connsiteY8" fmla="*/ 584775 h 1649238"/>
              <a:gd name="connsiteX9" fmla="*/ 1508125 w 3619500"/>
              <a:gd name="connsiteY9" fmla="*/ 584775 h 1649238"/>
              <a:gd name="connsiteX10" fmla="*/ 1055700 w 3619500"/>
              <a:gd name="connsiteY10" fmla="*/ 657872 h 1649238"/>
              <a:gd name="connsiteX11" fmla="*/ 2601191 w 3619500"/>
              <a:gd name="connsiteY11" fmla="*/ 1649205 h 1649238"/>
              <a:gd name="connsiteX12" fmla="*/ 603250 w 3619500"/>
              <a:gd name="connsiteY12" fmla="*/ 584775 h 1649238"/>
              <a:gd name="connsiteX13" fmla="*/ 0 w 3619500"/>
              <a:gd name="connsiteY13" fmla="*/ 584775 h 1649238"/>
              <a:gd name="connsiteX14" fmla="*/ 0 w 3619500"/>
              <a:gd name="connsiteY14" fmla="*/ 487313 h 1649238"/>
              <a:gd name="connsiteX15" fmla="*/ 0 w 3619500"/>
              <a:gd name="connsiteY15" fmla="*/ 341119 h 1649238"/>
              <a:gd name="connsiteX16" fmla="*/ 0 w 3619500"/>
              <a:gd name="connsiteY16" fmla="*/ 341119 h 1649238"/>
              <a:gd name="connsiteX17" fmla="*/ 0 w 3619500"/>
              <a:gd name="connsiteY17" fmla="*/ 0 h 1649238"/>
              <a:gd name="connsiteX0" fmla="*/ 0 w 3619500"/>
              <a:gd name="connsiteY0" fmla="*/ 0 h 1482989"/>
              <a:gd name="connsiteX1" fmla="*/ 603250 w 3619500"/>
              <a:gd name="connsiteY1" fmla="*/ 0 h 1482989"/>
              <a:gd name="connsiteX2" fmla="*/ 603250 w 3619500"/>
              <a:gd name="connsiteY2" fmla="*/ 0 h 1482989"/>
              <a:gd name="connsiteX3" fmla="*/ 1508125 w 3619500"/>
              <a:gd name="connsiteY3" fmla="*/ 0 h 1482989"/>
              <a:gd name="connsiteX4" fmla="*/ 3619500 w 3619500"/>
              <a:gd name="connsiteY4" fmla="*/ 0 h 1482989"/>
              <a:gd name="connsiteX5" fmla="*/ 3619500 w 3619500"/>
              <a:gd name="connsiteY5" fmla="*/ 341119 h 1482989"/>
              <a:gd name="connsiteX6" fmla="*/ 3619500 w 3619500"/>
              <a:gd name="connsiteY6" fmla="*/ 341119 h 1482989"/>
              <a:gd name="connsiteX7" fmla="*/ 3619500 w 3619500"/>
              <a:gd name="connsiteY7" fmla="*/ 487313 h 1482989"/>
              <a:gd name="connsiteX8" fmla="*/ 3619500 w 3619500"/>
              <a:gd name="connsiteY8" fmla="*/ 584775 h 1482989"/>
              <a:gd name="connsiteX9" fmla="*/ 1508125 w 3619500"/>
              <a:gd name="connsiteY9" fmla="*/ 584775 h 1482989"/>
              <a:gd name="connsiteX10" fmla="*/ 1055700 w 3619500"/>
              <a:gd name="connsiteY10" fmla="*/ 657872 h 1482989"/>
              <a:gd name="connsiteX11" fmla="*/ 1340428 w 3619500"/>
              <a:gd name="connsiteY11" fmla="*/ 1482950 h 1482989"/>
              <a:gd name="connsiteX12" fmla="*/ 603250 w 3619500"/>
              <a:gd name="connsiteY12" fmla="*/ 584775 h 1482989"/>
              <a:gd name="connsiteX13" fmla="*/ 0 w 3619500"/>
              <a:gd name="connsiteY13" fmla="*/ 584775 h 1482989"/>
              <a:gd name="connsiteX14" fmla="*/ 0 w 3619500"/>
              <a:gd name="connsiteY14" fmla="*/ 487313 h 1482989"/>
              <a:gd name="connsiteX15" fmla="*/ 0 w 3619500"/>
              <a:gd name="connsiteY15" fmla="*/ 341119 h 1482989"/>
              <a:gd name="connsiteX16" fmla="*/ 0 w 3619500"/>
              <a:gd name="connsiteY16" fmla="*/ 341119 h 1482989"/>
              <a:gd name="connsiteX17" fmla="*/ 0 w 3619500"/>
              <a:gd name="connsiteY17" fmla="*/ 0 h 1482989"/>
              <a:gd name="connsiteX0" fmla="*/ 0 w 3619500"/>
              <a:gd name="connsiteY0" fmla="*/ 0 h 1482987"/>
              <a:gd name="connsiteX1" fmla="*/ 603250 w 3619500"/>
              <a:gd name="connsiteY1" fmla="*/ 0 h 1482987"/>
              <a:gd name="connsiteX2" fmla="*/ 603250 w 3619500"/>
              <a:gd name="connsiteY2" fmla="*/ 0 h 1482987"/>
              <a:gd name="connsiteX3" fmla="*/ 1508125 w 3619500"/>
              <a:gd name="connsiteY3" fmla="*/ 0 h 1482987"/>
              <a:gd name="connsiteX4" fmla="*/ 3619500 w 3619500"/>
              <a:gd name="connsiteY4" fmla="*/ 0 h 1482987"/>
              <a:gd name="connsiteX5" fmla="*/ 3619500 w 3619500"/>
              <a:gd name="connsiteY5" fmla="*/ 341119 h 1482987"/>
              <a:gd name="connsiteX6" fmla="*/ 3619500 w 3619500"/>
              <a:gd name="connsiteY6" fmla="*/ 341119 h 1482987"/>
              <a:gd name="connsiteX7" fmla="*/ 3619500 w 3619500"/>
              <a:gd name="connsiteY7" fmla="*/ 487313 h 1482987"/>
              <a:gd name="connsiteX8" fmla="*/ 3619500 w 3619500"/>
              <a:gd name="connsiteY8" fmla="*/ 584775 h 1482987"/>
              <a:gd name="connsiteX9" fmla="*/ 1508125 w 3619500"/>
              <a:gd name="connsiteY9" fmla="*/ 584775 h 1482987"/>
              <a:gd name="connsiteX10" fmla="*/ 820173 w 3619500"/>
              <a:gd name="connsiteY10" fmla="*/ 616308 h 1482987"/>
              <a:gd name="connsiteX11" fmla="*/ 1340428 w 3619500"/>
              <a:gd name="connsiteY11" fmla="*/ 1482950 h 1482987"/>
              <a:gd name="connsiteX12" fmla="*/ 603250 w 3619500"/>
              <a:gd name="connsiteY12" fmla="*/ 584775 h 1482987"/>
              <a:gd name="connsiteX13" fmla="*/ 0 w 3619500"/>
              <a:gd name="connsiteY13" fmla="*/ 584775 h 1482987"/>
              <a:gd name="connsiteX14" fmla="*/ 0 w 3619500"/>
              <a:gd name="connsiteY14" fmla="*/ 487313 h 1482987"/>
              <a:gd name="connsiteX15" fmla="*/ 0 w 3619500"/>
              <a:gd name="connsiteY15" fmla="*/ 341119 h 1482987"/>
              <a:gd name="connsiteX16" fmla="*/ 0 w 3619500"/>
              <a:gd name="connsiteY16" fmla="*/ 341119 h 1482987"/>
              <a:gd name="connsiteX17" fmla="*/ 0 w 3619500"/>
              <a:gd name="connsiteY17" fmla="*/ 0 h 1482987"/>
              <a:gd name="connsiteX0" fmla="*/ 0 w 3619500"/>
              <a:gd name="connsiteY0" fmla="*/ 0 h 2064862"/>
              <a:gd name="connsiteX1" fmla="*/ 603250 w 3619500"/>
              <a:gd name="connsiteY1" fmla="*/ 0 h 2064862"/>
              <a:gd name="connsiteX2" fmla="*/ 603250 w 3619500"/>
              <a:gd name="connsiteY2" fmla="*/ 0 h 2064862"/>
              <a:gd name="connsiteX3" fmla="*/ 1508125 w 3619500"/>
              <a:gd name="connsiteY3" fmla="*/ 0 h 2064862"/>
              <a:gd name="connsiteX4" fmla="*/ 3619500 w 3619500"/>
              <a:gd name="connsiteY4" fmla="*/ 0 h 2064862"/>
              <a:gd name="connsiteX5" fmla="*/ 3619500 w 3619500"/>
              <a:gd name="connsiteY5" fmla="*/ 341119 h 2064862"/>
              <a:gd name="connsiteX6" fmla="*/ 3619500 w 3619500"/>
              <a:gd name="connsiteY6" fmla="*/ 341119 h 2064862"/>
              <a:gd name="connsiteX7" fmla="*/ 3619500 w 3619500"/>
              <a:gd name="connsiteY7" fmla="*/ 487313 h 2064862"/>
              <a:gd name="connsiteX8" fmla="*/ 3619500 w 3619500"/>
              <a:gd name="connsiteY8" fmla="*/ 584775 h 2064862"/>
              <a:gd name="connsiteX9" fmla="*/ 1508125 w 3619500"/>
              <a:gd name="connsiteY9" fmla="*/ 584775 h 2064862"/>
              <a:gd name="connsiteX10" fmla="*/ 820173 w 3619500"/>
              <a:gd name="connsiteY10" fmla="*/ 616308 h 2064862"/>
              <a:gd name="connsiteX11" fmla="*/ 1659082 w 3619500"/>
              <a:gd name="connsiteY11" fmla="*/ 2064840 h 2064862"/>
              <a:gd name="connsiteX12" fmla="*/ 603250 w 3619500"/>
              <a:gd name="connsiteY12" fmla="*/ 584775 h 2064862"/>
              <a:gd name="connsiteX13" fmla="*/ 0 w 3619500"/>
              <a:gd name="connsiteY13" fmla="*/ 584775 h 2064862"/>
              <a:gd name="connsiteX14" fmla="*/ 0 w 3619500"/>
              <a:gd name="connsiteY14" fmla="*/ 487313 h 2064862"/>
              <a:gd name="connsiteX15" fmla="*/ 0 w 3619500"/>
              <a:gd name="connsiteY15" fmla="*/ 341119 h 2064862"/>
              <a:gd name="connsiteX16" fmla="*/ 0 w 3619500"/>
              <a:gd name="connsiteY16" fmla="*/ 341119 h 2064862"/>
              <a:gd name="connsiteX17" fmla="*/ 0 w 3619500"/>
              <a:gd name="connsiteY17" fmla="*/ 0 h 2064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19500" h="2064862">
                <a:moveTo>
                  <a:pt x="0" y="0"/>
                </a:moveTo>
                <a:lnTo>
                  <a:pt x="603250" y="0"/>
                </a:lnTo>
                <a:lnTo>
                  <a:pt x="603250" y="0"/>
                </a:lnTo>
                <a:lnTo>
                  <a:pt x="1508125" y="0"/>
                </a:lnTo>
                <a:lnTo>
                  <a:pt x="3619500" y="0"/>
                </a:lnTo>
                <a:lnTo>
                  <a:pt x="3619500" y="341119"/>
                </a:lnTo>
                <a:lnTo>
                  <a:pt x="3619500" y="341119"/>
                </a:lnTo>
                <a:lnTo>
                  <a:pt x="3619500" y="487313"/>
                </a:lnTo>
                <a:lnTo>
                  <a:pt x="3619500" y="584775"/>
                </a:lnTo>
                <a:lnTo>
                  <a:pt x="1508125" y="584775"/>
                </a:lnTo>
                <a:lnTo>
                  <a:pt x="820173" y="616308"/>
                </a:lnTo>
                <a:cubicBezTo>
                  <a:pt x="790391" y="609625"/>
                  <a:pt x="1688864" y="2071523"/>
                  <a:pt x="1659082" y="2064840"/>
                </a:cubicBezTo>
                <a:lnTo>
                  <a:pt x="603250" y="584775"/>
                </a:lnTo>
                <a:lnTo>
                  <a:pt x="0" y="584775"/>
                </a:lnTo>
                <a:lnTo>
                  <a:pt x="0" y="487313"/>
                </a:lnTo>
                <a:lnTo>
                  <a:pt x="0" y="341119"/>
                </a:lnTo>
                <a:lnTo>
                  <a:pt x="0" y="3411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 এ অংশটির নাম 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4261065" y="1690255"/>
            <a:ext cx="2486099" cy="1143000"/>
          </a:xfrm>
          <a:custGeom>
            <a:avLst/>
            <a:gdLst>
              <a:gd name="connsiteX0" fmla="*/ 2361408 w 2486099"/>
              <a:gd name="connsiteY0" fmla="*/ 762000 h 1316182"/>
              <a:gd name="connsiteX1" fmla="*/ 2222862 w 2486099"/>
              <a:gd name="connsiteY1" fmla="*/ 609600 h 1316182"/>
              <a:gd name="connsiteX2" fmla="*/ 2195153 w 2486099"/>
              <a:gd name="connsiteY2" fmla="*/ 568036 h 1316182"/>
              <a:gd name="connsiteX3" fmla="*/ 2153590 w 2486099"/>
              <a:gd name="connsiteY3" fmla="*/ 471055 h 1316182"/>
              <a:gd name="connsiteX4" fmla="*/ 2139735 w 2486099"/>
              <a:gd name="connsiteY4" fmla="*/ 429491 h 1316182"/>
              <a:gd name="connsiteX5" fmla="*/ 2084317 w 2486099"/>
              <a:gd name="connsiteY5" fmla="*/ 332509 h 1316182"/>
              <a:gd name="connsiteX6" fmla="*/ 2042753 w 2486099"/>
              <a:gd name="connsiteY6" fmla="*/ 304800 h 1316182"/>
              <a:gd name="connsiteX7" fmla="*/ 1959626 w 2486099"/>
              <a:gd name="connsiteY7" fmla="*/ 249382 h 1316182"/>
              <a:gd name="connsiteX8" fmla="*/ 1918062 w 2486099"/>
              <a:gd name="connsiteY8" fmla="*/ 207818 h 1316182"/>
              <a:gd name="connsiteX9" fmla="*/ 1876499 w 2486099"/>
              <a:gd name="connsiteY9" fmla="*/ 180109 h 1316182"/>
              <a:gd name="connsiteX10" fmla="*/ 1821080 w 2486099"/>
              <a:gd name="connsiteY10" fmla="*/ 152400 h 1316182"/>
              <a:gd name="connsiteX11" fmla="*/ 1779517 w 2486099"/>
              <a:gd name="connsiteY11" fmla="*/ 138545 h 1316182"/>
              <a:gd name="connsiteX12" fmla="*/ 1737953 w 2486099"/>
              <a:gd name="connsiteY12" fmla="*/ 110836 h 1316182"/>
              <a:gd name="connsiteX13" fmla="*/ 1640971 w 2486099"/>
              <a:gd name="connsiteY13" fmla="*/ 69273 h 1316182"/>
              <a:gd name="connsiteX14" fmla="*/ 1599408 w 2486099"/>
              <a:gd name="connsiteY14" fmla="*/ 41564 h 1316182"/>
              <a:gd name="connsiteX15" fmla="*/ 1447008 w 2486099"/>
              <a:gd name="connsiteY15" fmla="*/ 13855 h 1316182"/>
              <a:gd name="connsiteX16" fmla="*/ 1363880 w 2486099"/>
              <a:gd name="connsiteY16" fmla="*/ 0 h 1316182"/>
              <a:gd name="connsiteX17" fmla="*/ 892826 w 2486099"/>
              <a:gd name="connsiteY17" fmla="*/ 27709 h 1316182"/>
              <a:gd name="connsiteX18" fmla="*/ 837408 w 2486099"/>
              <a:gd name="connsiteY18" fmla="*/ 55418 h 1316182"/>
              <a:gd name="connsiteX19" fmla="*/ 768135 w 2486099"/>
              <a:gd name="connsiteY19" fmla="*/ 83127 h 1316182"/>
              <a:gd name="connsiteX20" fmla="*/ 726571 w 2486099"/>
              <a:gd name="connsiteY20" fmla="*/ 110836 h 1316182"/>
              <a:gd name="connsiteX21" fmla="*/ 643444 w 2486099"/>
              <a:gd name="connsiteY21" fmla="*/ 138545 h 1316182"/>
              <a:gd name="connsiteX22" fmla="*/ 601880 w 2486099"/>
              <a:gd name="connsiteY22" fmla="*/ 166255 h 1316182"/>
              <a:gd name="connsiteX23" fmla="*/ 574171 w 2486099"/>
              <a:gd name="connsiteY23" fmla="*/ 207818 h 1316182"/>
              <a:gd name="connsiteX24" fmla="*/ 532608 w 2486099"/>
              <a:gd name="connsiteY24" fmla="*/ 221673 h 1316182"/>
              <a:gd name="connsiteX25" fmla="*/ 477190 w 2486099"/>
              <a:gd name="connsiteY25" fmla="*/ 263236 h 1316182"/>
              <a:gd name="connsiteX26" fmla="*/ 449480 w 2486099"/>
              <a:gd name="connsiteY26" fmla="*/ 290945 h 1316182"/>
              <a:gd name="connsiteX27" fmla="*/ 407917 w 2486099"/>
              <a:gd name="connsiteY27" fmla="*/ 304800 h 1316182"/>
              <a:gd name="connsiteX28" fmla="*/ 324790 w 2486099"/>
              <a:gd name="connsiteY28" fmla="*/ 387927 h 1316182"/>
              <a:gd name="connsiteX29" fmla="*/ 297080 w 2486099"/>
              <a:gd name="connsiteY29" fmla="*/ 415636 h 1316182"/>
              <a:gd name="connsiteX30" fmla="*/ 241662 w 2486099"/>
              <a:gd name="connsiteY30" fmla="*/ 498764 h 1316182"/>
              <a:gd name="connsiteX31" fmla="*/ 158535 w 2486099"/>
              <a:gd name="connsiteY31" fmla="*/ 581891 h 1316182"/>
              <a:gd name="connsiteX32" fmla="*/ 130826 w 2486099"/>
              <a:gd name="connsiteY32" fmla="*/ 623455 h 1316182"/>
              <a:gd name="connsiteX33" fmla="*/ 116971 w 2486099"/>
              <a:gd name="connsiteY33" fmla="*/ 665018 h 1316182"/>
              <a:gd name="connsiteX34" fmla="*/ 33844 w 2486099"/>
              <a:gd name="connsiteY34" fmla="*/ 775855 h 1316182"/>
              <a:gd name="connsiteX35" fmla="*/ 19990 w 2486099"/>
              <a:gd name="connsiteY35" fmla="*/ 1080655 h 1316182"/>
              <a:gd name="connsiteX36" fmla="*/ 33844 w 2486099"/>
              <a:gd name="connsiteY36" fmla="*/ 1122218 h 1316182"/>
              <a:gd name="connsiteX37" fmla="*/ 116971 w 2486099"/>
              <a:gd name="connsiteY37" fmla="*/ 1149927 h 1316182"/>
              <a:gd name="connsiteX38" fmla="*/ 172390 w 2486099"/>
              <a:gd name="connsiteY38" fmla="*/ 1177636 h 1316182"/>
              <a:gd name="connsiteX39" fmla="*/ 1142208 w 2486099"/>
              <a:gd name="connsiteY39" fmla="*/ 1163782 h 1316182"/>
              <a:gd name="connsiteX40" fmla="*/ 1225335 w 2486099"/>
              <a:gd name="connsiteY40" fmla="*/ 1122218 h 1316182"/>
              <a:gd name="connsiteX41" fmla="*/ 1322317 w 2486099"/>
              <a:gd name="connsiteY41" fmla="*/ 1094509 h 1316182"/>
              <a:gd name="connsiteX42" fmla="*/ 2305990 w 2486099"/>
              <a:gd name="connsiteY42" fmla="*/ 1108364 h 1316182"/>
              <a:gd name="connsiteX43" fmla="*/ 2347553 w 2486099"/>
              <a:gd name="connsiteY43" fmla="*/ 1136073 h 1316182"/>
              <a:gd name="connsiteX44" fmla="*/ 2389117 w 2486099"/>
              <a:gd name="connsiteY44" fmla="*/ 1177636 h 1316182"/>
              <a:gd name="connsiteX45" fmla="*/ 2458390 w 2486099"/>
              <a:gd name="connsiteY45" fmla="*/ 1260764 h 1316182"/>
              <a:gd name="connsiteX46" fmla="*/ 2486099 w 2486099"/>
              <a:gd name="connsiteY46" fmla="*/ 1316182 h 1316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486099" h="1316182">
                <a:moveTo>
                  <a:pt x="2361408" y="762000"/>
                </a:moveTo>
                <a:cubicBezTo>
                  <a:pt x="2252697" y="671408"/>
                  <a:pt x="2298287" y="722738"/>
                  <a:pt x="2222862" y="609600"/>
                </a:cubicBezTo>
                <a:lnTo>
                  <a:pt x="2195153" y="568036"/>
                </a:lnTo>
                <a:cubicBezTo>
                  <a:pt x="2166320" y="452702"/>
                  <a:pt x="2201428" y="566730"/>
                  <a:pt x="2153590" y="471055"/>
                </a:cubicBezTo>
                <a:cubicBezTo>
                  <a:pt x="2147059" y="457993"/>
                  <a:pt x="2145488" y="442914"/>
                  <a:pt x="2139735" y="429491"/>
                </a:cubicBezTo>
                <a:cubicBezTo>
                  <a:pt x="2131586" y="410476"/>
                  <a:pt x="2101709" y="349901"/>
                  <a:pt x="2084317" y="332509"/>
                </a:cubicBezTo>
                <a:cubicBezTo>
                  <a:pt x="2072543" y="320735"/>
                  <a:pt x="2056608" y="314036"/>
                  <a:pt x="2042753" y="304800"/>
                </a:cubicBezTo>
                <a:cubicBezTo>
                  <a:pt x="1982817" y="214895"/>
                  <a:pt x="2055973" y="304437"/>
                  <a:pt x="1959626" y="249382"/>
                </a:cubicBezTo>
                <a:cubicBezTo>
                  <a:pt x="1942614" y="239661"/>
                  <a:pt x="1933114" y="220361"/>
                  <a:pt x="1918062" y="207818"/>
                </a:cubicBezTo>
                <a:cubicBezTo>
                  <a:pt x="1905270" y="197158"/>
                  <a:pt x="1890956" y="188370"/>
                  <a:pt x="1876499" y="180109"/>
                </a:cubicBezTo>
                <a:cubicBezTo>
                  <a:pt x="1858567" y="169862"/>
                  <a:pt x="1840063" y="160536"/>
                  <a:pt x="1821080" y="152400"/>
                </a:cubicBezTo>
                <a:cubicBezTo>
                  <a:pt x="1807657" y="146647"/>
                  <a:pt x="1792579" y="145076"/>
                  <a:pt x="1779517" y="138545"/>
                </a:cubicBezTo>
                <a:cubicBezTo>
                  <a:pt x="1764624" y="131098"/>
                  <a:pt x="1752410" y="119097"/>
                  <a:pt x="1737953" y="110836"/>
                </a:cubicBezTo>
                <a:cubicBezTo>
                  <a:pt x="1690015" y="83443"/>
                  <a:pt x="1687603" y="84816"/>
                  <a:pt x="1640971" y="69273"/>
                </a:cubicBezTo>
                <a:cubicBezTo>
                  <a:pt x="1627117" y="60037"/>
                  <a:pt x="1614301" y="49011"/>
                  <a:pt x="1599408" y="41564"/>
                </a:cubicBezTo>
                <a:cubicBezTo>
                  <a:pt x="1555943" y="19831"/>
                  <a:pt x="1487130" y="19587"/>
                  <a:pt x="1447008" y="13855"/>
                </a:cubicBezTo>
                <a:cubicBezTo>
                  <a:pt x="1419199" y="9882"/>
                  <a:pt x="1391589" y="4618"/>
                  <a:pt x="1363880" y="0"/>
                </a:cubicBezTo>
                <a:cubicBezTo>
                  <a:pt x="1206862" y="9236"/>
                  <a:pt x="1049251" y="11243"/>
                  <a:pt x="892826" y="27709"/>
                </a:cubicBezTo>
                <a:cubicBezTo>
                  <a:pt x="872286" y="29871"/>
                  <a:pt x="856281" y="47030"/>
                  <a:pt x="837408" y="55418"/>
                </a:cubicBezTo>
                <a:cubicBezTo>
                  <a:pt x="814682" y="65519"/>
                  <a:pt x="790379" y="72005"/>
                  <a:pt x="768135" y="83127"/>
                </a:cubicBezTo>
                <a:cubicBezTo>
                  <a:pt x="753242" y="90574"/>
                  <a:pt x="741787" y="104073"/>
                  <a:pt x="726571" y="110836"/>
                </a:cubicBezTo>
                <a:cubicBezTo>
                  <a:pt x="699881" y="122698"/>
                  <a:pt x="643444" y="138545"/>
                  <a:pt x="643444" y="138545"/>
                </a:cubicBezTo>
                <a:cubicBezTo>
                  <a:pt x="629589" y="147782"/>
                  <a:pt x="613654" y="154481"/>
                  <a:pt x="601880" y="166255"/>
                </a:cubicBezTo>
                <a:cubicBezTo>
                  <a:pt x="590106" y="178029"/>
                  <a:pt x="587173" y="197416"/>
                  <a:pt x="574171" y="207818"/>
                </a:cubicBezTo>
                <a:cubicBezTo>
                  <a:pt x="562767" y="216941"/>
                  <a:pt x="546462" y="217055"/>
                  <a:pt x="532608" y="221673"/>
                </a:cubicBezTo>
                <a:cubicBezTo>
                  <a:pt x="514135" y="235527"/>
                  <a:pt x="494929" y="248454"/>
                  <a:pt x="477190" y="263236"/>
                </a:cubicBezTo>
                <a:cubicBezTo>
                  <a:pt x="467155" y="271598"/>
                  <a:pt x="460681" y="284224"/>
                  <a:pt x="449480" y="290945"/>
                </a:cubicBezTo>
                <a:cubicBezTo>
                  <a:pt x="436957" y="298459"/>
                  <a:pt x="421771" y="300182"/>
                  <a:pt x="407917" y="304800"/>
                </a:cubicBezTo>
                <a:lnTo>
                  <a:pt x="324790" y="387927"/>
                </a:lnTo>
                <a:cubicBezTo>
                  <a:pt x="315553" y="397163"/>
                  <a:pt x="304326" y="404767"/>
                  <a:pt x="297080" y="415636"/>
                </a:cubicBezTo>
                <a:cubicBezTo>
                  <a:pt x="278607" y="443345"/>
                  <a:pt x="265210" y="475216"/>
                  <a:pt x="241662" y="498764"/>
                </a:cubicBezTo>
                <a:cubicBezTo>
                  <a:pt x="213953" y="526473"/>
                  <a:pt x="180272" y="549286"/>
                  <a:pt x="158535" y="581891"/>
                </a:cubicBezTo>
                <a:cubicBezTo>
                  <a:pt x="149299" y="595746"/>
                  <a:pt x="138273" y="608562"/>
                  <a:pt x="130826" y="623455"/>
                </a:cubicBezTo>
                <a:cubicBezTo>
                  <a:pt x="124295" y="636517"/>
                  <a:pt x="124063" y="652252"/>
                  <a:pt x="116971" y="665018"/>
                </a:cubicBezTo>
                <a:cubicBezTo>
                  <a:pt x="77806" y="735514"/>
                  <a:pt x="75883" y="733814"/>
                  <a:pt x="33844" y="775855"/>
                </a:cubicBezTo>
                <a:cubicBezTo>
                  <a:pt x="-14061" y="919570"/>
                  <a:pt x="-3838" y="854285"/>
                  <a:pt x="19990" y="1080655"/>
                </a:cubicBezTo>
                <a:cubicBezTo>
                  <a:pt x="21519" y="1095178"/>
                  <a:pt x="21960" y="1113730"/>
                  <a:pt x="33844" y="1122218"/>
                </a:cubicBezTo>
                <a:cubicBezTo>
                  <a:pt x="57611" y="1139195"/>
                  <a:pt x="90847" y="1136865"/>
                  <a:pt x="116971" y="1149927"/>
                </a:cubicBezTo>
                <a:lnTo>
                  <a:pt x="172390" y="1177636"/>
                </a:lnTo>
                <a:lnTo>
                  <a:pt x="1142208" y="1163782"/>
                </a:lnTo>
                <a:cubicBezTo>
                  <a:pt x="1186184" y="1162577"/>
                  <a:pt x="1186880" y="1137600"/>
                  <a:pt x="1225335" y="1122218"/>
                </a:cubicBezTo>
                <a:cubicBezTo>
                  <a:pt x="1256551" y="1109732"/>
                  <a:pt x="1289990" y="1103745"/>
                  <a:pt x="1322317" y="1094509"/>
                </a:cubicBezTo>
                <a:cubicBezTo>
                  <a:pt x="1650208" y="1099127"/>
                  <a:pt x="1978336" y="1095081"/>
                  <a:pt x="2305990" y="1108364"/>
                </a:cubicBezTo>
                <a:cubicBezTo>
                  <a:pt x="2322627" y="1109038"/>
                  <a:pt x="2334761" y="1125413"/>
                  <a:pt x="2347553" y="1136073"/>
                </a:cubicBezTo>
                <a:cubicBezTo>
                  <a:pt x="2362605" y="1148616"/>
                  <a:pt x="2376366" y="1162760"/>
                  <a:pt x="2389117" y="1177636"/>
                </a:cubicBezTo>
                <a:cubicBezTo>
                  <a:pt x="2487915" y="1292901"/>
                  <a:pt x="2386408" y="1188785"/>
                  <a:pt x="2458390" y="1260764"/>
                </a:cubicBezTo>
                <a:cubicBezTo>
                  <a:pt x="2474309" y="1308523"/>
                  <a:pt x="2461918" y="1292001"/>
                  <a:pt x="2486099" y="1316182"/>
                </a:cubicBezTo>
              </a:path>
            </a:pathLst>
          </a:custGeom>
          <a:ln w="38100">
            <a:solidFill>
              <a:srgbClr val="00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514850" y="488954"/>
            <a:ext cx="3619500" cy="1427571"/>
          </a:xfrm>
          <a:custGeom>
            <a:avLst/>
            <a:gdLst>
              <a:gd name="connsiteX0" fmla="*/ 0 w 3619500"/>
              <a:gd name="connsiteY0" fmla="*/ 0 h 584775"/>
              <a:gd name="connsiteX1" fmla="*/ 603250 w 3619500"/>
              <a:gd name="connsiteY1" fmla="*/ 0 h 584775"/>
              <a:gd name="connsiteX2" fmla="*/ 603250 w 3619500"/>
              <a:gd name="connsiteY2" fmla="*/ 0 h 584775"/>
              <a:gd name="connsiteX3" fmla="*/ 1508125 w 3619500"/>
              <a:gd name="connsiteY3" fmla="*/ 0 h 584775"/>
              <a:gd name="connsiteX4" fmla="*/ 3619500 w 3619500"/>
              <a:gd name="connsiteY4" fmla="*/ 0 h 584775"/>
              <a:gd name="connsiteX5" fmla="*/ 3619500 w 3619500"/>
              <a:gd name="connsiteY5" fmla="*/ 341119 h 584775"/>
              <a:gd name="connsiteX6" fmla="*/ 3619500 w 3619500"/>
              <a:gd name="connsiteY6" fmla="*/ 341119 h 584775"/>
              <a:gd name="connsiteX7" fmla="*/ 3619500 w 3619500"/>
              <a:gd name="connsiteY7" fmla="*/ 487313 h 584775"/>
              <a:gd name="connsiteX8" fmla="*/ 3619500 w 3619500"/>
              <a:gd name="connsiteY8" fmla="*/ 584775 h 584775"/>
              <a:gd name="connsiteX9" fmla="*/ 1508125 w 3619500"/>
              <a:gd name="connsiteY9" fmla="*/ 584775 h 584775"/>
              <a:gd name="connsiteX10" fmla="*/ 1055700 w 3619500"/>
              <a:gd name="connsiteY10" fmla="*/ 657872 h 584775"/>
              <a:gd name="connsiteX11" fmla="*/ 603250 w 3619500"/>
              <a:gd name="connsiteY11" fmla="*/ 584775 h 584775"/>
              <a:gd name="connsiteX12" fmla="*/ 0 w 3619500"/>
              <a:gd name="connsiteY12" fmla="*/ 584775 h 584775"/>
              <a:gd name="connsiteX13" fmla="*/ 0 w 3619500"/>
              <a:gd name="connsiteY13" fmla="*/ 487313 h 584775"/>
              <a:gd name="connsiteX14" fmla="*/ 0 w 3619500"/>
              <a:gd name="connsiteY14" fmla="*/ 341119 h 584775"/>
              <a:gd name="connsiteX15" fmla="*/ 0 w 3619500"/>
              <a:gd name="connsiteY15" fmla="*/ 341119 h 584775"/>
              <a:gd name="connsiteX16" fmla="*/ 0 w 3619500"/>
              <a:gd name="connsiteY16" fmla="*/ 0 h 584775"/>
              <a:gd name="connsiteX0" fmla="*/ 0 w 3619500"/>
              <a:gd name="connsiteY0" fmla="*/ 0 h 1649238"/>
              <a:gd name="connsiteX1" fmla="*/ 603250 w 3619500"/>
              <a:gd name="connsiteY1" fmla="*/ 0 h 1649238"/>
              <a:gd name="connsiteX2" fmla="*/ 603250 w 3619500"/>
              <a:gd name="connsiteY2" fmla="*/ 0 h 1649238"/>
              <a:gd name="connsiteX3" fmla="*/ 1508125 w 3619500"/>
              <a:gd name="connsiteY3" fmla="*/ 0 h 1649238"/>
              <a:gd name="connsiteX4" fmla="*/ 3619500 w 3619500"/>
              <a:gd name="connsiteY4" fmla="*/ 0 h 1649238"/>
              <a:gd name="connsiteX5" fmla="*/ 3619500 w 3619500"/>
              <a:gd name="connsiteY5" fmla="*/ 341119 h 1649238"/>
              <a:gd name="connsiteX6" fmla="*/ 3619500 w 3619500"/>
              <a:gd name="connsiteY6" fmla="*/ 341119 h 1649238"/>
              <a:gd name="connsiteX7" fmla="*/ 3619500 w 3619500"/>
              <a:gd name="connsiteY7" fmla="*/ 487313 h 1649238"/>
              <a:gd name="connsiteX8" fmla="*/ 3619500 w 3619500"/>
              <a:gd name="connsiteY8" fmla="*/ 584775 h 1649238"/>
              <a:gd name="connsiteX9" fmla="*/ 1508125 w 3619500"/>
              <a:gd name="connsiteY9" fmla="*/ 584775 h 1649238"/>
              <a:gd name="connsiteX10" fmla="*/ 1055700 w 3619500"/>
              <a:gd name="connsiteY10" fmla="*/ 657872 h 1649238"/>
              <a:gd name="connsiteX11" fmla="*/ 2601191 w 3619500"/>
              <a:gd name="connsiteY11" fmla="*/ 1649205 h 1649238"/>
              <a:gd name="connsiteX12" fmla="*/ 603250 w 3619500"/>
              <a:gd name="connsiteY12" fmla="*/ 584775 h 1649238"/>
              <a:gd name="connsiteX13" fmla="*/ 0 w 3619500"/>
              <a:gd name="connsiteY13" fmla="*/ 584775 h 1649238"/>
              <a:gd name="connsiteX14" fmla="*/ 0 w 3619500"/>
              <a:gd name="connsiteY14" fmla="*/ 487313 h 1649238"/>
              <a:gd name="connsiteX15" fmla="*/ 0 w 3619500"/>
              <a:gd name="connsiteY15" fmla="*/ 341119 h 1649238"/>
              <a:gd name="connsiteX16" fmla="*/ 0 w 3619500"/>
              <a:gd name="connsiteY16" fmla="*/ 341119 h 1649238"/>
              <a:gd name="connsiteX17" fmla="*/ 0 w 3619500"/>
              <a:gd name="connsiteY17" fmla="*/ 0 h 1649238"/>
              <a:gd name="connsiteX0" fmla="*/ 0 w 3619500"/>
              <a:gd name="connsiteY0" fmla="*/ 0 h 1482989"/>
              <a:gd name="connsiteX1" fmla="*/ 603250 w 3619500"/>
              <a:gd name="connsiteY1" fmla="*/ 0 h 1482989"/>
              <a:gd name="connsiteX2" fmla="*/ 603250 w 3619500"/>
              <a:gd name="connsiteY2" fmla="*/ 0 h 1482989"/>
              <a:gd name="connsiteX3" fmla="*/ 1508125 w 3619500"/>
              <a:gd name="connsiteY3" fmla="*/ 0 h 1482989"/>
              <a:gd name="connsiteX4" fmla="*/ 3619500 w 3619500"/>
              <a:gd name="connsiteY4" fmla="*/ 0 h 1482989"/>
              <a:gd name="connsiteX5" fmla="*/ 3619500 w 3619500"/>
              <a:gd name="connsiteY5" fmla="*/ 341119 h 1482989"/>
              <a:gd name="connsiteX6" fmla="*/ 3619500 w 3619500"/>
              <a:gd name="connsiteY6" fmla="*/ 341119 h 1482989"/>
              <a:gd name="connsiteX7" fmla="*/ 3619500 w 3619500"/>
              <a:gd name="connsiteY7" fmla="*/ 487313 h 1482989"/>
              <a:gd name="connsiteX8" fmla="*/ 3619500 w 3619500"/>
              <a:gd name="connsiteY8" fmla="*/ 584775 h 1482989"/>
              <a:gd name="connsiteX9" fmla="*/ 1508125 w 3619500"/>
              <a:gd name="connsiteY9" fmla="*/ 584775 h 1482989"/>
              <a:gd name="connsiteX10" fmla="*/ 1055700 w 3619500"/>
              <a:gd name="connsiteY10" fmla="*/ 657872 h 1482989"/>
              <a:gd name="connsiteX11" fmla="*/ 1340428 w 3619500"/>
              <a:gd name="connsiteY11" fmla="*/ 1482950 h 1482989"/>
              <a:gd name="connsiteX12" fmla="*/ 603250 w 3619500"/>
              <a:gd name="connsiteY12" fmla="*/ 584775 h 1482989"/>
              <a:gd name="connsiteX13" fmla="*/ 0 w 3619500"/>
              <a:gd name="connsiteY13" fmla="*/ 584775 h 1482989"/>
              <a:gd name="connsiteX14" fmla="*/ 0 w 3619500"/>
              <a:gd name="connsiteY14" fmla="*/ 487313 h 1482989"/>
              <a:gd name="connsiteX15" fmla="*/ 0 w 3619500"/>
              <a:gd name="connsiteY15" fmla="*/ 341119 h 1482989"/>
              <a:gd name="connsiteX16" fmla="*/ 0 w 3619500"/>
              <a:gd name="connsiteY16" fmla="*/ 341119 h 1482989"/>
              <a:gd name="connsiteX17" fmla="*/ 0 w 3619500"/>
              <a:gd name="connsiteY17" fmla="*/ 0 h 1482989"/>
              <a:gd name="connsiteX0" fmla="*/ 0 w 3619500"/>
              <a:gd name="connsiteY0" fmla="*/ 0 h 1482987"/>
              <a:gd name="connsiteX1" fmla="*/ 603250 w 3619500"/>
              <a:gd name="connsiteY1" fmla="*/ 0 h 1482987"/>
              <a:gd name="connsiteX2" fmla="*/ 603250 w 3619500"/>
              <a:gd name="connsiteY2" fmla="*/ 0 h 1482987"/>
              <a:gd name="connsiteX3" fmla="*/ 1508125 w 3619500"/>
              <a:gd name="connsiteY3" fmla="*/ 0 h 1482987"/>
              <a:gd name="connsiteX4" fmla="*/ 3619500 w 3619500"/>
              <a:gd name="connsiteY4" fmla="*/ 0 h 1482987"/>
              <a:gd name="connsiteX5" fmla="*/ 3619500 w 3619500"/>
              <a:gd name="connsiteY5" fmla="*/ 341119 h 1482987"/>
              <a:gd name="connsiteX6" fmla="*/ 3619500 w 3619500"/>
              <a:gd name="connsiteY6" fmla="*/ 341119 h 1482987"/>
              <a:gd name="connsiteX7" fmla="*/ 3619500 w 3619500"/>
              <a:gd name="connsiteY7" fmla="*/ 487313 h 1482987"/>
              <a:gd name="connsiteX8" fmla="*/ 3619500 w 3619500"/>
              <a:gd name="connsiteY8" fmla="*/ 584775 h 1482987"/>
              <a:gd name="connsiteX9" fmla="*/ 1508125 w 3619500"/>
              <a:gd name="connsiteY9" fmla="*/ 584775 h 1482987"/>
              <a:gd name="connsiteX10" fmla="*/ 820173 w 3619500"/>
              <a:gd name="connsiteY10" fmla="*/ 616308 h 1482987"/>
              <a:gd name="connsiteX11" fmla="*/ 1340428 w 3619500"/>
              <a:gd name="connsiteY11" fmla="*/ 1482950 h 1482987"/>
              <a:gd name="connsiteX12" fmla="*/ 603250 w 3619500"/>
              <a:gd name="connsiteY12" fmla="*/ 584775 h 1482987"/>
              <a:gd name="connsiteX13" fmla="*/ 0 w 3619500"/>
              <a:gd name="connsiteY13" fmla="*/ 584775 h 1482987"/>
              <a:gd name="connsiteX14" fmla="*/ 0 w 3619500"/>
              <a:gd name="connsiteY14" fmla="*/ 487313 h 1482987"/>
              <a:gd name="connsiteX15" fmla="*/ 0 w 3619500"/>
              <a:gd name="connsiteY15" fmla="*/ 341119 h 1482987"/>
              <a:gd name="connsiteX16" fmla="*/ 0 w 3619500"/>
              <a:gd name="connsiteY16" fmla="*/ 341119 h 1482987"/>
              <a:gd name="connsiteX17" fmla="*/ 0 w 3619500"/>
              <a:gd name="connsiteY17" fmla="*/ 0 h 1482987"/>
              <a:gd name="connsiteX0" fmla="*/ 0 w 3619500"/>
              <a:gd name="connsiteY0" fmla="*/ 0 h 2064862"/>
              <a:gd name="connsiteX1" fmla="*/ 603250 w 3619500"/>
              <a:gd name="connsiteY1" fmla="*/ 0 h 2064862"/>
              <a:gd name="connsiteX2" fmla="*/ 603250 w 3619500"/>
              <a:gd name="connsiteY2" fmla="*/ 0 h 2064862"/>
              <a:gd name="connsiteX3" fmla="*/ 1508125 w 3619500"/>
              <a:gd name="connsiteY3" fmla="*/ 0 h 2064862"/>
              <a:gd name="connsiteX4" fmla="*/ 3619500 w 3619500"/>
              <a:gd name="connsiteY4" fmla="*/ 0 h 2064862"/>
              <a:gd name="connsiteX5" fmla="*/ 3619500 w 3619500"/>
              <a:gd name="connsiteY5" fmla="*/ 341119 h 2064862"/>
              <a:gd name="connsiteX6" fmla="*/ 3619500 w 3619500"/>
              <a:gd name="connsiteY6" fmla="*/ 341119 h 2064862"/>
              <a:gd name="connsiteX7" fmla="*/ 3619500 w 3619500"/>
              <a:gd name="connsiteY7" fmla="*/ 487313 h 2064862"/>
              <a:gd name="connsiteX8" fmla="*/ 3619500 w 3619500"/>
              <a:gd name="connsiteY8" fmla="*/ 584775 h 2064862"/>
              <a:gd name="connsiteX9" fmla="*/ 1508125 w 3619500"/>
              <a:gd name="connsiteY9" fmla="*/ 584775 h 2064862"/>
              <a:gd name="connsiteX10" fmla="*/ 820173 w 3619500"/>
              <a:gd name="connsiteY10" fmla="*/ 616308 h 2064862"/>
              <a:gd name="connsiteX11" fmla="*/ 1659082 w 3619500"/>
              <a:gd name="connsiteY11" fmla="*/ 2064840 h 2064862"/>
              <a:gd name="connsiteX12" fmla="*/ 603250 w 3619500"/>
              <a:gd name="connsiteY12" fmla="*/ 584775 h 2064862"/>
              <a:gd name="connsiteX13" fmla="*/ 0 w 3619500"/>
              <a:gd name="connsiteY13" fmla="*/ 584775 h 2064862"/>
              <a:gd name="connsiteX14" fmla="*/ 0 w 3619500"/>
              <a:gd name="connsiteY14" fmla="*/ 487313 h 2064862"/>
              <a:gd name="connsiteX15" fmla="*/ 0 w 3619500"/>
              <a:gd name="connsiteY15" fmla="*/ 341119 h 2064862"/>
              <a:gd name="connsiteX16" fmla="*/ 0 w 3619500"/>
              <a:gd name="connsiteY16" fmla="*/ 341119 h 2064862"/>
              <a:gd name="connsiteX17" fmla="*/ 0 w 3619500"/>
              <a:gd name="connsiteY17" fmla="*/ 0 h 2064862"/>
              <a:gd name="connsiteX0" fmla="*/ 0 w 3619500"/>
              <a:gd name="connsiteY0" fmla="*/ 0 h 1427571"/>
              <a:gd name="connsiteX1" fmla="*/ 603250 w 3619500"/>
              <a:gd name="connsiteY1" fmla="*/ 0 h 1427571"/>
              <a:gd name="connsiteX2" fmla="*/ 603250 w 3619500"/>
              <a:gd name="connsiteY2" fmla="*/ 0 h 1427571"/>
              <a:gd name="connsiteX3" fmla="*/ 1508125 w 3619500"/>
              <a:gd name="connsiteY3" fmla="*/ 0 h 1427571"/>
              <a:gd name="connsiteX4" fmla="*/ 3619500 w 3619500"/>
              <a:gd name="connsiteY4" fmla="*/ 0 h 1427571"/>
              <a:gd name="connsiteX5" fmla="*/ 3619500 w 3619500"/>
              <a:gd name="connsiteY5" fmla="*/ 341119 h 1427571"/>
              <a:gd name="connsiteX6" fmla="*/ 3619500 w 3619500"/>
              <a:gd name="connsiteY6" fmla="*/ 341119 h 1427571"/>
              <a:gd name="connsiteX7" fmla="*/ 3619500 w 3619500"/>
              <a:gd name="connsiteY7" fmla="*/ 487313 h 1427571"/>
              <a:gd name="connsiteX8" fmla="*/ 3619500 w 3619500"/>
              <a:gd name="connsiteY8" fmla="*/ 584775 h 1427571"/>
              <a:gd name="connsiteX9" fmla="*/ 1508125 w 3619500"/>
              <a:gd name="connsiteY9" fmla="*/ 584775 h 1427571"/>
              <a:gd name="connsiteX10" fmla="*/ 820173 w 3619500"/>
              <a:gd name="connsiteY10" fmla="*/ 616308 h 1427571"/>
              <a:gd name="connsiteX11" fmla="*/ 855518 w 3619500"/>
              <a:gd name="connsiteY11" fmla="*/ 1427531 h 1427571"/>
              <a:gd name="connsiteX12" fmla="*/ 603250 w 3619500"/>
              <a:gd name="connsiteY12" fmla="*/ 584775 h 1427571"/>
              <a:gd name="connsiteX13" fmla="*/ 0 w 3619500"/>
              <a:gd name="connsiteY13" fmla="*/ 584775 h 1427571"/>
              <a:gd name="connsiteX14" fmla="*/ 0 w 3619500"/>
              <a:gd name="connsiteY14" fmla="*/ 487313 h 1427571"/>
              <a:gd name="connsiteX15" fmla="*/ 0 w 3619500"/>
              <a:gd name="connsiteY15" fmla="*/ 341119 h 1427571"/>
              <a:gd name="connsiteX16" fmla="*/ 0 w 3619500"/>
              <a:gd name="connsiteY16" fmla="*/ 341119 h 1427571"/>
              <a:gd name="connsiteX17" fmla="*/ 0 w 3619500"/>
              <a:gd name="connsiteY17" fmla="*/ 0 h 1427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19500" h="1427571">
                <a:moveTo>
                  <a:pt x="0" y="0"/>
                </a:moveTo>
                <a:lnTo>
                  <a:pt x="603250" y="0"/>
                </a:lnTo>
                <a:lnTo>
                  <a:pt x="603250" y="0"/>
                </a:lnTo>
                <a:lnTo>
                  <a:pt x="1508125" y="0"/>
                </a:lnTo>
                <a:lnTo>
                  <a:pt x="3619500" y="0"/>
                </a:lnTo>
                <a:lnTo>
                  <a:pt x="3619500" y="341119"/>
                </a:lnTo>
                <a:lnTo>
                  <a:pt x="3619500" y="341119"/>
                </a:lnTo>
                <a:lnTo>
                  <a:pt x="3619500" y="487313"/>
                </a:lnTo>
                <a:lnTo>
                  <a:pt x="3619500" y="584775"/>
                </a:lnTo>
                <a:lnTo>
                  <a:pt x="1508125" y="584775"/>
                </a:lnTo>
                <a:lnTo>
                  <a:pt x="820173" y="616308"/>
                </a:lnTo>
                <a:cubicBezTo>
                  <a:pt x="790391" y="609625"/>
                  <a:pt x="885300" y="1434214"/>
                  <a:pt x="855518" y="1427531"/>
                </a:cubicBezTo>
                <a:lnTo>
                  <a:pt x="603250" y="584775"/>
                </a:lnTo>
                <a:lnTo>
                  <a:pt x="0" y="584775"/>
                </a:lnTo>
                <a:lnTo>
                  <a:pt x="0" y="487313"/>
                </a:lnTo>
                <a:lnTo>
                  <a:pt x="0" y="341119"/>
                </a:lnTo>
                <a:lnTo>
                  <a:pt x="0" y="3411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 এ অংশটির নাম 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16922" y="5213166"/>
            <a:ext cx="1716882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নাসাপথ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User\Desktop\dulo (2)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684" y="1710130"/>
            <a:ext cx="6382066" cy="350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181100" y="4038600"/>
            <a:ext cx="935771" cy="419100"/>
          </a:xfrm>
          <a:prstGeom prst="rect">
            <a:avLst/>
          </a:prstGeom>
          <a:solidFill>
            <a:srgbClr val="FAD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CEABC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85904" y="3200400"/>
            <a:ext cx="495946" cy="228600"/>
          </a:xfrm>
          <a:prstGeom prst="rect">
            <a:avLst/>
          </a:prstGeom>
          <a:solidFill>
            <a:srgbClr val="A4BF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0" y="608153"/>
            <a:ext cx="19812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কাজ  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45507" y="5435791"/>
            <a:ext cx="6562883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ধুলিকণা ,রোগজীবাণুকে নাসাপথের লোম আটকায়।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" name="Picture 3" descr="C:\Users\User\Desktop\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72" y="1562531"/>
            <a:ext cx="3695699" cy="35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1981199" y="381000"/>
            <a:ext cx="4800599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চিত্রটি লক্ষ্য কর –বল কী দেখছ?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47207" y="5410200"/>
            <a:ext cx="1496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গলবিল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6" name="Picture 6" descr="C:\Users\User\Desktop\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52998" y="1752599"/>
            <a:ext cx="3657601" cy="320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117019" y="381000"/>
            <a:ext cx="8862789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মুখগহবরের পশ্চাতে যে অংশটি দৃষ্টিগোচর হচ্ছে তার নাম কী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75408" y="443603"/>
            <a:ext cx="1158586" cy="584775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 </a:t>
            </a:r>
            <a: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endParaRPr lang="en-US" sz="32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5638800" y="2833255"/>
            <a:ext cx="152400" cy="228600"/>
          </a:xfrm>
          <a:prstGeom prst="ellipse">
            <a:avLst/>
          </a:prstGeom>
          <a:solidFill>
            <a:srgbClr val="00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2" descr="C:\Users\User\Desktop\f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8" y="1752599"/>
            <a:ext cx="3467101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1905000" y="5410200"/>
            <a:ext cx="52578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গলবিল পথে শ্বাসনালীতে  বাতাস প্রবেশ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2" name="Picture 2" descr="C:\Users\User\Desktop\lll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399" y="1422400"/>
            <a:ext cx="4169063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" descr="C:\Users\User\Desktop\1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72" y="1542144"/>
            <a:ext cx="3276600" cy="380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2915393" y="5728210"/>
            <a:ext cx="38100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গলবিল 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শ্বাসনালীর </a:t>
            </a:r>
            <a:r>
              <a:rPr lang="bn-BD" sz="2800" dirty="0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সংযোগস্থল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flipH="1">
            <a:off x="4650865" y="2761345"/>
            <a:ext cx="1524000" cy="41055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2" descr="C:\Users\User\Desktop\2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850900"/>
            <a:ext cx="1295398" cy="191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E:\Root\Animated-gif-spinning-question-mark-picture-moving.gif"/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672" y="2389188"/>
            <a:ext cx="762000" cy="90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2762993" y="381000"/>
            <a:ext cx="41148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চিহ্নিত অংশটির নাম কী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229526" y="5697433"/>
            <a:ext cx="1181734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স্বরযন্ত্র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57200" y="319444"/>
            <a:ext cx="152400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কাজ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: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34786" y="5679735"/>
            <a:ext cx="7962899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স্বরযন্ত্রের </a:t>
            </a:r>
            <a:r>
              <a:rPr lang="bn-BD" sz="2800" dirty="0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জিহ্বা আকৃতির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ঢাকনা খাদ্য গ্রহণের সময় স্বরযন্ত্রকে </a:t>
            </a:r>
            <a:r>
              <a:rPr lang="bn-BD" sz="2800" dirty="0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ঢেকে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রাখে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157288" y="2925413"/>
            <a:ext cx="19399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000" b="1" dirty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জিহ্বা আকৃতির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ঢাকনা </a:t>
            </a:r>
            <a:endParaRPr lang="en-US" sz="2000" b="1" dirty="0"/>
          </a:p>
        </p:txBody>
      </p:sp>
      <p:pic>
        <p:nvPicPr>
          <p:cNvPr id="53" name="Picture 4" descr="C:\Users\User\Desktop\respi\aimated respiration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1638299"/>
            <a:ext cx="4133848" cy="348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5" descr="C:\Users\User\Desktop\2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1600200"/>
            <a:ext cx="4133848" cy="35233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5" name="Oval 54"/>
          <p:cNvSpPr/>
          <p:nvPr/>
        </p:nvSpPr>
        <p:spPr>
          <a:xfrm>
            <a:off x="4267200" y="1676400"/>
            <a:ext cx="685800" cy="2039256"/>
          </a:xfrm>
          <a:prstGeom prst="ellipse">
            <a:avLst/>
          </a:prstGeom>
          <a:noFill/>
          <a:ln w="28575"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2495550" y="609600"/>
            <a:ext cx="41148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চিহ্নিত অংশটির নাম কী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793671" y="5486400"/>
            <a:ext cx="15621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শ্বাসনালী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85800" y="548045"/>
            <a:ext cx="12192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কাজঃ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133599" y="5486400"/>
            <a:ext cx="5486401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এর মাধ্যমে ফুসফুসে বায়ু প্রবেশ করে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0" name="Picture 3" descr="C:\Users\User\Desktop\1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1543957"/>
            <a:ext cx="4133848" cy="357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Oval 60"/>
          <p:cNvSpPr/>
          <p:nvPr/>
        </p:nvSpPr>
        <p:spPr>
          <a:xfrm>
            <a:off x="4267199" y="3648074"/>
            <a:ext cx="1088571" cy="390526"/>
          </a:xfrm>
          <a:prstGeom prst="ellipse">
            <a:avLst/>
          </a:prstGeom>
          <a:noFill/>
          <a:ln w="28575"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2754084" y="548045"/>
            <a:ext cx="41148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চিহ্নিত অংশটির নাম কী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505198" y="5486400"/>
            <a:ext cx="2612571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ডান ও বাম ব্রঙ্কাই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4" name="Oval 63"/>
          <p:cNvSpPr/>
          <p:nvPr/>
        </p:nvSpPr>
        <p:spPr>
          <a:xfrm rot="17956526">
            <a:off x="3922068" y="3443261"/>
            <a:ext cx="1088571" cy="895496"/>
          </a:xfrm>
          <a:prstGeom prst="ellipse">
            <a:avLst/>
          </a:prstGeom>
          <a:noFill/>
          <a:ln w="28575"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4002514" y="5455621"/>
            <a:ext cx="135325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ব্রঙ্কিওল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7557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y_AudioRecor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0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5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8" grpId="0" animBg="1"/>
      <p:bldP spid="8" grpId="1" animBg="1"/>
      <p:bldP spid="16" grpId="0"/>
      <p:bldP spid="16" grpId="1"/>
      <p:bldP spid="9" grpId="0" animBg="1"/>
      <p:bldP spid="9" grpId="1" animBg="1"/>
      <p:bldP spid="11" grpId="0" animBg="1"/>
      <p:bldP spid="11" grpId="1" animBg="1"/>
      <p:bldP spid="4" grpId="0" animBg="1"/>
      <p:bldP spid="4" grpId="1" animBg="1"/>
      <p:bldP spid="4" grpId="2" animBg="1"/>
      <p:bldP spid="17" grpId="0" animBg="1"/>
      <p:bldP spid="17" grpId="1" animBg="1"/>
      <p:bldP spid="18" grpId="0" animBg="1"/>
      <p:bldP spid="18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34" grpId="0" animBg="1"/>
      <p:bldP spid="34" grpId="1" animBg="1"/>
      <p:bldP spid="35" grpId="0"/>
      <p:bldP spid="35" grpId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39" grpId="2" animBg="1"/>
      <p:bldP spid="41" grpId="0" animBg="1"/>
      <p:bldP spid="41" grpId="1" animBg="1"/>
      <p:bldP spid="44" grpId="0" animBg="1"/>
      <p:bldP spid="44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/>
      <p:bldP spid="52" grpId="1"/>
      <p:bldP spid="55" grpId="0" animBg="1"/>
      <p:bldP spid="55" grpId="1" animBg="1"/>
      <p:bldP spid="55" grpId="2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1" grpId="0" animBg="1"/>
      <p:bldP spid="61" grpId="1" animBg="1"/>
      <p:bldP spid="61" grpId="2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4" grpId="2" animBg="1"/>
      <p:bldP spid="65" grpId="0" animBg="1"/>
      <p:bldP spid="6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1912</TotalTime>
  <Words>963</Words>
  <Application>Microsoft Office PowerPoint</Application>
  <PresentationFormat>On-screen Show (4:3)</PresentationFormat>
  <Paragraphs>218</Paragraphs>
  <Slides>16</Slides>
  <Notes>13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Respiration</dc:title>
  <dc:subject>Science_7</dc:subject>
  <dc:creator>Afroza nasreen sultana</dc:creator>
  <cp:lastModifiedBy>Hillol</cp:lastModifiedBy>
  <cp:revision>112</cp:revision>
  <dcterms:created xsi:type="dcterms:W3CDTF">2006-08-16T00:00:00Z</dcterms:created>
  <dcterms:modified xsi:type="dcterms:W3CDTF">2020-04-21T02:33:08Z</dcterms:modified>
</cp:coreProperties>
</file>