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59" r:id="rId3"/>
    <p:sldId id="260" r:id="rId4"/>
    <p:sldId id="307" r:id="rId5"/>
    <p:sldId id="262" r:id="rId6"/>
    <p:sldId id="264" r:id="rId7"/>
    <p:sldId id="284" r:id="rId8"/>
    <p:sldId id="339" r:id="rId9"/>
    <p:sldId id="309" r:id="rId10"/>
    <p:sldId id="347" r:id="rId11"/>
    <p:sldId id="344" r:id="rId12"/>
    <p:sldId id="331" r:id="rId13"/>
    <p:sldId id="345" r:id="rId14"/>
    <p:sldId id="346" r:id="rId15"/>
    <p:sldId id="274" r:id="rId16"/>
    <p:sldId id="275" r:id="rId17"/>
    <p:sldId id="276" r:id="rId18"/>
    <p:sldId id="330" r:id="rId19"/>
    <p:sldId id="278" r:id="rId20"/>
    <p:sldId id="279" r:id="rId21"/>
    <p:sldId id="280" r:id="rId22"/>
    <p:sldId id="281" r:id="rId23"/>
    <p:sldId id="348" r:id="rId24"/>
    <p:sldId id="283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89080" autoAdjust="0"/>
  </p:normalViewPr>
  <p:slideViewPr>
    <p:cSldViewPr>
      <p:cViewPr varScale="1">
        <p:scale>
          <a:sx n="81" d="100"/>
          <a:sy n="81" d="100"/>
        </p:scale>
        <p:origin x="-612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11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82C9-5810-4EE8-AD40-D076D6A985B9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0571-DBFE-4967-8EE6-FBFB7C40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5205" y="1730403"/>
            <a:ext cx="6119342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301" y="2470926"/>
            <a:ext cx="705372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87682" y="1726738"/>
            <a:ext cx="6121908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17498" y="2468304"/>
            <a:ext cx="7053072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050633"/>
            <a:ext cx="3872112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051293"/>
            <a:ext cx="990857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3" y="5334004"/>
            <a:ext cx="939006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1371603"/>
            <a:ext cx="26416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3" y="5334004"/>
            <a:ext cx="939006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3" y="5257804"/>
            <a:ext cx="939006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3" y="5257804"/>
            <a:ext cx="939006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3" y="5181603"/>
            <a:ext cx="939006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5181603"/>
            <a:ext cx="939006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3" y="4"/>
            <a:ext cx="939006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3" y="4"/>
            <a:ext cx="939006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3" y="4"/>
            <a:ext cx="939006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3" y="4"/>
            <a:ext cx="939006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3" y="4"/>
            <a:ext cx="939006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228604"/>
            <a:ext cx="939006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3" y="4"/>
            <a:ext cx="939006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3" y="381001"/>
            <a:ext cx="939006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3" y="533404"/>
            <a:ext cx="939006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3" y="685804"/>
            <a:ext cx="939006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3" y="838203"/>
            <a:ext cx="939006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3" y="990604"/>
            <a:ext cx="939006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3" y="1143004"/>
            <a:ext cx="939006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3" y="1295402"/>
            <a:ext cx="939006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3" y="1447800"/>
            <a:ext cx="939006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3" y="1600204"/>
            <a:ext cx="939006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3" y="1752603"/>
            <a:ext cx="939006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3" y="1905004"/>
            <a:ext cx="939006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3" y="2057404"/>
            <a:ext cx="939006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3" y="2209803"/>
            <a:ext cx="939006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3" y="2362204"/>
            <a:ext cx="939006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3" y="2514604"/>
            <a:ext cx="939006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3" y="2667003"/>
            <a:ext cx="939006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3" y="2819402"/>
            <a:ext cx="939006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3" y="2971804"/>
            <a:ext cx="939006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3" y="3124203"/>
            <a:ext cx="939006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3" y="3276602"/>
            <a:ext cx="939006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3" y="3429004"/>
            <a:ext cx="939006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03" y="3581403"/>
            <a:ext cx="939006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3" y="3733804"/>
            <a:ext cx="939006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3" y="3886204"/>
            <a:ext cx="939006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3" y="4038603"/>
            <a:ext cx="939006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3" y="4191004"/>
            <a:ext cx="939006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3" y="4343404"/>
            <a:ext cx="939006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3" y="4495803"/>
            <a:ext cx="939006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3" y="4648204"/>
            <a:ext cx="939006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3" y="5334004"/>
            <a:ext cx="939006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6" y="5334004"/>
            <a:ext cx="939006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3" y="152403"/>
            <a:ext cx="939006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3" y="304802"/>
            <a:ext cx="939006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53" y="457204"/>
            <a:ext cx="939006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3" y="609603"/>
            <a:ext cx="939006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753" y="762004"/>
            <a:ext cx="939006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3" y="914404"/>
            <a:ext cx="939006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3" y="1066803"/>
            <a:ext cx="939006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3" y="1219204"/>
            <a:ext cx="939006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3" y="1371603"/>
            <a:ext cx="939006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3" y="1524003"/>
            <a:ext cx="939006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3" y="1676404"/>
            <a:ext cx="939006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3" y="1828804"/>
            <a:ext cx="939006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3" y="1981203"/>
            <a:ext cx="939006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53" y="2133604"/>
            <a:ext cx="939006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3" y="2286004"/>
            <a:ext cx="939006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3" y="2438403"/>
            <a:ext cx="939006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3" y="2590804"/>
            <a:ext cx="939006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53" y="2743204"/>
            <a:ext cx="939006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6" y="838200"/>
            <a:ext cx="939006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3" y="5334004"/>
            <a:ext cx="939006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3" y="5334004"/>
            <a:ext cx="939006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3" y="5257804"/>
            <a:ext cx="939006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3" y="5257804"/>
            <a:ext cx="939006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3" y="5334004"/>
            <a:ext cx="939006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3" y="2895603"/>
            <a:ext cx="939006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253" y="3048002"/>
            <a:ext cx="939006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53" y="3200404"/>
            <a:ext cx="939006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3" y="3352803"/>
            <a:ext cx="939006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3" y="3505200"/>
            <a:ext cx="939006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3" y="3657604"/>
            <a:ext cx="939006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3" y="3810003"/>
            <a:ext cx="939006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853" y="3962404"/>
            <a:ext cx="939006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3" y="4114804"/>
            <a:ext cx="939006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90600" y="914400"/>
            <a:ext cx="79248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i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9600" b="1" i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র্ষে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9600" b="1" i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371" y="228600"/>
            <a:ext cx="24765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276" y="3128962"/>
            <a:ext cx="1867333" cy="9512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172453" y="2782598"/>
            <a:ext cx="1764506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0911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04828"/>
            <a:ext cx="817245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ভিডিও টি দেখি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8172450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92284"/>
              </p:ext>
            </p:extLst>
          </p:nvPr>
        </p:nvGraphicFramePr>
        <p:xfrm>
          <a:off x="990601" y="2514602"/>
          <a:ext cx="8172451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ackager Shell Object" showAsIcon="1" r:id="rId3" imgW="6140880" imgH="628560" progId="Package">
                  <p:embed/>
                </p:oleObj>
              </mc:Choice>
              <mc:Fallback>
                <p:oleObj name="Packager Shell Object" showAsIcon="1" r:id="rId3" imgW="6140880" imgH="628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1" y="2514602"/>
                        <a:ext cx="8172451" cy="138906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3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2" y="365126"/>
            <a:ext cx="8647113" cy="901972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“অভ্যন্তরীণ বাণিজ্য”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828800"/>
            <a:ext cx="8667750" cy="1219200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অঞ্চলের মধ্যে দ্রব্য ও সেবার বিনিময়কে অভ্যন্তরীণ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 b="14907"/>
          <a:stretch/>
        </p:blipFill>
        <p:spPr>
          <a:xfrm>
            <a:off x="2362201" y="3581400"/>
            <a:ext cx="5181600" cy="280165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0371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73291"/>
            <a:ext cx="9601200" cy="6186309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উত্তম ব্যবহার।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বৃদ্ধি।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 পণ্য রপ্তানি।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অনুৎপাদিত পণ্য ভোগের সুবিধা।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মূলধনি দ্রব্য আমদানি।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 দ্রব্য আমদানি।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ঘাটতি পূরণ।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 প্রযুক্তি জ্ঞান।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 সুবিধা।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 বাজার সম্প্রসারণ।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গতিশীলতা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রপ্তানি।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 হ্রাস।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 অবস্থা মোকাবিলা।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 বৃদ্ধি।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ও সংস্কৃতির প্রসার।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একচেটিয়া কারবার প্রতিরোধ।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সহযোগিতা বৃদ্ধি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2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 বাণিজ্যের গুরুত্বঃ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17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90602"/>
            <a:ext cx="9525000" cy="6740307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 গতিধারা।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ও আমদানি পরিস্থিতি।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দেশভিত্তিক রপ্তানি-আমদানি কার্যক্রম।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বাজার অন্বেষণ।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মুদ্রার রিজার্ভ।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 বিনিময় হার।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ট্যারিফ হ্রাসকরণ।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ডব্লিউটিও ও বাংলাদেশ।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বৈচিত্রকরণ।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অপাটজাত দ্রব্য রপ্তানি বৃদ্ধি।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শিল্পজাত দ্রব্য রপ্তানি।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অপ্রচলিত পণ্যের রপ্তানি বৃদ্ধি।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সার্কযুক্ত দেশের সাথে বাণিজ্য।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 খাতে বাণিজ্য।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 দ্রব্য আমদানি।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বিলাসজাত দ্রব্যের আমদানি হ্রাস।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জনশক্তি রপ্তানি।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পরিবহণ ব্যবস্থা।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95250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 আন্তর্জাতিক বাণিজ্যে পরিবররতনের ধারাঃ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398689"/>
            <a:ext cx="9525000" cy="5078313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 সীমা।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 গতিশীলতা।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 ব্যাংক ব্যবস্থা।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নীতি।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 নীতি।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 পরিমাণ।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ভারসাম্য।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স্বনির্ভরতা।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ব্যবস্থা।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বিমা।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প্রভাব।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 জাতীয় সরকার। 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2"/>
            <a:ext cx="95250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 বনাম অভ্যন্তরীণ বাণিজ্যঃ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22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590801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3550" y="2552701"/>
            <a:ext cx="63563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438400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100" y="2400300"/>
            <a:ext cx="95758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84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" y="1838110"/>
            <a:ext cx="4920367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" y="2667000"/>
            <a:ext cx="4911338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341" y="1838110"/>
            <a:ext cx="4994662" cy="82391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341" y="2662024"/>
            <a:ext cx="4994662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16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165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65100" y="152400"/>
            <a:ext cx="21463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17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68450" y="228601"/>
            <a:ext cx="7016750" cy="9906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" y="1447800"/>
            <a:ext cx="8915400" cy="5181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প্রশ্নঃআন্তর্জাতিক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পরিবতনের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ধারাগুলো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গতিধারা।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ও আমদানি পরিস্থিতি।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দেশভিত্তিক রপ্তানি-আমদানি কার্যক্রম।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বাজার অন্বেষণ।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মুদ্রার রিজার্ভ। </a:t>
            </a:r>
          </a:p>
          <a:p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152401"/>
            <a:ext cx="7016750" cy="838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823450" cy="5867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অর্থনীতির শিক্ষক মোঃ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ওবাইদুল্লাহ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 স্যার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পড়াচ্ছি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লেন, একটি দেশের সকল এলাকায় সকল দ্রব্য উৎপাদনের জন্য উপযোগী নয়। কিন্তু সকল দ্রব্য ভোগের ক্ষেত্রে এলাকার ভোক্তার সমান অধিকার রয়েছে। সকল দ্রব্য ভোগের সুবিধা সৃষ্টিতে বাণিজ্যের আশ্রয় গ্রহণ করতে হয়। </a:t>
            </a:r>
          </a:p>
        </p:txBody>
      </p:sp>
    </p:spTree>
    <p:extLst>
      <p:ext uri="{BB962C8B-B14F-4D97-AF65-F5344CB8AC3E}">
        <p14:creationId xmlns:p14="http://schemas.microsoft.com/office/powerpoint/2010/main" val="18980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0"/>
            <a:ext cx="7016750" cy="1219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906000" cy="5638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ক.অভ্যন্তরীণ বাণিজ্য কি?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খ.আন্তর্জাতিক বাণিজ্যের প্রয়োজন কেন? ব্যাখ্যা  কর।  গ.উদ্দীপকে ফারহার স্যারের আলোচনায় কোন বাণিজ্যের প্রাধান্য লক্ষ্য করা যায়? উদ্দীপকের আলোকে যুক্তি সহকারে তুলে ধর।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ঘ.উদ্দীপকের আলোকে অভ্যন্তরীণ ও আন্তর্জাতিক বাণিজ্যের তুলনামূলক বিশ্লেষণ কর। </a:t>
            </a:r>
          </a:p>
        </p:txBody>
      </p:sp>
    </p:spTree>
    <p:extLst>
      <p:ext uri="{BB962C8B-B14F-4D97-AF65-F5344CB8AC3E}">
        <p14:creationId xmlns:p14="http://schemas.microsoft.com/office/powerpoint/2010/main" val="18600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0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0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3" y="1447800"/>
            <a:ext cx="9906000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5" y="2971800"/>
            <a:ext cx="9900587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পণ্যসমূহ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415" y="5638800"/>
            <a:ext cx="9900587" cy="990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 বাণিজ্য সম্প্রসারণের উপায় 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258" y="4343400"/>
            <a:ext cx="9820744" cy="11430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প্রধান প্রধান রপ্তানিদ্রব্য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96635" y="1143000"/>
            <a:ext cx="5563067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6"/>
            <a:ext cx="990600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8787" y="304800"/>
            <a:ext cx="8306814" cy="6084332"/>
            <a:chOff x="866572" y="381000"/>
            <a:chExt cx="7667828" cy="6084332"/>
          </a:xfrm>
          <a:solidFill>
            <a:srgbClr val="002060"/>
          </a:solidFill>
        </p:grpSpPr>
        <p:sp>
          <p:nvSpPr>
            <p:cNvPr id="6" name="TextBox 5"/>
            <p:cNvSpPr txBox="1"/>
            <p:nvPr/>
          </p:nvSpPr>
          <p:spPr>
            <a:xfrm>
              <a:off x="914400" y="381000"/>
              <a:ext cx="7553528" cy="523220"/>
            </a:xfrm>
            <a:prstGeom prst="rect">
              <a:avLst/>
            </a:prstGeom>
            <a:grpFill/>
            <a:ln w="76200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6572" y="6096000"/>
              <a:ext cx="7667828" cy="369332"/>
            </a:xfrm>
            <a:prstGeom prst="rect">
              <a:avLst/>
            </a:prstGeom>
            <a:grpFill/>
            <a:ln w="76200">
              <a:solidFill>
                <a:srgbClr val="0070C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 descr="0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4"/>
            <a:ext cx="3879850" cy="241278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3879850" cy="22098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 b="14907"/>
          <a:stretch/>
        </p:blipFill>
        <p:spPr>
          <a:xfrm>
            <a:off x="5181599" y="1066800"/>
            <a:ext cx="3991991" cy="242065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3" name="Picture 12" descr="bd-exp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99" y="3657604"/>
            <a:ext cx="3991990" cy="216955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889490" cy="6934200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9864725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7175" y="1143000"/>
            <a:ext cx="68516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86200"/>
            <a:ext cx="9906000" cy="1107996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“আন্তর্জাতিক ও অভ্যন্তরীণ বাণিজ্য</a:t>
            </a:r>
            <a:r>
              <a:rPr lang="bn-IN" sz="6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1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1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2" y="1371600"/>
            <a:ext cx="9906000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4" y="2895600"/>
            <a:ext cx="9900588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 গুরুত্ব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415" y="4419600"/>
            <a:ext cx="9900588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 ধারা চিহ্নিত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4" y="5638800"/>
            <a:ext cx="9900588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 তুলনামূলক 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04828"/>
            <a:ext cx="8172450" cy="769441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ভিডিও টি দেখি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8172450" cy="369332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7532"/>
              </p:ext>
            </p:extLst>
          </p:nvPr>
        </p:nvGraphicFramePr>
        <p:xfrm>
          <a:off x="1873250" y="2084388"/>
          <a:ext cx="64071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Packager Shell Object" showAsIcon="1" r:id="rId3" imgW="6463800" imgH="491040" progId="Package">
                  <p:embed/>
                </p:oleObj>
              </mc:Choice>
              <mc:Fallback>
                <p:oleObj name="Packager Shell Object" showAsIcon="1" r:id="rId3" imgW="6463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0" y="2084388"/>
                        <a:ext cx="6407150" cy="25146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6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2" y="365126"/>
            <a:ext cx="8647113" cy="901972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“আন্তর্জাতিক বাণিজ্য</a:t>
            </a:r>
            <a:r>
              <a:rPr lang="bn-IN" sz="48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447801"/>
            <a:ext cx="8667750" cy="2590800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105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267201"/>
            <a:ext cx="3879850" cy="22098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89519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529</Words>
  <Application>Microsoft Office PowerPoint</Application>
  <PresentationFormat>A4 Paper (210x297 mm)</PresentationFormat>
  <Paragraphs>185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Angles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“আন্তর্জাতিক বাণিজ্য”</vt:lpstr>
      <vt:lpstr>PowerPoint Presentation</vt:lpstr>
      <vt:lpstr>“অভ্যন্তরীণ বাণিজ্য”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417</cp:revision>
  <dcterms:created xsi:type="dcterms:W3CDTF">2006-08-16T00:00:00Z</dcterms:created>
  <dcterms:modified xsi:type="dcterms:W3CDTF">2020-04-21T04:32:28Z</dcterms:modified>
</cp:coreProperties>
</file>