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9" r:id="rId9"/>
    <p:sldId id="268" r:id="rId10"/>
    <p:sldId id="267" r:id="rId11"/>
    <p:sldId id="271" r:id="rId12"/>
    <p:sldId id="266" r:id="rId13"/>
    <p:sldId id="265" r:id="rId14"/>
    <p:sldId id="270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2DE457-6E39-4718-8D2C-032023E98E51}" type="datetimeFigureOut">
              <a:rPr lang="en-US" smtClean="0"/>
              <a:t>4/21/2020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89C34E-8858-4B50-A4FB-CB530637F9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96109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2DE457-6E39-4718-8D2C-032023E98E51}" type="datetimeFigureOut">
              <a:rPr lang="en-US" smtClean="0"/>
              <a:t>4/21/2020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89C34E-8858-4B50-A4FB-CB530637F9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40107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2DE457-6E39-4718-8D2C-032023E98E51}" type="datetimeFigureOut">
              <a:rPr lang="en-US" smtClean="0"/>
              <a:t>4/21/2020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89C34E-8858-4B50-A4FB-CB530637F9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98538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2DE457-6E39-4718-8D2C-032023E98E51}" type="datetimeFigureOut">
              <a:rPr lang="en-US" smtClean="0"/>
              <a:t>4/21/2020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89C34E-8858-4B50-A4FB-CB530637F9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01180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2DE457-6E39-4718-8D2C-032023E98E51}" type="datetimeFigureOut">
              <a:rPr lang="en-US" smtClean="0"/>
              <a:t>4/21/2020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89C34E-8858-4B50-A4FB-CB530637F9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65106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2DE457-6E39-4718-8D2C-032023E98E51}" type="datetimeFigureOut">
              <a:rPr lang="en-US" smtClean="0"/>
              <a:t>4/21/2020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89C34E-8858-4B50-A4FB-CB530637F9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29097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2DE457-6E39-4718-8D2C-032023E98E51}" type="datetimeFigureOut">
              <a:rPr lang="en-US" smtClean="0"/>
              <a:t>4/21/2020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89C34E-8858-4B50-A4FB-CB530637F9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15706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2DE457-6E39-4718-8D2C-032023E98E51}" type="datetimeFigureOut">
              <a:rPr lang="en-US" smtClean="0"/>
              <a:t>4/21/2020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89C34E-8858-4B50-A4FB-CB530637F9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49836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2DE457-6E39-4718-8D2C-032023E98E51}" type="datetimeFigureOut">
              <a:rPr lang="en-US" smtClean="0"/>
              <a:t>4/21/2020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89C34E-8858-4B50-A4FB-CB530637F9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09266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2DE457-6E39-4718-8D2C-032023E98E51}" type="datetimeFigureOut">
              <a:rPr lang="en-US" smtClean="0"/>
              <a:t>4/21/2020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89C34E-8858-4B50-A4FB-CB530637F9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27094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2DE457-6E39-4718-8D2C-032023E98E51}" type="datetimeFigureOut">
              <a:rPr lang="en-US" smtClean="0"/>
              <a:t>4/21/2020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89C34E-8858-4B50-A4FB-CB530637F9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57618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2DE457-6E39-4718-8D2C-032023E98E51}" type="datetimeFigureOut">
              <a:rPr lang="en-US" smtClean="0"/>
              <a:t>4/21/2020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89C34E-8858-4B50-A4FB-CB530637F9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34679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eg"/><Relationship Id="rId5" Type="http://schemas.openxmlformats.org/officeDocument/2006/relationships/image" Target="../media/image5.gif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218440" y="322580"/>
            <a:ext cx="11658601" cy="6248400"/>
            <a:chOff x="279400" y="292100"/>
            <a:chExt cx="11658601" cy="6248400"/>
          </a:xfrm>
        </p:grpSpPr>
        <p:sp>
          <p:nvSpPr>
            <p:cNvPr id="3" name="Rectangle 2"/>
            <p:cNvSpPr/>
            <p:nvPr/>
          </p:nvSpPr>
          <p:spPr>
            <a:xfrm>
              <a:off x="279400" y="292100"/>
              <a:ext cx="11658600" cy="6248400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 w="5715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4" name="Picture 3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11141" b="17332"/>
            <a:stretch/>
          </p:blipFill>
          <p:spPr>
            <a:xfrm>
              <a:off x="10114671" y="4483100"/>
              <a:ext cx="1823329" cy="2057400"/>
            </a:xfrm>
            <a:prstGeom prst="rect">
              <a:avLst/>
            </a:prstGeom>
          </p:spPr>
        </p:pic>
        <p:pic>
          <p:nvPicPr>
            <p:cNvPr id="5" name="Picture 4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11141" b="17332"/>
            <a:stretch/>
          </p:blipFill>
          <p:spPr>
            <a:xfrm rot="5400000">
              <a:off x="443431" y="4600136"/>
              <a:ext cx="1823329" cy="2057400"/>
            </a:xfrm>
            <a:prstGeom prst="rect">
              <a:avLst/>
            </a:prstGeom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11141" b="17332"/>
            <a:stretch/>
          </p:blipFill>
          <p:spPr>
            <a:xfrm rot="10800000">
              <a:off x="326397" y="333509"/>
              <a:ext cx="1823329" cy="2057400"/>
            </a:xfrm>
            <a:prstGeom prst="rect">
              <a:avLst/>
            </a:prstGeom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11141" b="17332"/>
            <a:stretch/>
          </p:blipFill>
          <p:spPr>
            <a:xfrm rot="16200000">
              <a:off x="9997636" y="216473"/>
              <a:ext cx="1823329" cy="2057400"/>
            </a:xfrm>
            <a:prstGeom prst="rect">
              <a:avLst/>
            </a:prstGeom>
          </p:spPr>
        </p:pic>
      </p:grpSp>
      <p:sp>
        <p:nvSpPr>
          <p:cNvPr id="8" name="Title 1"/>
          <p:cNvSpPr txBox="1">
            <a:spLocks/>
          </p:cNvSpPr>
          <p:nvPr/>
        </p:nvSpPr>
        <p:spPr>
          <a:xfrm>
            <a:off x="2733040" y="3196259"/>
            <a:ext cx="9144000" cy="914400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bn-BD" sz="60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শুভেচ্ছা</a:t>
            </a:r>
            <a:endParaRPr lang="en-US" sz="60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9" name="Content Placeholder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6273" y="735939"/>
            <a:ext cx="9144000" cy="5835041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2733040" y="2756079"/>
            <a:ext cx="70866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dirty="0" err="1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সবাইকে</a:t>
            </a:r>
            <a:r>
              <a:rPr lang="en-US" sz="9600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9600" dirty="0" err="1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শুভেচ্ছা</a:t>
            </a:r>
            <a:endParaRPr lang="en-US" sz="9600" dirty="0">
              <a:solidFill>
                <a:srgbClr val="00B0F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669766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" dur="2000" fill="hold"/>
                                        <p:tgtEl>
                                          <p:spTgt spid="1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218440" y="322580"/>
            <a:ext cx="11658601" cy="6248400"/>
            <a:chOff x="279400" y="292100"/>
            <a:chExt cx="11658601" cy="6248400"/>
          </a:xfrm>
        </p:grpSpPr>
        <p:sp>
          <p:nvSpPr>
            <p:cNvPr id="3" name="Rectangle 2"/>
            <p:cNvSpPr/>
            <p:nvPr/>
          </p:nvSpPr>
          <p:spPr>
            <a:xfrm>
              <a:off x="279400" y="292100"/>
              <a:ext cx="11658600" cy="6248400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 w="5715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4" name="Picture 3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11141" b="17332"/>
            <a:stretch/>
          </p:blipFill>
          <p:spPr>
            <a:xfrm>
              <a:off x="10114671" y="4483100"/>
              <a:ext cx="1823329" cy="2057400"/>
            </a:xfrm>
            <a:prstGeom prst="rect">
              <a:avLst/>
            </a:prstGeom>
          </p:spPr>
        </p:pic>
        <p:pic>
          <p:nvPicPr>
            <p:cNvPr id="5" name="Picture 4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11141" b="17332"/>
            <a:stretch/>
          </p:blipFill>
          <p:spPr>
            <a:xfrm rot="5400000">
              <a:off x="443431" y="4600136"/>
              <a:ext cx="1823329" cy="2057400"/>
            </a:xfrm>
            <a:prstGeom prst="rect">
              <a:avLst/>
            </a:prstGeom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11141" b="17332"/>
            <a:stretch/>
          </p:blipFill>
          <p:spPr>
            <a:xfrm rot="10800000">
              <a:off x="326397" y="333509"/>
              <a:ext cx="1823329" cy="2057400"/>
            </a:xfrm>
            <a:prstGeom prst="rect">
              <a:avLst/>
            </a:prstGeom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11141" b="17332"/>
            <a:stretch/>
          </p:blipFill>
          <p:spPr>
            <a:xfrm rot="16200000">
              <a:off x="9997636" y="216473"/>
              <a:ext cx="1823329" cy="2057400"/>
            </a:xfrm>
            <a:prstGeom prst="rect">
              <a:avLst/>
            </a:prstGeom>
          </p:spPr>
        </p:pic>
      </p:grpSp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4110" y="1873807"/>
            <a:ext cx="8229600" cy="3429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Rectangle 11"/>
          <p:cNvSpPr/>
          <p:nvPr/>
        </p:nvSpPr>
        <p:spPr>
          <a:xfrm>
            <a:off x="2274971" y="426345"/>
            <a:ext cx="7391400" cy="707886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ছবি </a:t>
            </a:r>
            <a:r>
              <a:rPr lang="bn-BD" sz="4000" dirty="0">
                <a:latin typeface="NikoshBAN" pitchFamily="2" charset="0"/>
                <a:cs typeface="NikoshBAN" pitchFamily="2" charset="0"/>
              </a:rPr>
              <a:t>দেখে আমরা কী বুঝতে </a:t>
            </a:r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পেরেছি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?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646571" y="5683807"/>
            <a:ext cx="4724400" cy="707886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BD" sz="4000" dirty="0" smtClean="0">
                <a:latin typeface="NikoshBAN" pitchFamily="2" charset="0"/>
                <a:cs typeface="NikoshBAN" pitchFamily="2" charset="0"/>
              </a:rPr>
              <a:t>            </a:t>
            </a:r>
            <a:r>
              <a:rPr lang="bn-BD" sz="40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মাটি দূষণ</a:t>
            </a:r>
            <a:endParaRPr lang="en-US" sz="40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85617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218440" y="322580"/>
            <a:ext cx="11658601" cy="6248400"/>
            <a:chOff x="279400" y="292100"/>
            <a:chExt cx="11658601" cy="6248400"/>
          </a:xfrm>
        </p:grpSpPr>
        <p:sp>
          <p:nvSpPr>
            <p:cNvPr id="3" name="Rectangle 2"/>
            <p:cNvSpPr/>
            <p:nvPr/>
          </p:nvSpPr>
          <p:spPr>
            <a:xfrm>
              <a:off x="279400" y="292100"/>
              <a:ext cx="11658600" cy="6248400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 w="5715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4" name="Picture 3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11141" b="17332"/>
            <a:stretch/>
          </p:blipFill>
          <p:spPr>
            <a:xfrm>
              <a:off x="10114671" y="4483100"/>
              <a:ext cx="1823329" cy="2057400"/>
            </a:xfrm>
            <a:prstGeom prst="rect">
              <a:avLst/>
            </a:prstGeom>
          </p:spPr>
        </p:pic>
        <p:pic>
          <p:nvPicPr>
            <p:cNvPr id="5" name="Picture 4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11141" b="17332"/>
            <a:stretch/>
          </p:blipFill>
          <p:spPr>
            <a:xfrm rot="5400000">
              <a:off x="443431" y="4600136"/>
              <a:ext cx="1823329" cy="2057400"/>
            </a:xfrm>
            <a:prstGeom prst="rect">
              <a:avLst/>
            </a:prstGeom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11141" b="17332"/>
            <a:stretch/>
          </p:blipFill>
          <p:spPr>
            <a:xfrm rot="10800000">
              <a:off x="326397" y="333509"/>
              <a:ext cx="1823329" cy="2057400"/>
            </a:xfrm>
            <a:prstGeom prst="rect">
              <a:avLst/>
            </a:prstGeom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11141" b="17332"/>
            <a:stretch/>
          </p:blipFill>
          <p:spPr>
            <a:xfrm rot="16200000">
              <a:off x="9997636" y="216473"/>
              <a:ext cx="1823329" cy="2057400"/>
            </a:xfrm>
            <a:prstGeom prst="rect">
              <a:avLst/>
            </a:prstGeom>
          </p:spPr>
        </p:pic>
      </p:grpSp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5762" y="1118924"/>
            <a:ext cx="8458200" cy="53333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" name="TextBox 14"/>
          <p:cNvSpPr txBox="1"/>
          <p:nvPr/>
        </p:nvSpPr>
        <p:spPr>
          <a:xfrm>
            <a:off x="2135762" y="472593"/>
            <a:ext cx="7772399" cy="646331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3600" dirty="0" smtClean="0">
                <a:noFill/>
                <a:latin typeface="NikoshBAN" pitchFamily="2" charset="0"/>
                <a:cs typeface="NikoshBAN" pitchFamily="2" charset="0"/>
              </a:rPr>
              <a:t>                 </a:t>
            </a:r>
            <a:r>
              <a:rPr lang="en-US" sz="3600" b="1" dirty="0" err="1" smtClean="0">
                <a:ln w="22225">
                  <a:solidFill>
                    <a:schemeClr val="accent2"/>
                  </a:solidFill>
                  <a:prstDash val="solid"/>
                </a:ln>
                <a:noFill/>
                <a:latin typeface="NikoshBAN" pitchFamily="2" charset="0"/>
                <a:cs typeface="NikoshBAN" pitchFamily="2" charset="0"/>
              </a:rPr>
              <a:t>পাঠটির</a:t>
            </a:r>
            <a:r>
              <a:rPr lang="en-US" sz="3600" b="1" dirty="0" smtClean="0">
                <a:ln w="22225">
                  <a:solidFill>
                    <a:schemeClr val="accent2"/>
                  </a:solidFill>
                  <a:prstDash val="solid"/>
                </a:ln>
                <a:noFill/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n w="22225">
                  <a:solidFill>
                    <a:schemeClr val="accent2"/>
                  </a:solidFill>
                  <a:prstDash val="solid"/>
                </a:ln>
                <a:noFill/>
                <a:latin typeface="NikoshBAN" pitchFamily="2" charset="0"/>
                <a:cs typeface="NikoshBAN" pitchFamily="2" charset="0"/>
              </a:rPr>
              <a:t>সাথে</a:t>
            </a:r>
            <a:r>
              <a:rPr lang="en-US" sz="3600" b="1" dirty="0" smtClean="0">
                <a:ln w="22225">
                  <a:solidFill>
                    <a:schemeClr val="accent2"/>
                  </a:solidFill>
                  <a:prstDash val="solid"/>
                </a:ln>
                <a:noFill/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n w="22225">
                  <a:solidFill>
                    <a:schemeClr val="accent2"/>
                  </a:solidFill>
                  <a:prstDash val="solid"/>
                </a:ln>
                <a:noFill/>
                <a:latin typeface="NikoshBAN" pitchFamily="2" charset="0"/>
                <a:cs typeface="NikoshBAN" pitchFamily="2" charset="0"/>
              </a:rPr>
              <a:t>সং</a:t>
            </a:r>
            <a:r>
              <a:rPr lang="bn-BD" sz="3600" b="1" dirty="0" smtClean="0">
                <a:ln w="22225">
                  <a:solidFill>
                    <a:schemeClr val="accent2"/>
                  </a:solidFill>
                  <a:prstDash val="solid"/>
                </a:ln>
                <a:noFill/>
                <a:latin typeface="NikoshBAN" pitchFamily="2" charset="0"/>
                <a:cs typeface="NikoshBAN" pitchFamily="2" charset="0"/>
              </a:rPr>
              <a:t>যোগ</a:t>
            </a:r>
            <a:endParaRPr lang="en-US" sz="3600" b="1" dirty="0">
              <a:ln w="22225">
                <a:solidFill>
                  <a:schemeClr val="accent2"/>
                </a:solidFill>
                <a:prstDash val="solid"/>
              </a:ln>
              <a:noFill/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447674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218440" y="322580"/>
            <a:ext cx="11658601" cy="6248400"/>
            <a:chOff x="279400" y="292100"/>
            <a:chExt cx="11658601" cy="6248400"/>
          </a:xfrm>
        </p:grpSpPr>
        <p:sp>
          <p:nvSpPr>
            <p:cNvPr id="3" name="Rectangle 2"/>
            <p:cNvSpPr/>
            <p:nvPr/>
          </p:nvSpPr>
          <p:spPr>
            <a:xfrm>
              <a:off x="279400" y="292100"/>
              <a:ext cx="11658600" cy="6248400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 w="5715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4" name="Picture 3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11141" b="17332"/>
            <a:stretch/>
          </p:blipFill>
          <p:spPr>
            <a:xfrm>
              <a:off x="10114671" y="4483100"/>
              <a:ext cx="1823329" cy="2057400"/>
            </a:xfrm>
            <a:prstGeom prst="rect">
              <a:avLst/>
            </a:prstGeom>
          </p:spPr>
        </p:pic>
        <p:pic>
          <p:nvPicPr>
            <p:cNvPr id="5" name="Picture 4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11141" b="17332"/>
            <a:stretch/>
          </p:blipFill>
          <p:spPr>
            <a:xfrm rot="5400000">
              <a:off x="443431" y="4600136"/>
              <a:ext cx="1823329" cy="2057400"/>
            </a:xfrm>
            <a:prstGeom prst="rect">
              <a:avLst/>
            </a:prstGeom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11141" b="17332"/>
            <a:stretch/>
          </p:blipFill>
          <p:spPr>
            <a:xfrm rot="10800000">
              <a:off x="326397" y="333509"/>
              <a:ext cx="1823329" cy="2057400"/>
            </a:xfrm>
            <a:prstGeom prst="rect">
              <a:avLst/>
            </a:prstGeom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11141" b="17332"/>
            <a:stretch/>
          </p:blipFill>
          <p:spPr>
            <a:xfrm rot="16200000">
              <a:off x="9997636" y="216473"/>
              <a:ext cx="1823329" cy="2057400"/>
            </a:xfrm>
            <a:prstGeom prst="rect">
              <a:avLst/>
            </a:prstGeom>
          </p:spPr>
        </p:pic>
      </p:grpSp>
      <p:sp>
        <p:nvSpPr>
          <p:cNvPr id="11" name="TextBox 10"/>
          <p:cNvSpPr txBox="1"/>
          <p:nvPr/>
        </p:nvSpPr>
        <p:spPr>
          <a:xfrm>
            <a:off x="2656839" y="986989"/>
            <a:ext cx="6096000" cy="1200329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7200" dirty="0" smtClean="0">
                <a:solidFill>
                  <a:srgbClr val="FFC000"/>
                </a:solidFill>
                <a:latin typeface="NikoshBAN" pitchFamily="2" charset="0"/>
                <a:cs typeface="NikoshBAN" pitchFamily="2" charset="0"/>
              </a:rPr>
              <a:t>       </a:t>
            </a:r>
            <a:r>
              <a:rPr lang="bn-BD" sz="7200" dirty="0" smtClean="0">
                <a:solidFill>
                  <a:srgbClr val="FFC000"/>
                </a:solidFill>
                <a:latin typeface="NikoshBAN" pitchFamily="2" charset="0"/>
                <a:cs typeface="NikoshBAN" pitchFamily="2" charset="0"/>
              </a:rPr>
              <a:t>মূল্যায়নঃ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2733039" y="3425389"/>
            <a:ext cx="7086600" cy="1569660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BD" sz="4800" dirty="0" smtClean="0">
                <a:latin typeface="NikoshBAN" pitchFamily="2" charset="0"/>
                <a:cs typeface="NikoshBAN" pitchFamily="2" charset="0"/>
              </a:rPr>
              <a:t>১। পরিবেশ দূষণ কী?</a:t>
            </a:r>
          </a:p>
          <a:p>
            <a:r>
              <a:rPr lang="bn-BD" sz="4800" dirty="0" smtClean="0">
                <a:latin typeface="NikoshBAN" pitchFamily="2" charset="0"/>
                <a:cs typeface="NikoshBAN" pitchFamily="2" charset="0"/>
              </a:rPr>
              <a:t>২ । পরিবেশ দূষণের দুটি কারণ বল।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368020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25757" y="228600"/>
            <a:ext cx="11658601" cy="6248400"/>
            <a:chOff x="279400" y="292100"/>
            <a:chExt cx="11658601" cy="6248400"/>
          </a:xfrm>
        </p:grpSpPr>
        <p:sp>
          <p:nvSpPr>
            <p:cNvPr id="3" name="Rectangle 2"/>
            <p:cNvSpPr/>
            <p:nvPr/>
          </p:nvSpPr>
          <p:spPr>
            <a:xfrm>
              <a:off x="279400" y="292100"/>
              <a:ext cx="11658600" cy="6248400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 w="5715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4" name="Picture 3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11141" b="17332"/>
            <a:stretch/>
          </p:blipFill>
          <p:spPr>
            <a:xfrm>
              <a:off x="10114671" y="4483100"/>
              <a:ext cx="1823329" cy="2057400"/>
            </a:xfrm>
            <a:prstGeom prst="rect">
              <a:avLst/>
            </a:prstGeom>
          </p:spPr>
        </p:pic>
        <p:pic>
          <p:nvPicPr>
            <p:cNvPr id="5" name="Picture 4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11141" b="17332"/>
            <a:stretch/>
          </p:blipFill>
          <p:spPr>
            <a:xfrm rot="5400000">
              <a:off x="443431" y="4600136"/>
              <a:ext cx="1823329" cy="2057400"/>
            </a:xfrm>
            <a:prstGeom prst="rect">
              <a:avLst/>
            </a:prstGeom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11141" b="17332"/>
            <a:stretch/>
          </p:blipFill>
          <p:spPr>
            <a:xfrm rot="10800000">
              <a:off x="326397" y="333509"/>
              <a:ext cx="1823329" cy="2057400"/>
            </a:xfrm>
            <a:prstGeom prst="rect">
              <a:avLst/>
            </a:prstGeom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11141" b="17332"/>
            <a:stretch/>
          </p:blipFill>
          <p:spPr>
            <a:xfrm rot="16200000">
              <a:off x="9997636" y="216473"/>
              <a:ext cx="1823329" cy="2057400"/>
            </a:xfrm>
            <a:prstGeom prst="rect">
              <a:avLst/>
            </a:prstGeom>
          </p:spPr>
        </p:pic>
      </p:grpSp>
      <p:sp>
        <p:nvSpPr>
          <p:cNvPr id="11" name="Smiley Face 10"/>
          <p:cNvSpPr/>
          <p:nvPr/>
        </p:nvSpPr>
        <p:spPr>
          <a:xfrm>
            <a:off x="3585638" y="439884"/>
            <a:ext cx="3407589" cy="2590800"/>
          </a:xfrm>
          <a:prstGeom prst="smileyFac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60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বাড়ির কাজ</a:t>
            </a:r>
            <a:endParaRPr lang="en-US" sz="60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778358" y="3733958"/>
            <a:ext cx="8153400" cy="2554545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BD" sz="8000" dirty="0" smtClean="0">
                <a:latin typeface="NikoshBAN" pitchFamily="2" charset="0"/>
                <a:cs typeface="NikoshBAN" pitchFamily="2" charset="0"/>
              </a:rPr>
              <a:t>পানি দূষণের </a:t>
            </a:r>
            <a:r>
              <a:rPr lang="en-US" sz="8000" dirty="0" smtClean="0">
                <a:latin typeface="NikoshBAN" pitchFamily="2" charset="0"/>
                <a:cs typeface="NikoshBAN" pitchFamily="2" charset="0"/>
              </a:rPr>
              <a:t>৩</a:t>
            </a:r>
            <a:r>
              <a:rPr lang="bn-BD" sz="8000" dirty="0" smtClean="0">
                <a:latin typeface="NikoshBAN" pitchFamily="2" charset="0"/>
                <a:cs typeface="NikoshBAN" pitchFamily="2" charset="0"/>
              </a:rPr>
              <a:t>টি কারণ </a:t>
            </a:r>
            <a:r>
              <a:rPr lang="en-US" sz="8000" dirty="0" err="1" smtClean="0">
                <a:latin typeface="NikoshBAN" pitchFamily="2" charset="0"/>
                <a:cs typeface="NikoshBAN" pitchFamily="2" charset="0"/>
              </a:rPr>
              <a:t>শিখে</a:t>
            </a:r>
            <a:r>
              <a:rPr lang="en-US" sz="8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8000" dirty="0" err="1" smtClean="0">
                <a:latin typeface="NikoshBAN" pitchFamily="2" charset="0"/>
                <a:cs typeface="NikoshBAN" pitchFamily="2" charset="0"/>
              </a:rPr>
              <a:t>আসবে</a:t>
            </a:r>
            <a:r>
              <a:rPr lang="en-US" sz="8000" dirty="0" smtClean="0">
                <a:latin typeface="NikoshBAN" pitchFamily="2" charset="0"/>
                <a:cs typeface="NikoshBAN" pitchFamily="2" charset="0"/>
              </a:rPr>
              <a:t>।  </a:t>
            </a:r>
            <a:endParaRPr lang="en-US" sz="80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28063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257077" y="322580"/>
            <a:ext cx="11658601" cy="6248400"/>
            <a:chOff x="279400" y="292100"/>
            <a:chExt cx="11658601" cy="6248400"/>
          </a:xfrm>
        </p:grpSpPr>
        <p:sp>
          <p:nvSpPr>
            <p:cNvPr id="3" name="Rectangle 2"/>
            <p:cNvSpPr/>
            <p:nvPr/>
          </p:nvSpPr>
          <p:spPr>
            <a:xfrm>
              <a:off x="279400" y="292100"/>
              <a:ext cx="11658600" cy="6248400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 w="5715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4" name="Picture 3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11141" b="17332"/>
            <a:stretch/>
          </p:blipFill>
          <p:spPr>
            <a:xfrm>
              <a:off x="10114671" y="4483100"/>
              <a:ext cx="1823329" cy="2057400"/>
            </a:xfrm>
            <a:prstGeom prst="rect">
              <a:avLst/>
            </a:prstGeom>
          </p:spPr>
        </p:pic>
        <p:pic>
          <p:nvPicPr>
            <p:cNvPr id="5" name="Picture 4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11141" b="17332"/>
            <a:stretch/>
          </p:blipFill>
          <p:spPr>
            <a:xfrm rot="5400000">
              <a:off x="443431" y="4600136"/>
              <a:ext cx="1823329" cy="2057400"/>
            </a:xfrm>
            <a:prstGeom prst="rect">
              <a:avLst/>
            </a:prstGeom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11141" b="17332"/>
            <a:stretch/>
          </p:blipFill>
          <p:spPr>
            <a:xfrm rot="10800000">
              <a:off x="326397" y="333509"/>
              <a:ext cx="1823329" cy="2057400"/>
            </a:xfrm>
            <a:prstGeom prst="rect">
              <a:avLst/>
            </a:prstGeom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11141" b="17332"/>
            <a:stretch/>
          </p:blipFill>
          <p:spPr>
            <a:xfrm rot="16200000">
              <a:off x="9997636" y="216473"/>
              <a:ext cx="1823329" cy="2057400"/>
            </a:xfrm>
            <a:prstGeom prst="rect">
              <a:avLst/>
            </a:prstGeom>
          </p:spPr>
        </p:pic>
      </p:grpSp>
      <p:sp>
        <p:nvSpPr>
          <p:cNvPr id="15" name="TextBox 14"/>
          <p:cNvSpPr txBox="1"/>
          <p:nvPr/>
        </p:nvSpPr>
        <p:spPr>
          <a:xfrm>
            <a:off x="1425317" y="2462798"/>
            <a:ext cx="965742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96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ধন্যবাদ</a:t>
            </a:r>
            <a:endParaRPr lang="en-US" sz="9600" b="1" dirty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3940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218440" y="322580"/>
            <a:ext cx="11658601" cy="6248400"/>
            <a:chOff x="279400" y="292100"/>
            <a:chExt cx="11658601" cy="6248400"/>
          </a:xfrm>
        </p:grpSpPr>
        <p:sp>
          <p:nvSpPr>
            <p:cNvPr id="3" name="Rectangle 2"/>
            <p:cNvSpPr/>
            <p:nvPr/>
          </p:nvSpPr>
          <p:spPr>
            <a:xfrm>
              <a:off x="279400" y="292100"/>
              <a:ext cx="11658600" cy="6248400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 w="5715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4" name="Picture 3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11141" b="17332"/>
            <a:stretch/>
          </p:blipFill>
          <p:spPr>
            <a:xfrm>
              <a:off x="10114671" y="4483100"/>
              <a:ext cx="1823329" cy="2057400"/>
            </a:xfrm>
            <a:prstGeom prst="rect">
              <a:avLst/>
            </a:prstGeom>
          </p:spPr>
        </p:pic>
        <p:pic>
          <p:nvPicPr>
            <p:cNvPr id="5" name="Picture 4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11141" b="17332"/>
            <a:stretch/>
          </p:blipFill>
          <p:spPr>
            <a:xfrm rot="5400000">
              <a:off x="443431" y="4600136"/>
              <a:ext cx="1823329" cy="2057400"/>
            </a:xfrm>
            <a:prstGeom prst="rect">
              <a:avLst/>
            </a:prstGeom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11141" b="17332"/>
            <a:stretch/>
          </p:blipFill>
          <p:spPr>
            <a:xfrm rot="10800000">
              <a:off x="326397" y="333509"/>
              <a:ext cx="1823329" cy="2057400"/>
            </a:xfrm>
            <a:prstGeom prst="rect">
              <a:avLst/>
            </a:prstGeom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11141" b="17332"/>
            <a:stretch/>
          </p:blipFill>
          <p:spPr>
            <a:xfrm rot="16200000">
              <a:off x="9997636" y="216473"/>
              <a:ext cx="1823329" cy="2057400"/>
            </a:xfrm>
            <a:prstGeom prst="rect">
              <a:avLst/>
            </a:prstGeom>
          </p:spPr>
        </p:pic>
      </p:grpSp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865" y="6343576"/>
            <a:ext cx="1314450" cy="504825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98" y="5876925"/>
            <a:ext cx="4657725" cy="981075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6550" y="5876924"/>
            <a:ext cx="4657725" cy="981075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8980" y="5685746"/>
            <a:ext cx="4233702" cy="981075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9736" y="6255828"/>
            <a:ext cx="1314450" cy="504825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3921" y="6249003"/>
            <a:ext cx="1314450" cy="504825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9560" y="6333976"/>
            <a:ext cx="1314450" cy="504825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9471" y="6029537"/>
            <a:ext cx="1314450" cy="504825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1051" y="6343576"/>
            <a:ext cx="1314450" cy="504825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414" y="6333977"/>
            <a:ext cx="1314450" cy="504825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95646" y="6374286"/>
            <a:ext cx="1314450" cy="504825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22960" y="6256110"/>
            <a:ext cx="1314450" cy="504825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575" y="5414961"/>
            <a:ext cx="1905000" cy="1905000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6722" y="5633888"/>
            <a:ext cx="1905000" cy="1905000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6042" y="4979832"/>
            <a:ext cx="1905000" cy="1905000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5067" y="4979832"/>
            <a:ext cx="1905000" cy="1905000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42620" y="5581862"/>
            <a:ext cx="1905000" cy="1905000"/>
          </a:xfrm>
          <a:prstGeom prst="rect">
            <a:avLst/>
          </a:prstGeom>
        </p:spPr>
      </p:pic>
      <p:sp>
        <p:nvSpPr>
          <p:cNvPr id="28" name="TextBox 27"/>
          <p:cNvSpPr txBox="1"/>
          <p:nvPr/>
        </p:nvSpPr>
        <p:spPr>
          <a:xfrm>
            <a:off x="40228" y="3426"/>
            <a:ext cx="7850777" cy="1446550"/>
          </a:xfrm>
          <a:prstGeom prst="rect">
            <a:avLst/>
          </a:prstGeom>
          <a:ln>
            <a:solidFill>
              <a:srgbClr val="002060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88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        </a:t>
            </a:r>
            <a:r>
              <a:rPr lang="bn-BD" sz="72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উ</a:t>
            </a:r>
            <a:r>
              <a:rPr lang="bn-BD" sz="48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পস্থাপনায়</a:t>
            </a:r>
            <a:r>
              <a:rPr lang="en-US" sz="54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: </a:t>
            </a:r>
            <a:r>
              <a:rPr lang="bn-BD" sz="1600" b="1" dirty="0">
                <a:solidFill>
                  <a:srgbClr val="FF0000"/>
                </a:solidFill>
              </a:rPr>
              <a:t> </a:t>
            </a:r>
            <a:r>
              <a:rPr lang="en-US" sz="2000" b="1" dirty="0" smtClean="0">
                <a:solidFill>
                  <a:srgbClr val="FF0000"/>
                </a:solidFill>
              </a:rPr>
              <a:t>`</a:t>
            </a:r>
            <a:endParaRPr lang="en-US" sz="2000" b="1" dirty="0">
              <a:solidFill>
                <a:srgbClr val="FF0000"/>
              </a:solidFill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0" y="1449976"/>
            <a:ext cx="7824651" cy="5355312"/>
          </a:xfrm>
          <a:prstGeom prst="rect">
            <a:avLst/>
          </a:prstGeom>
          <a:gradFill>
            <a:gsLst>
              <a:gs pos="53946">
                <a:srgbClr val="DB85C9"/>
              </a:gs>
              <a:gs pos="0">
                <a:srgbClr val="FFFF00"/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solidFill>
              <a:srgbClr val="C00000"/>
            </a:solidFill>
          </a:ln>
        </p:spPr>
        <p:txBody>
          <a:bodyPr wrap="square">
            <a:spAutoFit/>
          </a:bodyPr>
          <a:lstStyle/>
          <a:p>
            <a:pPr>
              <a:buNone/>
            </a:pPr>
            <a:r>
              <a:rPr lang="bn-BD" sz="9600" dirty="0" smtClean="0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   </a:t>
            </a:r>
            <a:r>
              <a:rPr lang="bn-BD" sz="6600" dirty="0" smtClean="0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মোছাঃ সামছুন্নাহার </a:t>
            </a:r>
          </a:p>
          <a:p>
            <a:pPr>
              <a:buNone/>
            </a:pPr>
            <a:r>
              <a:rPr lang="bn-BD" sz="2400" b="1" dirty="0" smtClean="0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                     </a:t>
            </a:r>
            <a:r>
              <a:rPr lang="bn-BD" sz="3600" b="1" dirty="0" smtClean="0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এম.এ (</a:t>
            </a:r>
            <a:r>
              <a:rPr lang="en-US" sz="3600" b="1" dirty="0" err="1" smtClean="0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ইতিহাস</a:t>
            </a:r>
            <a:r>
              <a:rPr lang="bn-BD" sz="3600" b="1" dirty="0" smtClean="0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)</a:t>
            </a:r>
            <a:endParaRPr lang="bn-BD" sz="1400" b="1" dirty="0" smtClean="0">
              <a:solidFill>
                <a:srgbClr val="000000"/>
              </a:solidFill>
              <a:latin typeface="NikoshBAN" pitchFamily="2" charset="0"/>
              <a:cs typeface="NikoshBAN" pitchFamily="2" charset="0"/>
            </a:endParaRPr>
          </a:p>
          <a:p>
            <a:pPr>
              <a:buNone/>
            </a:pPr>
            <a:r>
              <a:rPr lang="bn-BD" sz="4000" b="1" dirty="0" smtClean="0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    </a:t>
            </a:r>
            <a:r>
              <a:rPr lang="en-US" sz="4000" b="1" dirty="0" smtClean="0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        </a:t>
            </a:r>
            <a:r>
              <a:rPr lang="bn-BD" sz="4000" b="1" dirty="0" smtClean="0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প্রধান</a:t>
            </a:r>
            <a:r>
              <a:rPr lang="en-US" sz="4000" b="1" dirty="0" smtClean="0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শিক্ষক</a:t>
            </a:r>
            <a:endParaRPr lang="bn-BD" sz="2800" dirty="0" smtClean="0">
              <a:solidFill>
                <a:srgbClr val="000000"/>
              </a:solidFill>
              <a:latin typeface="NikoshBAN" pitchFamily="2" charset="0"/>
              <a:cs typeface="NikoshBAN" pitchFamily="2" charset="0"/>
            </a:endParaRPr>
          </a:p>
          <a:p>
            <a:pPr>
              <a:buNone/>
            </a:pPr>
            <a:r>
              <a:rPr lang="bn-BD" sz="2400" dirty="0" smtClean="0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      </a:t>
            </a:r>
            <a:endParaRPr lang="bn-BD" sz="2400" b="1" dirty="0" smtClean="0">
              <a:solidFill>
                <a:srgbClr val="000000"/>
              </a:solidFill>
              <a:latin typeface="NikoshBAN" pitchFamily="2" charset="0"/>
              <a:cs typeface="NikoshBAN" pitchFamily="2" charset="0"/>
            </a:endParaRPr>
          </a:p>
          <a:p>
            <a:pPr>
              <a:buNone/>
            </a:pPr>
            <a:r>
              <a:rPr lang="en-US" sz="44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পাঠানপাড়া</a:t>
            </a:r>
            <a:r>
              <a:rPr lang="en-US" sz="44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কুনাট</a:t>
            </a:r>
            <a:r>
              <a:rPr lang="en-US" sz="44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সরকারি</a:t>
            </a:r>
            <a:r>
              <a:rPr lang="en-US" sz="44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প্রাথমিক</a:t>
            </a:r>
            <a:r>
              <a:rPr lang="en-US" sz="44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44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বিদ্যালয় </a:t>
            </a:r>
            <a:endParaRPr lang="en-US" sz="4000" b="1" dirty="0" smtClean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  <a:p>
            <a:pPr>
              <a:buNone/>
            </a:pPr>
            <a:r>
              <a:rPr lang="en-US" sz="28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  </a:t>
            </a:r>
            <a:r>
              <a:rPr lang="bn-BD" sz="28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            </a:t>
            </a:r>
            <a:r>
              <a:rPr lang="bn-BD" sz="40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তাহিরপুর, সুনামগঞ্জ </a:t>
            </a:r>
            <a:r>
              <a:rPr lang="bn-BD" sz="48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। </a:t>
            </a:r>
            <a:endParaRPr lang="bn-BD" sz="3200" b="1" dirty="0" smtClean="0">
              <a:solidFill>
                <a:srgbClr val="000000"/>
              </a:solidFill>
              <a:latin typeface="NikoshBAN" pitchFamily="2" charset="0"/>
              <a:cs typeface="NikoshBAN" pitchFamily="2" charset="0"/>
            </a:endParaRPr>
          </a:p>
          <a:p>
            <a:pPr>
              <a:buNone/>
            </a:pPr>
            <a:r>
              <a:rPr lang="bn-BD" sz="5400" dirty="0" smtClean="0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5400" dirty="0">
              <a:solidFill>
                <a:srgbClr val="0000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0" name="Picture 29" descr="C:\Users\HP\Desktop\vedio\17862467_108940839658244_2490177331325245868_n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846772" y="20008"/>
            <a:ext cx="4275909" cy="586374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3078299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  <p:bldP spid="29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218440" y="322580"/>
            <a:ext cx="11658601" cy="6248400"/>
            <a:chOff x="279400" y="292100"/>
            <a:chExt cx="11658601" cy="6248400"/>
          </a:xfrm>
        </p:grpSpPr>
        <p:sp>
          <p:nvSpPr>
            <p:cNvPr id="3" name="Rectangle 2"/>
            <p:cNvSpPr/>
            <p:nvPr/>
          </p:nvSpPr>
          <p:spPr>
            <a:xfrm>
              <a:off x="279400" y="292100"/>
              <a:ext cx="11658600" cy="6248400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 w="5715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4" name="Picture 3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11141" b="17332"/>
            <a:stretch/>
          </p:blipFill>
          <p:spPr>
            <a:xfrm>
              <a:off x="10114671" y="4483100"/>
              <a:ext cx="1823329" cy="2057400"/>
            </a:xfrm>
            <a:prstGeom prst="rect">
              <a:avLst/>
            </a:prstGeom>
          </p:spPr>
        </p:pic>
        <p:pic>
          <p:nvPicPr>
            <p:cNvPr id="5" name="Picture 4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11141" b="17332"/>
            <a:stretch/>
          </p:blipFill>
          <p:spPr>
            <a:xfrm rot="5400000">
              <a:off x="443431" y="4600136"/>
              <a:ext cx="1823329" cy="2057400"/>
            </a:xfrm>
            <a:prstGeom prst="rect">
              <a:avLst/>
            </a:prstGeom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11141" b="17332"/>
            <a:stretch/>
          </p:blipFill>
          <p:spPr>
            <a:xfrm rot="10800000">
              <a:off x="326397" y="333509"/>
              <a:ext cx="1823329" cy="2057400"/>
            </a:xfrm>
            <a:prstGeom prst="rect">
              <a:avLst/>
            </a:prstGeom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11141" b="17332"/>
            <a:stretch/>
          </p:blipFill>
          <p:spPr>
            <a:xfrm rot="16200000">
              <a:off x="9997636" y="216473"/>
              <a:ext cx="1823329" cy="2057400"/>
            </a:xfrm>
            <a:prstGeom prst="rect">
              <a:avLst/>
            </a:prstGeom>
          </p:spPr>
        </p:pic>
      </p:grpSp>
      <p:sp>
        <p:nvSpPr>
          <p:cNvPr id="8" name="TextBox 7"/>
          <p:cNvSpPr txBox="1"/>
          <p:nvPr/>
        </p:nvSpPr>
        <p:spPr>
          <a:xfrm>
            <a:off x="1177101" y="1092289"/>
            <a:ext cx="8763000" cy="4708981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BD" sz="66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        পাঠ পরিচিতিঃ</a:t>
            </a:r>
          </a:p>
          <a:p>
            <a:r>
              <a:rPr lang="bn-BD" sz="66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         </a:t>
            </a:r>
            <a:r>
              <a:rPr lang="en-US" sz="66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66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শ্রেনিঃ</a:t>
            </a:r>
            <a:r>
              <a:rPr lang="en-US" sz="66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66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পঞ্চম</a:t>
            </a:r>
          </a:p>
          <a:p>
            <a:r>
              <a:rPr lang="bn-BD" sz="66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          বিষয়ঃ</a:t>
            </a:r>
            <a:r>
              <a:rPr lang="en-US" sz="66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bn-BD" sz="66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প্রাথমিকবিজ্ঞান।</a:t>
            </a:r>
            <a:r>
              <a:rPr lang="en-US" sz="66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     </a:t>
            </a:r>
            <a:endParaRPr lang="bn-BD" sz="6600" dirty="0" smtClean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66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অধ্যায়ঃ</a:t>
            </a:r>
            <a:r>
              <a:rPr lang="en-US" sz="66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bn-BD" sz="66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দ্বিতীয় </a:t>
            </a:r>
          </a:p>
          <a:p>
            <a:r>
              <a:rPr lang="bn-BD" sz="36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NikoshBAN" pitchFamily="2" charset="0"/>
                <a:cs typeface="NikoshBAN" pitchFamily="2" charset="0"/>
              </a:rPr>
              <a:t>   </a:t>
            </a:r>
            <a:r>
              <a:rPr lang="en-US" sz="36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3600" dirty="0">
              <a:solidFill>
                <a:schemeClr val="tx2">
                  <a:lumMod val="60000"/>
                  <a:lumOff val="4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017398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149524" y="348338"/>
            <a:ext cx="11658601" cy="6248400"/>
            <a:chOff x="279400" y="292100"/>
            <a:chExt cx="11658601" cy="6248400"/>
          </a:xfrm>
        </p:grpSpPr>
        <p:sp>
          <p:nvSpPr>
            <p:cNvPr id="3" name="Rectangle 2"/>
            <p:cNvSpPr/>
            <p:nvPr/>
          </p:nvSpPr>
          <p:spPr>
            <a:xfrm>
              <a:off x="279400" y="292100"/>
              <a:ext cx="11658600" cy="6248400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 w="5715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4" name="Picture 3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11141" b="17332"/>
            <a:stretch/>
          </p:blipFill>
          <p:spPr>
            <a:xfrm>
              <a:off x="10114671" y="4483100"/>
              <a:ext cx="1823329" cy="2057400"/>
            </a:xfrm>
            <a:prstGeom prst="rect">
              <a:avLst/>
            </a:prstGeom>
          </p:spPr>
        </p:pic>
        <p:pic>
          <p:nvPicPr>
            <p:cNvPr id="5" name="Picture 4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11141" b="17332"/>
            <a:stretch/>
          </p:blipFill>
          <p:spPr>
            <a:xfrm rot="5400000">
              <a:off x="443431" y="4600136"/>
              <a:ext cx="1823329" cy="2057400"/>
            </a:xfrm>
            <a:prstGeom prst="rect">
              <a:avLst/>
            </a:prstGeom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11141" b="17332"/>
            <a:stretch/>
          </p:blipFill>
          <p:spPr>
            <a:xfrm rot="10800000">
              <a:off x="326397" y="333509"/>
              <a:ext cx="1823329" cy="2057400"/>
            </a:xfrm>
            <a:prstGeom prst="rect">
              <a:avLst/>
            </a:prstGeom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11141" b="17332"/>
            <a:stretch/>
          </p:blipFill>
          <p:spPr>
            <a:xfrm rot="16200000">
              <a:off x="9997636" y="216473"/>
              <a:ext cx="1823329" cy="2057400"/>
            </a:xfrm>
            <a:prstGeom prst="rect">
              <a:avLst/>
            </a:prstGeom>
          </p:spPr>
        </p:pic>
      </p:grpSp>
      <p:sp>
        <p:nvSpPr>
          <p:cNvPr id="9" name="TextBox 8"/>
          <p:cNvSpPr txBox="1"/>
          <p:nvPr/>
        </p:nvSpPr>
        <p:spPr>
          <a:xfrm>
            <a:off x="265434" y="911601"/>
            <a:ext cx="10320999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66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   এসো  আমরা </a:t>
            </a:r>
            <a:r>
              <a:rPr lang="en-US" sz="66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ছবি</a:t>
            </a:r>
            <a:r>
              <a:rPr lang="en-US" sz="66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66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দেখি</a:t>
            </a:r>
            <a:r>
              <a:rPr lang="bn-BD" sz="66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।</a:t>
            </a:r>
            <a:r>
              <a:rPr lang="bn-BD" sz="6600" dirty="0" smtClean="0">
                <a:latin typeface="NikoshBAN" pitchFamily="2" charset="0"/>
                <a:cs typeface="NikoshBAN" pitchFamily="2" charset="0"/>
              </a:rPr>
              <a:t>  </a:t>
            </a:r>
            <a:endParaRPr lang="en-US" sz="66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1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5523" y="2187318"/>
            <a:ext cx="2794307" cy="28907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6241" y="2193454"/>
            <a:ext cx="3129448" cy="28845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10624" y="2108599"/>
            <a:ext cx="2984903" cy="28626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85474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257076" y="70629"/>
            <a:ext cx="11658601" cy="6248400"/>
            <a:chOff x="279400" y="292100"/>
            <a:chExt cx="11658601" cy="6248400"/>
          </a:xfrm>
        </p:grpSpPr>
        <p:sp>
          <p:nvSpPr>
            <p:cNvPr id="3" name="Rectangle 2"/>
            <p:cNvSpPr/>
            <p:nvPr/>
          </p:nvSpPr>
          <p:spPr>
            <a:xfrm>
              <a:off x="279400" y="292100"/>
              <a:ext cx="11658600" cy="6248400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 w="5715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4" name="Picture 3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11141" b="17332"/>
            <a:stretch/>
          </p:blipFill>
          <p:spPr>
            <a:xfrm>
              <a:off x="10114671" y="4483100"/>
              <a:ext cx="1823329" cy="2057400"/>
            </a:xfrm>
            <a:prstGeom prst="rect">
              <a:avLst/>
            </a:prstGeom>
          </p:spPr>
        </p:pic>
        <p:pic>
          <p:nvPicPr>
            <p:cNvPr id="5" name="Picture 4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11141" b="17332"/>
            <a:stretch/>
          </p:blipFill>
          <p:spPr>
            <a:xfrm rot="5400000">
              <a:off x="443431" y="4600136"/>
              <a:ext cx="1823329" cy="2057400"/>
            </a:xfrm>
            <a:prstGeom prst="rect">
              <a:avLst/>
            </a:prstGeom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11141" b="17332"/>
            <a:stretch/>
          </p:blipFill>
          <p:spPr>
            <a:xfrm rot="10800000">
              <a:off x="326397" y="333509"/>
              <a:ext cx="1823329" cy="2057400"/>
            </a:xfrm>
            <a:prstGeom prst="rect">
              <a:avLst/>
            </a:prstGeom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11141" b="17332"/>
            <a:stretch/>
          </p:blipFill>
          <p:spPr>
            <a:xfrm rot="16200000">
              <a:off x="9997636" y="216473"/>
              <a:ext cx="1823329" cy="2057400"/>
            </a:xfrm>
            <a:prstGeom prst="rect">
              <a:avLst/>
            </a:prstGeom>
          </p:spPr>
        </p:pic>
      </p:grpSp>
      <p:sp>
        <p:nvSpPr>
          <p:cNvPr id="14" name="TextBox 13"/>
          <p:cNvSpPr txBox="1"/>
          <p:nvPr/>
        </p:nvSpPr>
        <p:spPr>
          <a:xfrm>
            <a:off x="2721735" y="338076"/>
            <a:ext cx="6923468" cy="92333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bn-BD" sz="5400" dirty="0" smtClean="0">
                <a:latin typeface="NikoshBAN" pitchFamily="2" charset="0"/>
                <a:cs typeface="NikoshBAN" pitchFamily="2" charset="0"/>
              </a:rPr>
              <a:t>আজকের পাঠঃ পরিবেশ দূষণ</a:t>
            </a:r>
            <a:endParaRPr lang="en-US" sz="54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5" name="Picture 14" descr="monuhor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21735" y="2359849"/>
            <a:ext cx="3515096" cy="3124200"/>
          </a:xfrm>
          <a:prstGeom prst="rect">
            <a:avLst/>
          </a:prstGeom>
        </p:spPr>
      </p:pic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5625" y="2359849"/>
            <a:ext cx="3390900" cy="304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685049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218440" y="322580"/>
            <a:ext cx="11658601" cy="6248400"/>
            <a:chOff x="279400" y="292100"/>
            <a:chExt cx="11658601" cy="6248400"/>
          </a:xfrm>
        </p:grpSpPr>
        <p:sp>
          <p:nvSpPr>
            <p:cNvPr id="3" name="Rectangle 2"/>
            <p:cNvSpPr/>
            <p:nvPr/>
          </p:nvSpPr>
          <p:spPr>
            <a:xfrm>
              <a:off x="279400" y="292100"/>
              <a:ext cx="11658600" cy="6248400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 w="5715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4" name="Picture 3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11141" b="17332"/>
            <a:stretch/>
          </p:blipFill>
          <p:spPr>
            <a:xfrm>
              <a:off x="10114671" y="4483100"/>
              <a:ext cx="1823329" cy="2057400"/>
            </a:xfrm>
            <a:prstGeom prst="rect">
              <a:avLst/>
            </a:prstGeom>
          </p:spPr>
        </p:pic>
        <p:pic>
          <p:nvPicPr>
            <p:cNvPr id="5" name="Picture 4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11141" b="17332"/>
            <a:stretch/>
          </p:blipFill>
          <p:spPr>
            <a:xfrm rot="5400000">
              <a:off x="443431" y="4600136"/>
              <a:ext cx="1823329" cy="2057400"/>
            </a:xfrm>
            <a:prstGeom prst="rect">
              <a:avLst/>
            </a:prstGeom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11141" b="17332"/>
            <a:stretch/>
          </p:blipFill>
          <p:spPr>
            <a:xfrm rot="10800000">
              <a:off x="326397" y="333509"/>
              <a:ext cx="1823329" cy="2057400"/>
            </a:xfrm>
            <a:prstGeom prst="rect">
              <a:avLst/>
            </a:prstGeom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11141" b="17332"/>
            <a:stretch/>
          </p:blipFill>
          <p:spPr>
            <a:xfrm rot="16200000">
              <a:off x="9997636" y="216473"/>
              <a:ext cx="1823329" cy="2057400"/>
            </a:xfrm>
            <a:prstGeom prst="rect">
              <a:avLst/>
            </a:prstGeom>
          </p:spPr>
        </p:pic>
      </p:grpSp>
      <p:sp>
        <p:nvSpPr>
          <p:cNvPr id="8" name="TextBox 7"/>
          <p:cNvSpPr txBox="1"/>
          <p:nvPr/>
        </p:nvSpPr>
        <p:spPr>
          <a:xfrm>
            <a:off x="1920908" y="2677999"/>
            <a:ext cx="75438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1323183" y="1868225"/>
            <a:ext cx="8991600" cy="20005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88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শিখনফল</a:t>
            </a:r>
            <a:endParaRPr lang="bn-BD" sz="4400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tx2">
                  <a:lumMod val="50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endParaRPr lang="bn-BD" sz="3600" b="1" dirty="0" smtClean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644808" y="3516199"/>
            <a:ext cx="6096000" cy="1754326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6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১</a:t>
            </a:r>
            <a:r>
              <a:rPr lang="bn-BD" sz="36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.</a:t>
            </a:r>
            <a:r>
              <a:rPr lang="bn-BD" sz="36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২.১ পরিবেশ দূষণ কী তা বলতে পারবে।</a:t>
            </a:r>
          </a:p>
          <a:p>
            <a:r>
              <a:rPr lang="bn-BD" sz="36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১</a:t>
            </a:r>
            <a:r>
              <a:rPr lang="bn-BD" sz="36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.</a:t>
            </a:r>
            <a:r>
              <a:rPr lang="bn-BD" sz="36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২.২ পরিবেশ দূষণের কারণ বলতে পারবে।</a:t>
            </a:r>
            <a:endParaRPr lang="en-US" sz="36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656124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218440" y="322580"/>
            <a:ext cx="11658601" cy="6248400"/>
            <a:chOff x="279400" y="292100"/>
            <a:chExt cx="11658601" cy="6248400"/>
          </a:xfrm>
        </p:grpSpPr>
        <p:sp>
          <p:nvSpPr>
            <p:cNvPr id="3" name="Rectangle 2"/>
            <p:cNvSpPr/>
            <p:nvPr/>
          </p:nvSpPr>
          <p:spPr>
            <a:xfrm>
              <a:off x="279400" y="292100"/>
              <a:ext cx="11658600" cy="6248400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 w="5715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4" name="Picture 3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11141" b="17332"/>
            <a:stretch/>
          </p:blipFill>
          <p:spPr>
            <a:xfrm>
              <a:off x="10114671" y="4483100"/>
              <a:ext cx="1823329" cy="2057400"/>
            </a:xfrm>
            <a:prstGeom prst="rect">
              <a:avLst/>
            </a:prstGeom>
          </p:spPr>
        </p:pic>
        <p:pic>
          <p:nvPicPr>
            <p:cNvPr id="5" name="Picture 4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11141" b="17332"/>
            <a:stretch/>
          </p:blipFill>
          <p:spPr>
            <a:xfrm rot="5400000">
              <a:off x="443431" y="4600136"/>
              <a:ext cx="1823329" cy="2057400"/>
            </a:xfrm>
            <a:prstGeom prst="rect">
              <a:avLst/>
            </a:prstGeom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11141" b="17332"/>
            <a:stretch/>
          </p:blipFill>
          <p:spPr>
            <a:xfrm rot="10800000">
              <a:off x="326397" y="333509"/>
              <a:ext cx="1823329" cy="2057400"/>
            </a:xfrm>
            <a:prstGeom prst="rect">
              <a:avLst/>
            </a:prstGeom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11141" b="17332"/>
            <a:stretch/>
          </p:blipFill>
          <p:spPr>
            <a:xfrm rot="16200000">
              <a:off x="9997636" y="216473"/>
              <a:ext cx="1823329" cy="2057400"/>
            </a:xfrm>
            <a:prstGeom prst="rect">
              <a:avLst/>
            </a:prstGeom>
          </p:spPr>
        </p:pic>
      </p:grp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9831" y="1821924"/>
            <a:ext cx="6858000" cy="3505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Rectangle 8"/>
          <p:cNvSpPr/>
          <p:nvPr/>
        </p:nvSpPr>
        <p:spPr>
          <a:xfrm>
            <a:off x="2369832" y="831662"/>
            <a:ext cx="6261666" cy="70788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bn-BD" sz="4000" dirty="0">
                <a:latin typeface="NikoshBAN" pitchFamily="2" charset="0"/>
                <a:cs typeface="NikoshBAN" pitchFamily="2" charset="0"/>
              </a:rPr>
              <a:t>ছবি দেখে আমরা কী বুঝতে </a:t>
            </a:r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পেরেছি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?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274831" y="5506381"/>
            <a:ext cx="2680266" cy="830997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BD" sz="4800" dirty="0" smtClean="0">
                <a:latin typeface="NikoshBAN" pitchFamily="2" charset="0"/>
                <a:cs typeface="NikoshBAN" pitchFamily="2" charset="0"/>
              </a:rPr>
              <a:t>শব্দ দূষণ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183545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218440" y="322580"/>
            <a:ext cx="11658601" cy="6248400"/>
            <a:chOff x="279400" y="292100"/>
            <a:chExt cx="11658601" cy="6248400"/>
          </a:xfrm>
        </p:grpSpPr>
        <p:sp>
          <p:nvSpPr>
            <p:cNvPr id="3" name="Rectangle 2"/>
            <p:cNvSpPr/>
            <p:nvPr/>
          </p:nvSpPr>
          <p:spPr>
            <a:xfrm>
              <a:off x="279400" y="292100"/>
              <a:ext cx="11658600" cy="6248400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 w="5715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4" name="Picture 3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11141" b="17332"/>
            <a:stretch/>
          </p:blipFill>
          <p:spPr>
            <a:xfrm>
              <a:off x="10114671" y="4483100"/>
              <a:ext cx="1823329" cy="2057400"/>
            </a:xfrm>
            <a:prstGeom prst="rect">
              <a:avLst/>
            </a:prstGeom>
          </p:spPr>
        </p:pic>
        <p:pic>
          <p:nvPicPr>
            <p:cNvPr id="5" name="Picture 4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11141" b="17332"/>
            <a:stretch/>
          </p:blipFill>
          <p:spPr>
            <a:xfrm rot="5400000">
              <a:off x="443431" y="4600136"/>
              <a:ext cx="1823329" cy="2057400"/>
            </a:xfrm>
            <a:prstGeom prst="rect">
              <a:avLst/>
            </a:prstGeom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11141" b="17332"/>
            <a:stretch/>
          </p:blipFill>
          <p:spPr>
            <a:xfrm rot="10800000">
              <a:off x="326397" y="333509"/>
              <a:ext cx="1823329" cy="2057400"/>
            </a:xfrm>
            <a:prstGeom prst="rect">
              <a:avLst/>
            </a:prstGeom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11141" b="17332"/>
            <a:stretch/>
          </p:blipFill>
          <p:spPr>
            <a:xfrm rot="16200000">
              <a:off x="9997636" y="216473"/>
              <a:ext cx="1823329" cy="2057400"/>
            </a:xfrm>
            <a:prstGeom prst="rect">
              <a:avLst/>
            </a:prstGeom>
          </p:spPr>
        </p:pic>
      </p:grpSp>
      <p:sp>
        <p:nvSpPr>
          <p:cNvPr id="11" name="TextBox 10"/>
          <p:cNvSpPr txBox="1"/>
          <p:nvPr/>
        </p:nvSpPr>
        <p:spPr>
          <a:xfrm>
            <a:off x="1017431" y="355834"/>
            <a:ext cx="9144000" cy="830997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        </a:t>
            </a:r>
            <a:r>
              <a:rPr lang="bn-BD" sz="4800" dirty="0" smtClean="0">
                <a:latin typeface="NikoshBAN" pitchFamily="2" charset="0"/>
                <a:cs typeface="NikoshBAN" pitchFamily="2" charset="0"/>
              </a:rPr>
              <a:t>ছবি দেখে আমরা কী বুঝতে পারছি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?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684431" y="5370651"/>
            <a:ext cx="3810000" cy="120032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72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বায়ু দূষণ </a:t>
            </a:r>
            <a:endParaRPr lang="en-US" sz="72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41831" y="1598353"/>
            <a:ext cx="4419600" cy="35606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Picture 13" descr="monuhor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62013" y="1588084"/>
            <a:ext cx="4627418" cy="35606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85177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218440" y="322580"/>
            <a:ext cx="11658601" cy="6248400"/>
            <a:chOff x="279400" y="292100"/>
            <a:chExt cx="11658601" cy="6248400"/>
          </a:xfrm>
        </p:grpSpPr>
        <p:sp>
          <p:nvSpPr>
            <p:cNvPr id="3" name="Rectangle 2"/>
            <p:cNvSpPr/>
            <p:nvPr/>
          </p:nvSpPr>
          <p:spPr>
            <a:xfrm>
              <a:off x="279400" y="292100"/>
              <a:ext cx="11658600" cy="6248400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 w="5715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4" name="Picture 3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11141" b="17332"/>
            <a:stretch/>
          </p:blipFill>
          <p:spPr>
            <a:xfrm>
              <a:off x="10114671" y="4483100"/>
              <a:ext cx="1823329" cy="2057400"/>
            </a:xfrm>
            <a:prstGeom prst="rect">
              <a:avLst/>
            </a:prstGeom>
          </p:spPr>
        </p:pic>
        <p:pic>
          <p:nvPicPr>
            <p:cNvPr id="5" name="Picture 4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11141" b="17332"/>
            <a:stretch/>
          </p:blipFill>
          <p:spPr>
            <a:xfrm rot="5400000">
              <a:off x="443431" y="4600136"/>
              <a:ext cx="1823329" cy="2057400"/>
            </a:xfrm>
            <a:prstGeom prst="rect">
              <a:avLst/>
            </a:prstGeom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11141" b="17332"/>
            <a:stretch/>
          </p:blipFill>
          <p:spPr>
            <a:xfrm rot="10800000">
              <a:off x="326397" y="333509"/>
              <a:ext cx="1823329" cy="2057400"/>
            </a:xfrm>
            <a:prstGeom prst="rect">
              <a:avLst/>
            </a:prstGeom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11141" b="17332"/>
            <a:stretch/>
          </p:blipFill>
          <p:spPr>
            <a:xfrm rot="16200000">
              <a:off x="9997636" y="216473"/>
              <a:ext cx="1823329" cy="2057400"/>
            </a:xfrm>
            <a:prstGeom prst="rect">
              <a:avLst/>
            </a:prstGeom>
          </p:spPr>
        </p:pic>
      </p:grpSp>
      <p:sp>
        <p:nvSpPr>
          <p:cNvPr id="11" name="TextBox 10"/>
          <p:cNvSpPr txBox="1"/>
          <p:nvPr/>
        </p:nvSpPr>
        <p:spPr>
          <a:xfrm>
            <a:off x="2733041" y="5499350"/>
            <a:ext cx="6096000" cy="76944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BD" sz="4400" dirty="0" smtClean="0">
                <a:latin typeface="NikoshBAN" pitchFamily="2" charset="0"/>
                <a:cs typeface="NikoshBAN" pitchFamily="2" charset="0"/>
              </a:rPr>
              <a:t>          </a:t>
            </a:r>
            <a:r>
              <a:rPr lang="bn-BD" sz="4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পানি দূষণ  </a:t>
            </a:r>
            <a:endParaRPr lang="en-US" sz="44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255942" y="591820"/>
            <a:ext cx="6414066" cy="707886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  </a:t>
            </a:r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ছবি </a:t>
            </a:r>
            <a:r>
              <a:rPr lang="bn-BD" sz="4000" dirty="0">
                <a:latin typeface="NikoshBAN" pitchFamily="2" charset="0"/>
                <a:cs typeface="NikoshBAN" pitchFamily="2" charset="0"/>
              </a:rPr>
              <a:t>দেখে আমরা কী বুঝতে </a:t>
            </a:r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পেরেছি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4000" dirty="0" smtClean="0">
                <a:latin typeface="NikoshBAN" pitchFamily="2" charset="0"/>
                <a:cs typeface="NikoshBAN" pitchFamily="2" charset="0"/>
              </a:rPr>
              <a:t>?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3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8904" y="1841749"/>
            <a:ext cx="8610599" cy="3657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317023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33</TotalTime>
  <Words>143</Words>
  <Application>Microsoft Office PowerPoint</Application>
  <PresentationFormat>Widescreen</PresentationFormat>
  <Paragraphs>35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0" baseType="lpstr">
      <vt:lpstr>Arial</vt:lpstr>
      <vt:lpstr>Calibri</vt:lpstr>
      <vt:lpstr>Calibri Light</vt:lpstr>
      <vt:lpstr>NikoshBAN</vt:lpstr>
      <vt:lpstr>Vrinda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account</dc:creator>
  <cp:lastModifiedBy>Microsoft account</cp:lastModifiedBy>
  <cp:revision>13</cp:revision>
  <dcterms:created xsi:type="dcterms:W3CDTF">2020-04-21T07:53:47Z</dcterms:created>
  <dcterms:modified xsi:type="dcterms:W3CDTF">2020-04-21T13:21:46Z</dcterms:modified>
</cp:coreProperties>
</file>