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4" r:id="rId4"/>
    <p:sldId id="273" r:id="rId5"/>
    <p:sldId id="257" r:id="rId6"/>
    <p:sldId id="271" r:id="rId7"/>
    <p:sldId id="258" r:id="rId8"/>
    <p:sldId id="269" r:id="rId9"/>
    <p:sldId id="270" r:id="rId10"/>
    <p:sldId id="261" r:id="rId11"/>
    <p:sldId id="260" r:id="rId12"/>
    <p:sldId id="259" r:id="rId13"/>
    <p:sldId id="262" r:id="rId14"/>
    <p:sldId id="263" r:id="rId15"/>
    <p:sldId id="272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41" autoAdjust="0"/>
  </p:normalViewPr>
  <p:slideViewPr>
    <p:cSldViewPr>
      <p:cViewPr varScale="1">
        <p:scale>
          <a:sx n="71" d="100"/>
          <a:sy n="71" d="100"/>
        </p:scale>
        <p:origin x="120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218A4-3CED-44C7-93EA-7D8CD06A52D7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1" csCatId="accent1"/>
      <dgm:spPr/>
    </dgm:pt>
    <dgm:pt modelId="{C5D28016-B176-4B1F-A3A3-41ED51428360}">
      <dgm:prSet phldrT="[Text]" phldr="1"/>
      <dgm:spPr/>
      <dgm:t>
        <a:bodyPr/>
        <a:lstStyle/>
        <a:p>
          <a:endParaRPr lang="en-US" dirty="0"/>
        </a:p>
      </dgm:t>
    </dgm:pt>
    <dgm:pt modelId="{28118962-1225-4B0E-B2D0-F8F472AD9753}" type="parTrans" cxnId="{8747677B-F2C7-41D7-9744-1958EF099F91}">
      <dgm:prSet/>
      <dgm:spPr/>
      <dgm:t>
        <a:bodyPr/>
        <a:lstStyle/>
        <a:p>
          <a:endParaRPr lang="en-US"/>
        </a:p>
      </dgm:t>
    </dgm:pt>
    <dgm:pt modelId="{2C332F79-6233-4F8C-80E9-CFDD38C09F2F}" type="sibTrans" cxnId="{8747677B-F2C7-41D7-9744-1958EF099F9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12B8D3C-06E0-4695-8E7B-2FAD89ED2901}" type="pres">
      <dgm:prSet presAssocID="{711218A4-3CED-44C7-93EA-7D8CD06A52D7}" presName="Name0" presStyleCnt="0">
        <dgm:presLayoutVars>
          <dgm:chMax val="8"/>
          <dgm:chPref val="8"/>
          <dgm:dir/>
        </dgm:presLayoutVars>
      </dgm:prSet>
      <dgm:spPr/>
    </dgm:pt>
    <dgm:pt modelId="{4C5C7D02-5E49-4EE1-8880-204BF98D0CC8}" type="pres">
      <dgm:prSet presAssocID="{C5D28016-B176-4B1F-A3A3-41ED51428360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ECA9942-1AAD-425B-8DF8-7A34494F6768}" type="pres">
      <dgm:prSet presAssocID="{C5D28016-B176-4B1F-A3A3-41ED51428360}" presName="image_accent_1" presStyleCnt="0"/>
      <dgm:spPr/>
    </dgm:pt>
    <dgm:pt modelId="{5FB4ED18-8C7C-405F-A6D3-12562E10E163}" type="pres">
      <dgm:prSet presAssocID="{C5D28016-B176-4B1F-A3A3-41ED51428360}" presName="imageAccentRepeatNode" presStyleLbl="alignNode1" presStyleIdx="0" presStyleCnt="2"/>
      <dgm:spPr/>
    </dgm:pt>
    <dgm:pt modelId="{7C155299-2194-48D8-BF7D-6E295E904AC0}" type="pres">
      <dgm:prSet presAssocID="{C5D28016-B176-4B1F-A3A3-41ED51428360}" presName="accent_1" presStyleLbl="alignNode1" presStyleIdx="1" presStyleCnt="2"/>
      <dgm:spPr/>
    </dgm:pt>
    <dgm:pt modelId="{82ACFEF0-8E7B-48BD-A924-71D6269E60D5}" type="pres">
      <dgm:prSet presAssocID="{2C332F79-6233-4F8C-80E9-CFDD38C09F2F}" presName="image_1" presStyleCnt="0"/>
      <dgm:spPr/>
    </dgm:pt>
    <dgm:pt modelId="{509697CF-CF32-4F1A-BD48-7CF1AE1C19A7}" type="pres">
      <dgm:prSet presAssocID="{2C332F79-6233-4F8C-80E9-CFDD38C09F2F}" presName="imageRepeatNode" presStyleLbl="fgImgPlace1" presStyleIdx="0" presStyleCnt="1"/>
      <dgm:spPr/>
    </dgm:pt>
  </dgm:ptLst>
  <dgm:cxnLst>
    <dgm:cxn modelId="{8747677B-F2C7-41D7-9744-1958EF099F91}" srcId="{711218A4-3CED-44C7-93EA-7D8CD06A52D7}" destId="{C5D28016-B176-4B1F-A3A3-41ED51428360}" srcOrd="0" destOrd="0" parTransId="{28118962-1225-4B0E-B2D0-F8F472AD9753}" sibTransId="{2C332F79-6233-4F8C-80E9-CFDD38C09F2F}"/>
    <dgm:cxn modelId="{73A5DB89-4505-462F-B154-57048E1F849F}" type="presOf" srcId="{2C332F79-6233-4F8C-80E9-CFDD38C09F2F}" destId="{509697CF-CF32-4F1A-BD48-7CF1AE1C19A7}" srcOrd="0" destOrd="0" presId="urn:microsoft.com/office/officeart/2008/layout/BubblePictureList"/>
    <dgm:cxn modelId="{124E108B-221F-453E-BF19-383FF85E813B}" type="presOf" srcId="{711218A4-3CED-44C7-93EA-7D8CD06A52D7}" destId="{412B8D3C-06E0-4695-8E7B-2FAD89ED2901}" srcOrd="0" destOrd="0" presId="urn:microsoft.com/office/officeart/2008/layout/BubblePictureList"/>
    <dgm:cxn modelId="{62A7E7EB-A751-4AB9-81E6-E9F167DEC857}" type="presOf" srcId="{C5D28016-B176-4B1F-A3A3-41ED51428360}" destId="{4C5C7D02-5E49-4EE1-8880-204BF98D0CC8}" srcOrd="0" destOrd="0" presId="urn:microsoft.com/office/officeart/2008/layout/BubblePictureList"/>
    <dgm:cxn modelId="{7D899D39-20D5-4099-9628-F6A79E0BBA9A}" type="presParOf" srcId="{412B8D3C-06E0-4695-8E7B-2FAD89ED2901}" destId="{4C5C7D02-5E49-4EE1-8880-204BF98D0CC8}" srcOrd="0" destOrd="0" presId="urn:microsoft.com/office/officeart/2008/layout/BubblePictureList"/>
    <dgm:cxn modelId="{C0F69B4E-AD52-4CB3-87E2-FF4C7F543BCD}" type="presParOf" srcId="{412B8D3C-06E0-4695-8E7B-2FAD89ED2901}" destId="{5ECA9942-1AAD-425B-8DF8-7A34494F6768}" srcOrd="1" destOrd="0" presId="urn:microsoft.com/office/officeart/2008/layout/BubblePictureList"/>
    <dgm:cxn modelId="{B31BE6D1-AB55-43D1-B367-5CEAA5DB7420}" type="presParOf" srcId="{5ECA9942-1AAD-425B-8DF8-7A34494F6768}" destId="{5FB4ED18-8C7C-405F-A6D3-12562E10E163}" srcOrd="0" destOrd="0" presId="urn:microsoft.com/office/officeart/2008/layout/BubblePictureList"/>
    <dgm:cxn modelId="{E443E15F-76C8-4758-8EE9-388180E2D5A7}" type="presParOf" srcId="{412B8D3C-06E0-4695-8E7B-2FAD89ED2901}" destId="{7C155299-2194-48D8-BF7D-6E295E904AC0}" srcOrd="2" destOrd="0" presId="urn:microsoft.com/office/officeart/2008/layout/BubblePictureList"/>
    <dgm:cxn modelId="{BE7AC3B2-6E2A-41BE-89CE-7DFBDB183177}" type="presParOf" srcId="{412B8D3C-06E0-4695-8E7B-2FAD89ED2901}" destId="{82ACFEF0-8E7B-48BD-A924-71D6269E60D5}" srcOrd="3" destOrd="0" presId="urn:microsoft.com/office/officeart/2008/layout/BubblePictureList"/>
    <dgm:cxn modelId="{0A22E278-7184-4B9A-84BD-36AF5F164AF8}" type="presParOf" srcId="{82ACFEF0-8E7B-48BD-A924-71D6269E60D5}" destId="{509697CF-CF32-4F1A-BD48-7CF1AE1C19A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218A4-3CED-44C7-93EA-7D8CD06A52D7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1" csCatId="accent1"/>
      <dgm:spPr/>
    </dgm:pt>
    <dgm:pt modelId="{C5D28016-B176-4B1F-A3A3-41ED51428360}">
      <dgm:prSet phldrT="[Text]" phldr="1"/>
      <dgm:spPr/>
      <dgm:t>
        <a:bodyPr/>
        <a:lstStyle/>
        <a:p>
          <a:endParaRPr lang="en-US"/>
        </a:p>
      </dgm:t>
    </dgm:pt>
    <dgm:pt modelId="{28118962-1225-4B0E-B2D0-F8F472AD9753}" type="parTrans" cxnId="{8747677B-F2C7-41D7-9744-1958EF099F91}">
      <dgm:prSet/>
      <dgm:spPr/>
      <dgm:t>
        <a:bodyPr/>
        <a:lstStyle/>
        <a:p>
          <a:endParaRPr lang="en-US"/>
        </a:p>
      </dgm:t>
    </dgm:pt>
    <dgm:pt modelId="{2C332F79-6233-4F8C-80E9-CFDD38C09F2F}" type="sibTrans" cxnId="{8747677B-F2C7-41D7-9744-1958EF099F9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12B8D3C-06E0-4695-8E7B-2FAD89ED2901}" type="pres">
      <dgm:prSet presAssocID="{711218A4-3CED-44C7-93EA-7D8CD06A52D7}" presName="Name0" presStyleCnt="0">
        <dgm:presLayoutVars>
          <dgm:chMax val="8"/>
          <dgm:chPref val="8"/>
          <dgm:dir/>
        </dgm:presLayoutVars>
      </dgm:prSet>
      <dgm:spPr/>
    </dgm:pt>
    <dgm:pt modelId="{4C5C7D02-5E49-4EE1-8880-204BF98D0CC8}" type="pres">
      <dgm:prSet presAssocID="{C5D28016-B176-4B1F-A3A3-41ED51428360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ECA9942-1AAD-425B-8DF8-7A34494F6768}" type="pres">
      <dgm:prSet presAssocID="{C5D28016-B176-4B1F-A3A3-41ED51428360}" presName="image_accent_1" presStyleCnt="0"/>
      <dgm:spPr/>
    </dgm:pt>
    <dgm:pt modelId="{5FB4ED18-8C7C-405F-A6D3-12562E10E163}" type="pres">
      <dgm:prSet presAssocID="{C5D28016-B176-4B1F-A3A3-41ED51428360}" presName="imageAccentRepeatNode" presStyleLbl="alignNode1" presStyleIdx="0" presStyleCnt="2"/>
      <dgm:spPr/>
    </dgm:pt>
    <dgm:pt modelId="{7C155299-2194-48D8-BF7D-6E295E904AC0}" type="pres">
      <dgm:prSet presAssocID="{C5D28016-B176-4B1F-A3A3-41ED51428360}" presName="accent_1" presStyleLbl="alignNode1" presStyleIdx="1" presStyleCnt="2"/>
      <dgm:spPr/>
    </dgm:pt>
    <dgm:pt modelId="{82ACFEF0-8E7B-48BD-A924-71D6269E60D5}" type="pres">
      <dgm:prSet presAssocID="{2C332F79-6233-4F8C-80E9-CFDD38C09F2F}" presName="image_1" presStyleCnt="0"/>
      <dgm:spPr/>
    </dgm:pt>
    <dgm:pt modelId="{509697CF-CF32-4F1A-BD48-7CF1AE1C19A7}" type="pres">
      <dgm:prSet presAssocID="{2C332F79-6233-4F8C-80E9-CFDD38C09F2F}" presName="imageRepeatNode" presStyleLbl="fgImgPlace1" presStyleIdx="0" presStyleCnt="1"/>
      <dgm:spPr/>
    </dgm:pt>
  </dgm:ptLst>
  <dgm:cxnLst>
    <dgm:cxn modelId="{8747677B-F2C7-41D7-9744-1958EF099F91}" srcId="{711218A4-3CED-44C7-93EA-7D8CD06A52D7}" destId="{C5D28016-B176-4B1F-A3A3-41ED51428360}" srcOrd="0" destOrd="0" parTransId="{28118962-1225-4B0E-B2D0-F8F472AD9753}" sibTransId="{2C332F79-6233-4F8C-80E9-CFDD38C09F2F}"/>
    <dgm:cxn modelId="{73A5DB89-4505-462F-B154-57048E1F849F}" type="presOf" srcId="{2C332F79-6233-4F8C-80E9-CFDD38C09F2F}" destId="{509697CF-CF32-4F1A-BD48-7CF1AE1C19A7}" srcOrd="0" destOrd="0" presId="urn:microsoft.com/office/officeart/2008/layout/BubblePictureList"/>
    <dgm:cxn modelId="{124E108B-221F-453E-BF19-383FF85E813B}" type="presOf" srcId="{711218A4-3CED-44C7-93EA-7D8CD06A52D7}" destId="{412B8D3C-06E0-4695-8E7B-2FAD89ED2901}" srcOrd="0" destOrd="0" presId="urn:microsoft.com/office/officeart/2008/layout/BubblePictureList"/>
    <dgm:cxn modelId="{62A7E7EB-A751-4AB9-81E6-E9F167DEC857}" type="presOf" srcId="{C5D28016-B176-4B1F-A3A3-41ED51428360}" destId="{4C5C7D02-5E49-4EE1-8880-204BF98D0CC8}" srcOrd="0" destOrd="0" presId="urn:microsoft.com/office/officeart/2008/layout/BubblePictureList"/>
    <dgm:cxn modelId="{7D899D39-20D5-4099-9628-F6A79E0BBA9A}" type="presParOf" srcId="{412B8D3C-06E0-4695-8E7B-2FAD89ED2901}" destId="{4C5C7D02-5E49-4EE1-8880-204BF98D0CC8}" srcOrd="0" destOrd="0" presId="urn:microsoft.com/office/officeart/2008/layout/BubblePictureList"/>
    <dgm:cxn modelId="{C0F69B4E-AD52-4CB3-87E2-FF4C7F543BCD}" type="presParOf" srcId="{412B8D3C-06E0-4695-8E7B-2FAD89ED2901}" destId="{5ECA9942-1AAD-425B-8DF8-7A34494F6768}" srcOrd="1" destOrd="0" presId="urn:microsoft.com/office/officeart/2008/layout/BubblePictureList"/>
    <dgm:cxn modelId="{B31BE6D1-AB55-43D1-B367-5CEAA5DB7420}" type="presParOf" srcId="{5ECA9942-1AAD-425B-8DF8-7A34494F6768}" destId="{5FB4ED18-8C7C-405F-A6D3-12562E10E163}" srcOrd="0" destOrd="0" presId="urn:microsoft.com/office/officeart/2008/layout/BubblePictureList"/>
    <dgm:cxn modelId="{E443E15F-76C8-4758-8EE9-388180E2D5A7}" type="presParOf" srcId="{412B8D3C-06E0-4695-8E7B-2FAD89ED2901}" destId="{7C155299-2194-48D8-BF7D-6E295E904AC0}" srcOrd="2" destOrd="0" presId="urn:microsoft.com/office/officeart/2008/layout/BubblePictureList"/>
    <dgm:cxn modelId="{BE7AC3B2-6E2A-41BE-89CE-7DFBDB183177}" type="presParOf" srcId="{412B8D3C-06E0-4695-8E7B-2FAD89ED2901}" destId="{82ACFEF0-8E7B-48BD-A924-71D6269E60D5}" srcOrd="3" destOrd="0" presId="urn:microsoft.com/office/officeart/2008/layout/BubblePictureList"/>
    <dgm:cxn modelId="{0A22E278-7184-4B9A-84BD-36AF5F164AF8}" type="presParOf" srcId="{82ACFEF0-8E7B-48BD-A924-71D6269E60D5}" destId="{509697CF-CF32-4F1A-BD48-7CF1AE1C19A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4ED18-8C7C-405F-A6D3-12562E10E163}">
      <dsp:nvSpPr>
        <dsp:cNvPr id="0" name=""/>
        <dsp:cNvSpPr/>
      </dsp:nvSpPr>
      <dsp:spPr>
        <a:xfrm>
          <a:off x="5335773" y="1679679"/>
          <a:ext cx="5269405" cy="526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55299-2194-48D8-BF7D-6E295E904AC0}">
      <dsp:nvSpPr>
        <dsp:cNvPr id="0" name=""/>
        <dsp:cNvSpPr/>
      </dsp:nvSpPr>
      <dsp:spPr>
        <a:xfrm>
          <a:off x="10668141" y="1036161"/>
          <a:ext cx="1563144" cy="1563624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697CF-CF32-4F1A-BD48-7CF1AE1C19A7}">
      <dsp:nvSpPr>
        <dsp:cNvPr id="0" name=""/>
        <dsp:cNvSpPr/>
      </dsp:nvSpPr>
      <dsp:spPr>
        <a:xfrm>
          <a:off x="5519815" y="1882603"/>
          <a:ext cx="4864998" cy="48646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C7D02-5E49-4EE1-8880-204BF98D0CC8}">
      <dsp:nvSpPr>
        <dsp:cNvPr id="0" name=""/>
        <dsp:cNvSpPr/>
      </dsp:nvSpPr>
      <dsp:spPr>
        <a:xfrm>
          <a:off x="123275" y="0"/>
          <a:ext cx="7818141" cy="1563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" numCol="1" spcCol="1270" anchor="b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23275" y="0"/>
        <a:ext cx="7818141" cy="1563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4ED18-8C7C-405F-A6D3-12562E10E163}">
      <dsp:nvSpPr>
        <dsp:cNvPr id="0" name=""/>
        <dsp:cNvSpPr/>
      </dsp:nvSpPr>
      <dsp:spPr>
        <a:xfrm>
          <a:off x="4001830" y="1259759"/>
          <a:ext cx="3952054" cy="3952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55299-2194-48D8-BF7D-6E295E904AC0}">
      <dsp:nvSpPr>
        <dsp:cNvPr id="0" name=""/>
        <dsp:cNvSpPr/>
      </dsp:nvSpPr>
      <dsp:spPr>
        <a:xfrm>
          <a:off x="8001105" y="777121"/>
          <a:ext cx="1172358" cy="1172718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697CF-CF32-4F1A-BD48-7CF1AE1C19A7}">
      <dsp:nvSpPr>
        <dsp:cNvPr id="0" name=""/>
        <dsp:cNvSpPr/>
      </dsp:nvSpPr>
      <dsp:spPr>
        <a:xfrm>
          <a:off x="4139861" y="1411952"/>
          <a:ext cx="3648748" cy="36484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C7D02-5E49-4EE1-8880-204BF98D0CC8}">
      <dsp:nvSpPr>
        <dsp:cNvPr id="0" name=""/>
        <dsp:cNvSpPr/>
      </dsp:nvSpPr>
      <dsp:spPr>
        <a:xfrm>
          <a:off x="92457" y="0"/>
          <a:ext cx="5863606" cy="1172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" numCol="1" spcCol="1270" anchor="b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92457" y="0"/>
        <a:ext cx="5863606" cy="1172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1084A-9710-45A5-96DD-54700EE096AC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2690A-E7F5-4B1A-8221-5CDCD0D534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4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2690A-E7F5-4B1A-8221-5CDCD0D534A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্না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2690A-E7F5-4B1A-8221-5CDCD0D534A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2690A-E7F5-4B1A-8221-5CDCD0D534A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2690A-E7F5-4B1A-8221-5CDCD0D534A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্যাম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2690A-E7F5-4B1A-8221-5CDCD0D534A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8800" dirty="0" err="1">
                <a:solidFill>
                  <a:srgbClr val="FF0000"/>
                </a:solidFill>
              </a:rPr>
              <a:t>Homna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FF0000"/>
                </a:solidFill>
              </a:rPr>
              <a:t>Kafil</a:t>
            </a:r>
            <a:r>
              <a:rPr lang="en-US" sz="8800" dirty="0">
                <a:solidFill>
                  <a:srgbClr val="FF0000"/>
                </a:solidFill>
              </a:rPr>
              <a:t> Uddin </a:t>
            </a:r>
            <a:r>
              <a:rPr lang="en-US" sz="8800" dirty="0" err="1">
                <a:solidFill>
                  <a:srgbClr val="FF0000"/>
                </a:solidFill>
              </a:rPr>
              <a:t>Giels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FF0000"/>
                </a:solidFill>
              </a:rPr>
              <a:t>Hig</a:t>
            </a:r>
            <a:r>
              <a:rPr lang="en-US" sz="8800" dirty="0">
                <a:solidFill>
                  <a:srgbClr val="FF0000"/>
                </a:solidFill>
              </a:rPr>
              <a:t> School </a:t>
            </a:r>
            <a:r>
              <a:rPr lang="en-US" sz="8800" dirty="0" err="1">
                <a:solidFill>
                  <a:srgbClr val="FF0000"/>
                </a:solidFill>
              </a:rPr>
              <a:t>Homna-Cumilla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2690A-E7F5-4B1A-8221-5CDCD0D534A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8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13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8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1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5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4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1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7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5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8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7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200">
              <a:srgbClr val="C8D5EE"/>
            </a:gs>
            <a:gs pos="1300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2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AB1D9C-DFD0-489E-8E13-0123841D6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1FF00D-8CCF-4060-AB93-8A3730E8AEB3}"/>
              </a:ext>
            </a:extLst>
          </p:cNvPr>
          <p:cNvSpPr/>
          <p:nvPr/>
        </p:nvSpPr>
        <p:spPr>
          <a:xfrm>
            <a:off x="1346598" y="2644170"/>
            <a:ext cx="6450805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3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 </a:t>
            </a:r>
          </a:p>
          <a:p>
            <a:pPr algn="ctr"/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143000" y="914400"/>
            <a:ext cx="701040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14076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  </a:t>
            </a:r>
            <a:endParaRPr lang="en-US" sz="5400" b="1" dirty="0">
              <a:solidFill>
                <a:srgbClr val="14076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09771" y="1933784"/>
            <a:ext cx="724457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1028" y="2945726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দৃঢ়তা প্রদান ও চলন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561553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টেনডন, লিগামেন্ট, অস্টিওপরোসিস এবং আর্থ্রাইটিস্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allAtOnce"/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0772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1534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টেনডন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লিগামেন্টের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কার্যপ্রনালী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অস্টিওপোরেসিসের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। 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আর্থ্রাইটিস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কারন,লক্ষণ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3733800" cy="44196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1828800" y="32004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524000" y="3429000"/>
            <a:ext cx="2362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0" y="3581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টেনডন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4527" y="1143000"/>
            <a:ext cx="4267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মাংসপেশির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প্র্রান্তভাগ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রজ্জুরমতো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অস্থিগাত্রের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হয়।এই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প্রান্তকে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টেনডন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তন্তুময়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টেনডন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গঠিত।এ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ম্যাট্রিক্সে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শাখাপ্রশাখাবিহীন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শ্বেততন্তু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ছড়ানো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গুচ্ছাকারে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একত্রেআঁটি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ব্যান্ডেল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আঁটিগুলো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দলবদ্ধ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আঁটিগুচ্ছ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আঁটিগুলোর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ফাইব্রোব্লাস্ট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অ্যারিওলার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টেনডনের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রক্তনালি,লসিকানালি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স্থিতিস্থাপকতা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নেই।পেশি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টেনডনের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সংযোগকে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টেনডনের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আঁটিগুচ্ছ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বেষ্টনকারী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অ্যারিওলার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বান্ডেল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আঁটির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আবরক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অবিচ্ছন্ন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টেনডন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টেনডনের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ছিড়ে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টেনডন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দেহকাঠামো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দানে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চাপটানের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87096892-ADD6-400D-BA99-41E2A464B3E5}"/>
              </a:ext>
            </a:extLst>
          </p:cNvPr>
          <p:cNvSpPr/>
          <p:nvPr/>
        </p:nvSpPr>
        <p:spPr>
          <a:xfrm>
            <a:off x="1523999" y="92633"/>
            <a:ext cx="5715000" cy="833436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টেনডনের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কার্যপ্রনালী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49art1_M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583" y="1600200"/>
            <a:ext cx="3424019" cy="41910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2328098" y="3485919"/>
            <a:ext cx="1066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46632" y="3485919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লিগামেন্ট</a:t>
            </a:r>
            <a:endParaRPr lang="en-US" sz="1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1600200"/>
            <a:ext cx="4800600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স্থিতিস্থাপক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বন্ধনী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অস্থিসমুহ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বন্ধনী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লিগামেন্ট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লিগামেন্ট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শ্বেততন্ত্র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ওপীততন্তুর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শাখাপ্রশাখা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জালকাকারে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তন্তুও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ছড়ানো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তন্তুগুলো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গুচছাকারে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আলাদাভাবে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স্থিতিস্থাপকতা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তন্তুগুলো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ইলাস্টিন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কবজা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পাল্লাকে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দরজার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অনুরুপভাবে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অস্থিবন্ধনী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লিগামেন্ট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হাড়কে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অঙ্গটি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সবদিকে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হাড়গুলো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স্থানচ্যুত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বিচ্যুত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8E427897-808B-4408-9543-3415D58870D5}"/>
              </a:ext>
            </a:extLst>
          </p:cNvPr>
          <p:cNvSpPr/>
          <p:nvPr/>
        </p:nvSpPr>
        <p:spPr>
          <a:xfrm>
            <a:off x="1524000" y="-192583"/>
            <a:ext cx="6324600" cy="1447800"/>
          </a:xfrm>
          <a:prstGeom prst="flowChartPunchedTap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      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লিগামেন্টের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152400"/>
            <a:ext cx="464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অস্টিওপোরেসিসের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762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ক্যালসিয়ামের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ঘাটতির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রোগটি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মেনোপস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সম্ভাবনা থাকে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2057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লক্ষণ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514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ভঙ্গুর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পুরুত্ব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পিঠের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পিছন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ব্যথা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অস্থিতে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ব্যথা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হয়।্ধ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114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48768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পঞ্চাশোর্ধ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ওমহিলাদের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১২০০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মিলিগ্রাম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ননীতোলা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দুগধজাত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1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কমলার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সয়াদ্রব্য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ওক্যালসিয়াম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 descr="Osteoporosis_Loc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0"/>
            <a:ext cx="3200400" cy="3200400"/>
          </a:xfrm>
          <a:prstGeom prst="rect">
            <a:avLst/>
          </a:prstGeom>
        </p:spPr>
      </p:pic>
      <p:pic>
        <p:nvPicPr>
          <p:cNvPr id="12" name="Picture 11" descr="Osteoporoza-porownanie struktury kości_a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228600"/>
            <a:ext cx="3581400" cy="34511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  <p:bldP spid="7" grpId="0" build="p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3AFCC7-DFE3-4B29-8527-8EAA7F84F048}"/>
              </a:ext>
            </a:extLst>
          </p:cNvPr>
          <p:cNvGrpSpPr/>
          <p:nvPr/>
        </p:nvGrpSpPr>
        <p:grpSpPr>
          <a:xfrm>
            <a:off x="1724526" y="1655236"/>
            <a:ext cx="5791200" cy="3916860"/>
            <a:chOff x="-4650839" y="3538951"/>
            <a:chExt cx="3605640" cy="47548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4A333C8-F104-491C-A188-7FC47228A3BF}"/>
                </a:ext>
              </a:extLst>
            </p:cNvPr>
            <p:cNvSpPr/>
            <p:nvPr/>
          </p:nvSpPr>
          <p:spPr>
            <a:xfrm>
              <a:off x="-4650839" y="3538951"/>
              <a:ext cx="3605640" cy="4754879"/>
            </a:xfrm>
            <a:prstGeom prst="rect">
              <a:avLst/>
            </a:prstGeom>
            <a:gradFill>
              <a:gsLst>
                <a:gs pos="83000">
                  <a:schemeClr val="bg1"/>
                </a:gs>
                <a:gs pos="89000">
                  <a:schemeClr val="bg2">
                    <a:lumMod val="10000"/>
                  </a:schemeClr>
                </a:gs>
                <a:gs pos="100000">
                  <a:srgbClr val="99FF99"/>
                </a:gs>
              </a:gsLst>
              <a:path path="rect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7A7CC5-8D8D-4A75-8EDE-3DE438D869AF}"/>
                </a:ext>
              </a:extLst>
            </p:cNvPr>
            <p:cNvSpPr/>
            <p:nvPr/>
          </p:nvSpPr>
          <p:spPr>
            <a:xfrm>
              <a:off x="-4176901" y="4064195"/>
              <a:ext cx="2657764" cy="370438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833A211-9CC8-4C77-A166-C7970AB9218F}"/>
              </a:ext>
            </a:extLst>
          </p:cNvPr>
          <p:cNvSpPr/>
          <p:nvPr/>
        </p:nvSpPr>
        <p:spPr>
          <a:xfrm>
            <a:off x="1828800" y="5779655"/>
            <a:ext cx="5582652" cy="940488"/>
          </a:xfrm>
          <a:prstGeom prst="rect">
            <a:avLst/>
          </a:prstGeom>
          <a:gradFill>
            <a:gsLst>
              <a:gs pos="83000">
                <a:schemeClr val="bg1"/>
              </a:gs>
              <a:gs pos="89000">
                <a:schemeClr val="bg2">
                  <a:lumMod val="10000"/>
                </a:schemeClr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 – গিঁটে ব্যাথা , অস্থিসন্ধি শক্ত হয়ে </a:t>
            </a:r>
          </a:p>
          <a:p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যাওয়া , গিঁট ফুলে যাওয়া 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02EE8A-BC28-4418-8F57-EA4E4415A062}"/>
              </a:ext>
            </a:extLst>
          </p:cNvPr>
          <p:cNvSpPr/>
          <p:nvPr/>
        </p:nvSpPr>
        <p:spPr>
          <a:xfrm>
            <a:off x="3344220" y="608101"/>
            <a:ext cx="31005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আর্থ্রাইটিস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8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আর্থ্রাইটিস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09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কারন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10668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আর্থ্রাইটিস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বাতরোগ।অনেক</a:t>
            </a:r>
            <a:r>
              <a:rPr lang="bn-IN" sz="1600" dirty="0">
                <a:latin typeface="NikoshBAN" pitchFamily="2" charset="0"/>
                <a:cs typeface="NikoshBAN" pitchFamily="2" charset="0"/>
              </a:rPr>
              <a:t> দিন 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জ্বরে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ভুগলে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রোগটি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সম্ভা্বনা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বয়স্করা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590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লক্ষন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0480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অস্থিসন্ধি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গিঁটে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প্রদাহ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ব্যথা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অস্থিসন্ধিগুলো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অস্থিসন্ধি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নাড়াতে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গিঁট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4572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50292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অত্যধিক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যন্ত্রণাদায়ক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গিঁটের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স্যাক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ওবীজজাতীয়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সেবন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পরিত্রান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1" descr="3366bbde-ef79-46c3-acd7-007514f7a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4038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28600"/>
            <a:ext cx="480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                     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অস্টিওপোরেসিস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কি কি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আর্থ্রাইটিস্ রোগের লক্ষণ কি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266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 startAt="2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90600"/>
            <a:ext cx="6172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198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অস্টিওপোরেসিস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আর্থ্রাইটিস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2" descr="https://encrypted-tbn3.gstatic.com/images?q=tbn:ANd9GcQG2hgCje0pOyru1xGJg6BrH7VavV-SWETHtwEQpnNIU9fKwO3S">
            <a:extLst>
              <a:ext uri="{FF2B5EF4-FFF2-40B4-BE49-F238E27FC236}">
                <a16:creationId xmlns:a16="http://schemas.microsoft.com/office/drawing/2014/main" id="{D39E0281-EC74-4CC0-A102-9B72CC44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981200"/>
            <a:ext cx="5029200" cy="337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9118"/>
            <a:ext cx="7315200" cy="12003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530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বাড়ি অথবা এলাকাতে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অস্টিওপোরেসিস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আর্থ্রাইটিস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এ আক্রান্ত কোনো রুগী থাকলে  এ রোগ  থেকে মুক্তির জন্য তুমি তাদের কি পরামর্শ দিবে তার একটা তালিকা করবে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3BCDC-F178-4CED-9B87-1455D0A28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0822"/>
            <a:ext cx="7391400" cy="3403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 hidden="1">
            <a:extLst>
              <a:ext uri="{FF2B5EF4-FFF2-40B4-BE49-F238E27FC236}">
                <a16:creationId xmlns:a16="http://schemas.microsoft.com/office/drawing/2014/main" id="{CDC97CD8-6888-4C03-B684-3C18CBECCE81}"/>
              </a:ext>
            </a:extLst>
          </p:cNvPr>
          <p:cNvGraphicFramePr/>
          <p:nvPr/>
        </p:nvGraphicFramePr>
        <p:xfrm>
          <a:off x="0" y="857249"/>
          <a:ext cx="9265921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F2112D-0712-4FB3-BA76-99286EA0F3B3}"/>
              </a:ext>
            </a:extLst>
          </p:cNvPr>
          <p:cNvSpPr/>
          <p:nvPr/>
        </p:nvSpPr>
        <p:spPr>
          <a:xfrm>
            <a:off x="1135626" y="2280470"/>
            <a:ext cx="6592529" cy="103976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 </a:t>
            </a:r>
            <a:r>
              <a:rPr lang="en-US" sz="4050" b="1" dirty="0">
                <a:solidFill>
                  <a:srgbClr val="FF0000"/>
                </a:solidFill>
              </a:rPr>
              <a:t>BANGLADESH</a:t>
            </a:r>
          </a:p>
          <a:p>
            <a:pPr algn="ctr"/>
            <a:r>
              <a:rPr lang="en-US" sz="4050" b="1" dirty="0">
                <a:solidFill>
                  <a:srgbClr val="FF0000"/>
                </a:solidFill>
              </a:rPr>
              <a:t>HOMNA -CUMILLA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307A718-3D69-455D-8FCF-D3AB8F5CD37C}"/>
              </a:ext>
            </a:extLst>
          </p:cNvPr>
          <p:cNvSpPr/>
          <p:nvPr/>
        </p:nvSpPr>
        <p:spPr>
          <a:xfrm>
            <a:off x="4245397" y="3508199"/>
            <a:ext cx="363474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07405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">
        <p15:prstTrans prst="fracture"/>
      </p:transition>
    </mc:Choice>
    <mc:Fallback>
      <p:transition spd="slow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D4E10AF-12FB-40FB-BD70-ECBDEB9E09D8}"/>
              </a:ext>
            </a:extLst>
          </p:cNvPr>
          <p:cNvGrpSpPr/>
          <p:nvPr/>
        </p:nvGrpSpPr>
        <p:grpSpPr>
          <a:xfrm>
            <a:off x="76200" y="457200"/>
            <a:ext cx="8991600" cy="5528896"/>
            <a:chOff x="1066800" y="228600"/>
            <a:chExt cx="5943600" cy="55288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281209-31AE-4945-8953-894CE2B6F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"/>
            <a:stretch/>
          </p:blipFill>
          <p:spPr>
            <a:xfrm>
              <a:off x="1066800" y="228600"/>
              <a:ext cx="5867400" cy="552889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B8717-695C-45C9-98AA-79718E033EE3}"/>
                </a:ext>
              </a:extLst>
            </p:cNvPr>
            <p:cNvSpPr/>
            <p:nvPr/>
          </p:nvSpPr>
          <p:spPr>
            <a:xfrm>
              <a:off x="1143000" y="5049610"/>
              <a:ext cx="5867400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19D9E8C-9D66-4F79-8C93-BCED7A4FE543}"/>
              </a:ext>
            </a:extLst>
          </p:cNvPr>
          <p:cNvSpPr/>
          <p:nvPr/>
        </p:nvSpPr>
        <p:spPr>
          <a:xfrm>
            <a:off x="2209800" y="69352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B80A21-46B3-459C-8EFD-D63894D83243}"/>
              </a:ext>
            </a:extLst>
          </p:cNvPr>
          <p:cNvSpPr/>
          <p:nvPr/>
        </p:nvSpPr>
        <p:spPr>
          <a:xfrm>
            <a:off x="881216" y="2901746"/>
            <a:ext cx="7381568" cy="10545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rgbClr val="FFFF00"/>
                </a:solidFill>
              </a:rPr>
              <a:t> </a:t>
            </a:r>
            <a:r>
              <a:rPr lang="en-US" sz="6600" b="1" dirty="0" err="1">
                <a:solidFill>
                  <a:srgbClr val="FFFF00"/>
                </a:solidFill>
              </a:rPr>
              <a:t>Cumilla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 hidden="1">
            <a:extLst>
              <a:ext uri="{FF2B5EF4-FFF2-40B4-BE49-F238E27FC236}">
                <a16:creationId xmlns:a16="http://schemas.microsoft.com/office/drawing/2014/main" id="{CDC97CD8-6888-4C03-B684-3C18CBECCE81}"/>
              </a:ext>
            </a:extLst>
          </p:cNvPr>
          <p:cNvGraphicFramePr/>
          <p:nvPr/>
        </p:nvGraphicFramePr>
        <p:xfrm>
          <a:off x="0" y="857249"/>
          <a:ext cx="9265921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04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 invX="1"/>
      </p:transition>
    </mc:Choice>
    <mc:Fallback xmlns="">
      <p:transition spd="slow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30885"/>
            <a:ext cx="3755051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99116A50-C81C-4080-B2D3-AC2664E66D85}"/>
              </a:ext>
            </a:extLst>
          </p:cNvPr>
          <p:cNvSpPr/>
          <p:nvPr/>
        </p:nvSpPr>
        <p:spPr>
          <a:xfrm>
            <a:off x="5210466" y="3395609"/>
            <a:ext cx="3861816" cy="244733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bn-IN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(নবম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দশম) </a:t>
            </a:r>
          </a:p>
          <a:p>
            <a:r>
              <a:rPr lang="bn-IN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জীববিজ্ঞান</a:t>
            </a:r>
          </a:p>
          <a:p>
            <a:r>
              <a:rPr lang="bn-IN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</a:t>
            </a:r>
          </a:p>
          <a:p>
            <a:r>
              <a:rPr lang="bn-IN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(দৃঢ়তা প্রদান ও চলন)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সংখ্যাঃ ৬০ জন</a:t>
            </a:r>
          </a:p>
          <a:p>
            <a:r>
              <a:rPr lang="bn-IN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275AC596-7F27-4F21-AC13-7D1F52DC4719}"/>
              </a:ext>
            </a:extLst>
          </p:cNvPr>
          <p:cNvSpPr/>
          <p:nvPr/>
        </p:nvSpPr>
        <p:spPr>
          <a:xfrm>
            <a:off x="457200" y="3270534"/>
            <a:ext cx="4468325" cy="26974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algn="ctr">
              <a:spcBef>
                <a:spcPts val="600"/>
              </a:spcBef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bn-IN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  <a:endParaRPr lang="en-US" sz="1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bn-BD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সিঃশিঃহোমনা</a:t>
            </a:r>
            <a:r>
              <a:rPr lang="en-US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কফিল</a:t>
            </a:r>
            <a:r>
              <a:rPr lang="en-US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sz="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আইডি-২১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sz="1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হোমনা-কুমিল্লা</a:t>
            </a:r>
            <a:r>
              <a:rPr lang="en-US" sz="1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1600" dirty="0">
              <a:solidFill>
                <a:srgbClr val="FFFF00"/>
              </a:solidFill>
            </a:endParaRPr>
          </a:p>
          <a:p>
            <a:pPr algn="ctr"/>
            <a:endParaRPr lang="en-US" sz="1600" dirty="0"/>
          </a:p>
        </p:txBody>
      </p:sp>
      <p:pic>
        <p:nvPicPr>
          <p:cNvPr id="8" name="Picture 7" descr="C:\Users\Uttom\Pictures\IMG_20180922_112958.jpg">
            <a:extLst>
              <a:ext uri="{FF2B5EF4-FFF2-40B4-BE49-F238E27FC236}">
                <a16:creationId xmlns:a16="http://schemas.microsoft.com/office/drawing/2014/main" id="{0786D7E6-C7AA-4F62-B0D0-5DE06780D8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41" y="1062841"/>
            <a:ext cx="1720723" cy="1898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309BF7E2-337F-4FD4-B665-4C92D046D4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747189"/>
              </p:ext>
            </p:extLst>
          </p:nvPr>
        </p:nvGraphicFramePr>
        <p:xfrm>
          <a:off x="2590800" y="2837656"/>
          <a:ext cx="2916237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955800" imgH="392040" progId="Package">
                  <p:embed/>
                </p:oleObj>
              </mc:Choice>
              <mc:Fallback>
                <p:oleObj name="Packager Shell Object" showAsIcon="1" r:id="rId3" imgW="955800" imgH="39204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37656"/>
                        <a:ext cx="2916237" cy="1182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FE6B80-F3E9-457B-9B84-4F5C132375E9}"/>
              </a:ext>
            </a:extLst>
          </p:cNvPr>
          <p:cNvSpPr/>
          <p:nvPr/>
        </p:nvSpPr>
        <p:spPr>
          <a:xfrm>
            <a:off x="1295400" y="609600"/>
            <a:ext cx="6129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Video</a:t>
            </a:r>
            <a:r>
              <a:rPr lang="bn-BD" sz="4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টি দেখ: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8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lish-vocabulary-tendon-lig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4610101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 descr="tendon_ligame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4419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59436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000" b="1" dirty="0"/>
          </a:p>
        </p:txBody>
      </p:sp>
      <p:pic>
        <p:nvPicPr>
          <p:cNvPr id="3" name="Picture 2" descr="Osteoporos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447800"/>
            <a:ext cx="89154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3" name="Picture 2" descr="3366bbde-ef79-46c3-acd7-007514f7a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5113196" cy="3886200"/>
          </a:xfrm>
          <a:prstGeom prst="rect">
            <a:avLst/>
          </a:prstGeom>
        </p:spPr>
      </p:pic>
      <p:pic>
        <p:nvPicPr>
          <p:cNvPr id="4" name="Picture 3" descr="arthritic_joints-300x2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286000"/>
            <a:ext cx="3810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1276</TotalTime>
  <Words>655</Words>
  <Application>Microsoft Office PowerPoint</Application>
  <PresentationFormat>On-screen Show (4:3)</PresentationFormat>
  <Paragraphs>87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Mongolian Baiti</vt:lpstr>
      <vt:lpstr>NikoshBAN</vt:lpstr>
      <vt:lpstr>Tw Cen MT</vt:lpstr>
      <vt:lpstr>Tw Cen MT Condensed</vt:lpstr>
      <vt:lpstr>Wingdings 3</vt:lpstr>
      <vt:lpstr>Integral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Avishek Cr</cp:lastModifiedBy>
  <cp:revision>174</cp:revision>
  <dcterms:created xsi:type="dcterms:W3CDTF">2006-08-16T00:00:00Z</dcterms:created>
  <dcterms:modified xsi:type="dcterms:W3CDTF">2020-04-21T00:30:18Z</dcterms:modified>
</cp:coreProperties>
</file>