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73" r:id="rId10"/>
    <p:sldId id="265" r:id="rId11"/>
    <p:sldId id="267" r:id="rId12"/>
    <p:sldId id="266" r:id="rId13"/>
    <p:sldId id="274" r:id="rId14"/>
    <p:sldId id="27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961"/>
    <a:srgbClr val="034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8A40-0F55-4138-BAE3-E0EBB4EB495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D08C4-9C78-40F6-89AF-9E7685064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03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82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82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629400"/>
            <a:chOff x="0" y="0"/>
            <a:chExt cx="9144000" cy="6629400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1862048"/>
            </a:xfrm>
            <a:prstGeom prst="rect">
              <a:avLst/>
            </a:prstGeom>
            <a:solidFill>
              <a:srgbClr val="6D096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f6.jpg"/>
            <p:cNvPicPr>
              <a:picLocks noChangeAspect="1"/>
            </p:cNvPicPr>
            <p:nvPr/>
          </p:nvPicPr>
          <p:blipFill>
            <a:blip r:embed="rId2"/>
            <a:srcRect t="14893" b="5319"/>
            <a:stretch>
              <a:fillRect/>
            </a:stretch>
          </p:blipFill>
          <p:spPr>
            <a:xfrm>
              <a:off x="0" y="1752600"/>
              <a:ext cx="9144000" cy="487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226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38200"/>
            <a:ext cx="8229600" cy="5181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 দুইটি স্থানে তাপমাত্রা, বায়ুমণ্ডলীয় চাপ ও অণুর ঘনত্ব সমান থাকলে সেখানে ব্যাপন ঘটবে না কারণ সেখানে গতিশক্তির ভিন্নতা থাকবে না। পক্ষান্তরে, যদি তাপ ও চাপগত পার্থক্য নাও থাকে তবুও শুধুমাত্র ঘনত্বের ভিন্নতার ভিত্তিতে ব্যাপন হবে কারণ গতিশক্তির ভিন্নতা থাকবে। ব্যাপ‌নের হার বস্তুর ভ‌রের উপর নির্ভরশীল । ভর যত বে‌শি হ‌বে বস্তুর ব্যাপ‌নের হার তত কম হ‌বে । </a:t>
            </a:r>
            <a:endParaRPr lang="en-US" sz="360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304800" y="5036403"/>
            <a:ext cx="84582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ব্যাপন প্রক্রিয়া কীভাবে সম্পন্ন হয় ব</a:t>
            </a:r>
            <a:r>
              <a:rPr lang="as-IN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62200" y="381000"/>
            <a:ext cx="4343400" cy="4191000"/>
            <a:chOff x="2362200" y="381000"/>
            <a:chExt cx="4343400" cy="41910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381000"/>
              <a:ext cx="43434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578" name="Picture 2" descr="K:\Digital Content\VIII-Maths\Uploadable\Group work-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1371600"/>
              <a:ext cx="4343400" cy="3200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0"/>
            <a:ext cx="5029200" cy="838200"/>
          </a:xfrm>
          <a:prstGeom prst="roundRect">
            <a:avLst/>
          </a:prstGeom>
          <a:solidFill>
            <a:srgbClr val="034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NikoshBAN" pitchFamily="2" charset="0"/>
                <a:cs typeface="NikoshBAN" pitchFamily="2" charset="0"/>
              </a:rPr>
              <a:t>ব্যাপনের গুরুত্ব 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838200"/>
            <a:ext cx="8686800" cy="609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 জীবের সব রকম শারীরবৃত্তীয় কাজে ব্যাপন প্রক্রিয়া ঘটে।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81000" y="5334000"/>
            <a:ext cx="8686800" cy="1524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উদ্ভিদ সালোকসংশ্লেষণের সময় বাতাসের কার্বন ডাইঅক্সাইড গ্রহণ করে এবং অক্সিজেন ত্যাগ করে। এই অত্যাবশ্যক কাজ ব্যাপন দ্বারা সম্ভব হয়।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K:\Digital Content\VIII-SCIENCE\33.jpg"/>
          <p:cNvPicPr>
            <a:picLocks noChangeAspect="1" noChangeArrowheads="1"/>
          </p:cNvPicPr>
          <p:nvPr/>
        </p:nvPicPr>
        <p:blipFill>
          <a:blip r:embed="rId2"/>
          <a:srcRect t="8246" b="8246"/>
          <a:stretch>
            <a:fillRect/>
          </a:stretch>
        </p:blipFill>
        <p:spPr bwMode="auto">
          <a:xfrm>
            <a:off x="1533525" y="1447800"/>
            <a:ext cx="60769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:\Digital Content\VIII-SCIENCE\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"/>
            <a:ext cx="6400800" cy="51718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প্রাণীদের শ্বসনের সময় কোষে অক্সিজেন ও কার্বন ডাইঅক্সাইডের আদান-প্রদান ব্যাপন দ্বারা সম্পন্ন হয়।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K:\Digital Content\VIII-SCIENCE\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-1"/>
            <a:ext cx="6705600" cy="49951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5334000"/>
            <a:ext cx="86868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উদ্ভিদ দেহে শোষিত পানি বাষ্পাকারে প্রস্বেদনের মাধ্যমে দেহ থেকে ব্যাপন প্রক্রিয়ায় বের করে দেয়।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235" y="381000"/>
            <a:ext cx="2372765" cy="1200329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9812"/>
            <a:ext cx="8079456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mtClean="0"/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উদ্ভিদ কোন প্রক্রিয়ার মাধ্যমে অক্সিজেন ত্যাগ করে?</a:t>
            </a:r>
            <a:br>
              <a:rPr lang="en-US" sz="3600" smtClean="0">
                <a:latin typeface="NikoshBAN" pitchFamily="2" charset="0"/>
                <a:cs typeface="NikoshBAN" pitchFamily="2" charset="0"/>
              </a:rPr>
            </a:br>
            <a:r>
              <a:rPr lang="en-US" sz="3600" smtClean="0">
                <a:latin typeface="NikoshBAN" pitchFamily="2" charset="0"/>
                <a:cs typeface="NikoshBAN" pitchFamily="2" charset="0"/>
              </a:rPr>
              <a:t>ক) ব্যাপন</a:t>
            </a:r>
            <a:br>
              <a:rPr lang="en-US" sz="3600" smtClean="0">
                <a:latin typeface="NikoshBAN" pitchFamily="2" charset="0"/>
                <a:cs typeface="NikoshBAN" pitchFamily="2" charset="0"/>
              </a:rPr>
            </a:br>
            <a:r>
              <a:rPr lang="en-US" sz="3600" smtClean="0">
                <a:latin typeface="NikoshBAN" pitchFamily="2" charset="0"/>
                <a:cs typeface="NikoshBAN" pitchFamily="2" charset="0"/>
              </a:rPr>
              <a:t>খ) অভিস্রবণ</a:t>
            </a:r>
            <a:br>
              <a:rPr lang="en-US" sz="3600" smtClean="0">
                <a:latin typeface="NikoshBAN" pitchFamily="2" charset="0"/>
                <a:cs typeface="NikoshBAN" pitchFamily="2" charset="0"/>
              </a:rPr>
            </a:br>
            <a:r>
              <a:rPr lang="en-US" sz="3600" smtClean="0">
                <a:latin typeface="NikoshBAN" pitchFamily="2" charset="0"/>
                <a:cs typeface="NikoshBAN" pitchFamily="2" charset="0"/>
              </a:rPr>
              <a:t>গ) রস উত্তোলন</a:t>
            </a:r>
            <a:br>
              <a:rPr lang="en-US" sz="3600" smtClean="0">
                <a:latin typeface="NikoshBAN" pitchFamily="2" charset="0"/>
                <a:cs typeface="NikoshBAN" pitchFamily="2" charset="0"/>
              </a:rPr>
            </a:br>
            <a:r>
              <a:rPr lang="en-US" sz="3600" smtClean="0">
                <a:latin typeface="NikoshBAN" pitchFamily="2" charset="0"/>
                <a:cs typeface="NikoshBAN" pitchFamily="2" charset="0"/>
              </a:rPr>
              <a:t>ঘ) প্রস্বেদন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80794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: (ক) ব্যাপন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807945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. উদ্ভিদ ব্যাপন প্রক্রিয়ায় কী গ্রহণ করে?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ক) অক্সিজেন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খ) কার্বন-ডাই অক্সাইড 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গ) নাইট্রোজেন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ঘ) হাইড্রোজেন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807945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: খ) কার্বন-ডাই অক্সাইড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45340"/>
            <a:ext cx="807945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. নিচের কোনটি দ্রবীভূত হবে?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ক) পানি	খ) পাথর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গ) কিসমিস	ঘ) তুঁতে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19800"/>
            <a:ext cx="807945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: ঘ) তুঁতে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4495800"/>
            <a:ext cx="8610600" cy="1981200"/>
          </a:xfrm>
          <a:prstGeom prst="rect">
            <a:avLst/>
          </a:prstGeom>
          <a:solidFill>
            <a:srgbClr val="034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en-US" sz="440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উদ্ভিদ ও প্রা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র ক্ষেত্রে ব্যাপন ভিন্ন ধরণের গু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বহন করে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76200"/>
            <a:ext cx="8534400" cy="4191000"/>
            <a:chOff x="304800" y="76200"/>
            <a:chExt cx="8534400" cy="4191000"/>
          </a:xfrm>
        </p:grpSpPr>
        <p:sp>
          <p:nvSpPr>
            <p:cNvPr id="7" name="Rectangle 6"/>
            <p:cNvSpPr/>
            <p:nvPr/>
          </p:nvSpPr>
          <p:spPr>
            <a:xfrm>
              <a:off x="304800" y="76200"/>
              <a:ext cx="8534400" cy="838200"/>
            </a:xfrm>
            <a:prstGeom prst="rect">
              <a:avLst/>
            </a:prstGeom>
            <a:solidFill>
              <a:srgbClr val="03491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602" name="Picture 2" descr="K:\Digital Content\VIII-Maths\Uploadable\House\h4.jpg"/>
            <p:cNvPicPr>
              <a:picLocks noChangeAspect="1" noChangeArrowheads="1"/>
            </p:cNvPicPr>
            <p:nvPr/>
          </p:nvPicPr>
          <p:blipFill>
            <a:blip r:embed="rId2"/>
            <a:srcRect t="13077" b="20769"/>
            <a:stretch>
              <a:fillRect/>
            </a:stretch>
          </p:blipFill>
          <p:spPr bwMode="auto">
            <a:xfrm>
              <a:off x="1123950" y="990600"/>
              <a:ext cx="6896100" cy="3276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569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52400"/>
            <a:ext cx="6629400" cy="923330"/>
          </a:xfrm>
          <a:prstGeom prst="rect">
            <a:avLst/>
          </a:prstGeom>
          <a:solidFill>
            <a:srgbClr val="034915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আন্তরিক ধন্যবাদ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791200"/>
            <a:ext cx="6629400" cy="914400"/>
          </a:xfrm>
          <a:prstGeom prst="rect">
            <a:avLst/>
          </a:prstGeom>
          <a:solidFill>
            <a:srgbClr val="034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আল্লাহ হাফিজ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K:\Digital Content\VIII-Maths\Uploadable\Flower\111.jpg"/>
          <p:cNvPicPr>
            <a:picLocks noChangeAspect="1" noChangeArrowheads="1"/>
          </p:cNvPicPr>
          <p:nvPr/>
        </p:nvPicPr>
        <p:blipFill>
          <a:blip r:embed="rId2"/>
          <a:srcRect l="1667" t="12441" b="12441"/>
          <a:stretch>
            <a:fillRect/>
          </a:stretch>
        </p:blipFill>
        <p:spPr bwMode="auto">
          <a:xfrm>
            <a:off x="76200" y="1143000"/>
            <a:ext cx="8991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2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6835" y="414992"/>
            <a:ext cx="2365513" cy="222636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zimul-27-02-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888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200404"/>
            <a:ext cx="3962400" cy="29238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মোহাঃ আজিমুল হক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হাইস্কুল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ক্যান্টনমেন্ট, বগুড়া।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০১৭১৭-৫৭০৭৬০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>
                <a:solidFill>
                  <a:schemeClr val="bg1"/>
                </a:solidFill>
                <a:latin typeface="MonooOMJ" pitchFamily="2" charset="0"/>
                <a:cs typeface="MonooOMJ" pitchFamily="2" charset="0"/>
              </a:rPr>
              <a:t>azimul77@gmail.com</a:t>
            </a:r>
            <a:endParaRPr lang="bn-BD" sz="2800" dirty="0" smtClean="0">
              <a:solidFill>
                <a:schemeClr val="bg1"/>
              </a:solidFill>
              <a:latin typeface="MonooOMJ" pitchFamily="2" charset="0"/>
              <a:cs typeface="Monoo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465259"/>
            <a:ext cx="3276600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Azimul\Digital Content\VIII-SCIENCE\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"/>
            <a:ext cx="245745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4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4676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K:\Digital Content\VIII-SCIENCE\image_126318_15806093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593404" cy="3581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981200"/>
            <a:ext cx="3987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9904" y="733258"/>
            <a:ext cx="4886696" cy="1019342"/>
          </a:xfrm>
          <a:solidFill>
            <a:srgbClr val="00B0F0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590800"/>
            <a:ext cx="7848600" cy="28194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</a:p>
          <a:p>
            <a:pPr algn="ctr"/>
            <a:r>
              <a:rPr lang="bn-BD" sz="8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Diffusion</a:t>
            </a:r>
            <a:r>
              <a:rPr lang="en-US" sz="8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295400" y="246857"/>
            <a:ext cx="6477000" cy="1332561"/>
          </a:xfrm>
          <a:prstGeom prst="plaque">
            <a:avLst>
              <a:gd name="adj" fmla="val 19236"/>
            </a:avLst>
          </a:prstGeom>
          <a:solidFill>
            <a:schemeClr val="accent3">
              <a:lumMod val="50000"/>
            </a:schemeClr>
          </a:soli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845425"/>
            <a:ext cx="8229599" cy="4278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–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১। ব্যাপন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তা বলতে পারবে।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ব্যাপন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চাপের সংজ্ঞা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। ব্যাপন প্রক্রিয়া ব্যাখ্যা করতে পারবে।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। ব্যাপন প্রক্রিয়ার গুরুত্ব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5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038600"/>
            <a:ext cx="8382000" cy="2514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একই তাপমাত্রা ও বায়ুমন্ডলীয় চাপে কোনো পদার্থের অধিক ঘন স্থান থেকে কম ঘন স্থানে সমভাবে ছড়িয়ে পড়া বা বিস্তার লাভ করার প্রক্রিয়াকে ব্যাপন (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Diffusion</a:t>
            </a:r>
            <a:r>
              <a:rPr lang="en-US" sz="36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বলে।</a:t>
            </a:r>
            <a:endParaRPr lang="en-US" sz="360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K:\Digital Content\VIII-SCIENCE\2.iiiii.jpg"/>
          <p:cNvPicPr>
            <a:picLocks noChangeAspect="1" noChangeArrowheads="1"/>
          </p:cNvPicPr>
          <p:nvPr/>
        </p:nvPicPr>
        <p:blipFill>
          <a:blip r:embed="rId2"/>
          <a:srcRect l="4367" t="45031"/>
          <a:stretch>
            <a:fillRect/>
          </a:stretch>
        </p:blipFill>
        <p:spPr bwMode="auto">
          <a:xfrm>
            <a:off x="457200" y="685800"/>
            <a:ext cx="834397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33400"/>
            <a:ext cx="75438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নিচের ভিডিওটি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3276600"/>
            <a:ext cx="800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https://www.youtube.com/watch?v=2psBnet1VXg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85800"/>
            <a:ext cx="8229600" cy="2895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ব্যাপনকারী পদার্থের অণু-পরমাণুগুলির গতিশক্তির প্রভাবে এক প্রকার চাপ সৃষ্টি হয় যার প্রভাবে অধিক ঘনত্বযুক্ত স্থান থেকে কম ঘনত্বযুক্ত স্থানে অণুগুলি ছড়িয়ে পড়ে। এ প্রকার চাপকে ব্যাপন চাপ বলে।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810000"/>
            <a:ext cx="8229600" cy="2895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কোনো পদার্থের অণুর ব্যাপন ততক্ষণ চলতে থাকে যতক্ষণ না উক্ত পদার্থের অণুগুলির ঘনত্ব সর্বত্র সমান হয়। অণুগুলির ঘনত্ব সমান হওয়া মাত্রই পদার্থের ব্যাপন বন্ধ হয়ে যায়।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এসো আরেকটি ছবি দেখি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Content Placeholder 7" descr="GB1-os18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41"/>
          <a:stretch>
            <a:fillRect/>
          </a:stretch>
        </p:blipFill>
        <p:spPr>
          <a:xfrm>
            <a:off x="1219200" y="1600200"/>
            <a:ext cx="6477000" cy="4699375"/>
          </a:xfrm>
        </p:spPr>
      </p:pic>
      <p:sp>
        <p:nvSpPr>
          <p:cNvPr id="9" name="Rectangle 8"/>
          <p:cNvSpPr/>
          <p:nvPr/>
        </p:nvSpPr>
        <p:spPr>
          <a:xfrm>
            <a:off x="5146791" y="2344093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400" dirty="0" smtClean="0">
                <a:solidFill>
                  <a:prstClr val="white"/>
                </a:solidFill>
                <a:latin typeface="Shonar Bangla" pitchFamily="34" charset="0"/>
                <a:cs typeface="Shonar Bangla" pitchFamily="34" charset="0"/>
              </a:rPr>
              <a:t>চিনি </a:t>
            </a:r>
            <a:endParaRPr lang="en-US" sz="2400" dirty="0">
              <a:solidFill>
                <a:prstClr val="white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7432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চিনি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চিনির অণু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ব্যাপন </a:t>
            </a:r>
            <a:endParaRPr lang="en-US" sz="3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396</Words>
  <Application>Microsoft Office PowerPoint</Application>
  <PresentationFormat>On-screen Show (4:3)</PresentationFormat>
  <Paragraphs>58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পাঠ শিরোনাম</vt:lpstr>
      <vt:lpstr>Slide 5</vt:lpstr>
      <vt:lpstr>Slide 6</vt:lpstr>
      <vt:lpstr>Slide 7</vt:lpstr>
      <vt:lpstr>Slide 8</vt:lpstr>
      <vt:lpstr>এসো আরেকটি ছবি দেখি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FAHMIDA</dc:creator>
  <cp:lastModifiedBy>UTSHOB TECHNOLOGY</cp:lastModifiedBy>
  <cp:revision>28</cp:revision>
  <dcterms:created xsi:type="dcterms:W3CDTF">2006-08-16T00:00:00Z</dcterms:created>
  <dcterms:modified xsi:type="dcterms:W3CDTF">2020-04-21T16:53:42Z</dcterms:modified>
</cp:coreProperties>
</file>