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64" r:id="rId13"/>
    <p:sldId id="272" r:id="rId14"/>
    <p:sldId id="265" r:id="rId15"/>
    <p:sldId id="266" r:id="rId16"/>
    <p:sldId id="267" r:id="rId17"/>
    <p:sldId id="268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9841"/>
    <a:srgbClr val="84BA5F"/>
    <a:srgbClr val="4F8926"/>
    <a:srgbClr val="729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1312" y="-8467"/>
            <a:ext cx="12223312" cy="6866468"/>
            <a:chOff x="-31312" y="-8467"/>
            <a:chExt cx="12223312" cy="6866468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 rot="5400000">
              <a:off x="5942412" y="838215"/>
              <a:ext cx="280514" cy="11715173"/>
            </a:xfrm>
            <a:prstGeom prst="triangle">
              <a:avLst>
                <a:gd name="adj" fmla="val 100000"/>
              </a:avLst>
            </a:prstGeom>
            <a:solidFill>
              <a:srgbClr val="4F8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 rot="10800000">
              <a:off x="11896393" y="0"/>
              <a:ext cx="254880" cy="684393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 rot="16200000">
              <a:off x="5977434" y="-5948760"/>
              <a:ext cx="196411" cy="12151275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F0000">
                <a:alpha val="3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1940254" y="0"/>
              <a:ext cx="234502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6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-31312" y="0"/>
              <a:ext cx="264771" cy="6858001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-1" y="-2"/>
              <a:ext cx="225083" cy="6858001"/>
            </a:xfrm>
            <a:prstGeom prst="triangle">
              <a:avLst>
                <a:gd name="adj" fmla="val 100000"/>
              </a:avLst>
            </a:prstGeom>
            <a:solidFill>
              <a:srgbClr val="729D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475187" y="2134844"/>
            <a:ext cx="11648049" cy="1646302"/>
          </a:xfrm>
          <a:solidFill>
            <a:schemeClr val="bg1">
              <a:alpha val="0"/>
            </a:schemeClr>
          </a:solidFill>
        </p:spPr>
        <p:txBody>
          <a:bodyPr anchor="b">
            <a:noAutofit/>
          </a:bodyPr>
          <a:lstStyle>
            <a:lvl1pPr algn="r">
              <a:defRPr sz="5400" baseline="0">
                <a:solidFill>
                  <a:schemeClr val="accent1">
                    <a:alpha val="6000"/>
                  </a:schemeClr>
                </a:solidFill>
              </a:defRPr>
            </a:lvl1pPr>
          </a:lstStyle>
          <a:p>
            <a:r>
              <a:rPr lang="en-US" dirty="0" err="1" smtClean="0"/>
              <a:t>Bibek</a:t>
            </a:r>
            <a:r>
              <a:rPr lang="en-US" dirty="0" smtClean="0"/>
              <a:t> Biswas, </a:t>
            </a:r>
            <a:r>
              <a:rPr lang="en-US" dirty="0" err="1" smtClean="0"/>
              <a:t>Narail</a:t>
            </a:r>
            <a:r>
              <a:rPr lang="en-US" dirty="0" smtClean="0"/>
              <a:t> </a:t>
            </a:r>
            <a:r>
              <a:rPr lang="en-US" dirty="0" err="1" smtClean="0"/>
              <a:t>Sadar</a:t>
            </a:r>
            <a:r>
              <a:rPr lang="en-US" dirty="0" smtClean="0"/>
              <a:t>, </a:t>
            </a:r>
            <a:r>
              <a:rPr lang="en-US" dirty="0" err="1" smtClean="0"/>
              <a:t>Narail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404" y="6527729"/>
            <a:ext cx="62976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bibekmitna@gmail.com, 01914244847, </a:t>
            </a:r>
            <a:r>
              <a:rPr lang="en-US" dirty="0" err="1" smtClean="0"/>
              <a:t>fbook</a:t>
            </a:r>
            <a:r>
              <a:rPr lang="en-US" dirty="0" smtClean="0"/>
              <a:t>:/</a:t>
            </a:r>
            <a:r>
              <a:rPr lang="en-US" dirty="0" err="1" smtClean="0"/>
              <a:t>bibekbiswas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2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55C6B4A9-1611-4792-9094-5F34BCA07E0B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1312" y="-8467"/>
            <a:ext cx="12223312" cy="6866468"/>
            <a:chOff x="-31312" y="-8467"/>
            <a:chExt cx="12223312" cy="6866468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1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 rot="5400000">
              <a:off x="5942412" y="838215"/>
              <a:ext cx="280514" cy="11715173"/>
            </a:xfrm>
            <a:prstGeom prst="triangle">
              <a:avLst>
                <a:gd name="adj" fmla="val 100000"/>
              </a:avLst>
            </a:prstGeom>
            <a:solidFill>
              <a:srgbClr val="4F8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 rot="10800000">
              <a:off x="11896393" y="0"/>
              <a:ext cx="254880" cy="684393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 rot="16200000">
              <a:off x="5977434" y="-5948760"/>
              <a:ext cx="196411" cy="12151275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F0000">
                <a:alpha val="3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1940254" y="0"/>
              <a:ext cx="234502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6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-31312" y="0"/>
              <a:ext cx="264771" cy="6858001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-1" y="-2"/>
              <a:ext cx="225083" cy="6858001"/>
            </a:xfrm>
            <a:prstGeom prst="triangle">
              <a:avLst>
                <a:gd name="adj" fmla="val 100000"/>
              </a:avLst>
            </a:prstGeom>
            <a:solidFill>
              <a:srgbClr val="729D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475187" y="2134844"/>
            <a:ext cx="11648049" cy="1646302"/>
          </a:xfrm>
          <a:solidFill>
            <a:schemeClr val="bg1">
              <a:alpha val="0"/>
            </a:schemeClr>
          </a:solidFill>
        </p:spPr>
        <p:txBody>
          <a:bodyPr anchor="b">
            <a:noAutofit/>
          </a:bodyPr>
          <a:lstStyle>
            <a:lvl1pPr algn="r">
              <a:defRPr sz="5400" baseline="0">
                <a:solidFill>
                  <a:schemeClr val="accent1">
                    <a:alpha val="6000"/>
                  </a:schemeClr>
                </a:solidFill>
              </a:defRPr>
            </a:lvl1pPr>
          </a:lstStyle>
          <a:p>
            <a:r>
              <a:rPr lang="en-US" dirty="0" err="1" smtClean="0"/>
              <a:t>Bibek</a:t>
            </a:r>
            <a:r>
              <a:rPr lang="en-US" dirty="0" smtClean="0"/>
              <a:t> Biswas, </a:t>
            </a:r>
            <a:r>
              <a:rPr lang="en-US" dirty="0" err="1" smtClean="0"/>
              <a:t>Narail</a:t>
            </a:r>
            <a:r>
              <a:rPr lang="en-US" dirty="0" smtClean="0"/>
              <a:t> </a:t>
            </a:r>
            <a:r>
              <a:rPr lang="en-US" dirty="0" err="1" smtClean="0"/>
              <a:t>Sadar</a:t>
            </a:r>
            <a:r>
              <a:rPr lang="en-US" dirty="0" smtClean="0"/>
              <a:t>, </a:t>
            </a:r>
            <a:r>
              <a:rPr lang="en-US" dirty="0" err="1" smtClean="0"/>
              <a:t>Narail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404" y="6527729"/>
            <a:ext cx="62976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bibekmitna@gmail.com, 01914244847, </a:t>
            </a:r>
            <a:r>
              <a:rPr lang="en-US" dirty="0" err="1" smtClean="0"/>
              <a:t>fbook</a:t>
            </a:r>
            <a:r>
              <a:rPr lang="en-US" dirty="0" smtClean="0"/>
              <a:t>:/</a:t>
            </a:r>
            <a:r>
              <a:rPr lang="en-US" dirty="0" err="1" smtClean="0"/>
              <a:t>bibekbiswas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EB712588-04B1-427B-82EE-E8DB90309F08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42A54C80-263E-416B-A8E0-580EDEADCBDC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" y="-8468"/>
            <a:ext cx="12467169" cy="6866468"/>
            <a:chOff x="-1" y="-8468"/>
            <a:chExt cx="12467169" cy="686646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 rot="5400000">
              <a:off x="6082357" y="473187"/>
              <a:ext cx="302454" cy="12467169"/>
            </a:xfrm>
            <a:prstGeom prst="triangle">
              <a:avLst>
                <a:gd name="adj" fmla="val 100000"/>
              </a:avLst>
            </a:prstGeom>
            <a:solidFill>
              <a:srgbClr val="6998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 rot="10800000">
              <a:off x="11992920" y="-2"/>
              <a:ext cx="177934" cy="6836749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 rot="16200000">
              <a:off x="5976478" y="-5955229"/>
              <a:ext cx="214158" cy="12146465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2006988" y="-8468"/>
              <a:ext cx="171626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6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 rot="10800000" flipH="1">
              <a:off x="0" y="-1"/>
              <a:ext cx="203743" cy="6858000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0"/>
              <a:ext cx="203743" cy="6858000"/>
            </a:xfrm>
            <a:prstGeom prst="triangle">
              <a:avLst>
                <a:gd name="adj" fmla="val 0"/>
              </a:avLst>
            </a:prstGeom>
            <a:solidFill>
              <a:srgbClr val="6998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 smtClean="0"/>
              <a:t>Bibek</a:t>
            </a:r>
            <a:r>
              <a:rPr lang="en-US" dirty="0" smtClean="0"/>
              <a:t> Biswas, </a:t>
            </a:r>
            <a:r>
              <a:rPr lang="en-US" dirty="0" err="1" smtClean="0"/>
              <a:t>Narail</a:t>
            </a:r>
            <a:r>
              <a:rPr lang="en-US" dirty="0" smtClean="0"/>
              <a:t> </a:t>
            </a:r>
            <a:r>
              <a:rPr lang="en-US" dirty="0" err="1" smtClean="0"/>
              <a:t>Sadar</a:t>
            </a:r>
            <a:r>
              <a:rPr lang="en-US" dirty="0" smtClean="0"/>
              <a:t>, </a:t>
            </a:r>
            <a:r>
              <a:rPr lang="en-US" dirty="0" err="1" smtClean="0"/>
              <a:t>Narail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90" y="652420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bibekmitna@gmail.com, 01914244847, </a:t>
            </a:r>
            <a:r>
              <a:rPr lang="en-US" dirty="0" err="1" smtClean="0"/>
              <a:t>fbook</a:t>
            </a:r>
            <a:r>
              <a:rPr lang="en-US" dirty="0" smtClean="0"/>
              <a:t>:/</a:t>
            </a:r>
            <a:r>
              <a:rPr lang="en-US" dirty="0" err="1" smtClean="0"/>
              <a:t>bibekbiswas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50" r:id="rId3"/>
    <p:sldLayoutId id="2147483651" r:id="rId4"/>
    <p:sldLayoutId id="2147483665" r:id="rId5"/>
    <p:sldLayoutId id="2147483653" r:id="rId6"/>
    <p:sldLayoutId id="2147483654" r:id="rId7"/>
    <p:sldLayoutId id="2147483655" r:id="rId8"/>
    <p:sldLayoutId id="2147483666" r:id="rId9"/>
    <p:sldLayoutId id="2147483657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7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9600" kern="1200" baseline="0">
          <a:solidFill>
            <a:schemeClr val="accent1">
              <a:alpha val="4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bibekmitn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recisely why Graphic Design as well as Expensive Web Design I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t="8001" r="9326" b="4327"/>
          <a:stretch/>
        </p:blipFill>
        <p:spPr bwMode="auto">
          <a:xfrm>
            <a:off x="117565" y="91440"/>
            <a:ext cx="11952515" cy="6635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097631">
            <a:off x="2442755" y="3286714"/>
            <a:ext cx="603504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Ekushey Durga" panose="03080603080002020207" pitchFamily="66"/>
              </a:rPr>
              <a:t>সুস্বাগতম সবাইকে আজকের পাঠে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Ekushey Durga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20922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3346" y="2181497"/>
            <a:ext cx="465080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ছবিতে তোমরা কি দেখতে পাচ্ছ?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3346" y="2972923"/>
            <a:ext cx="465080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প্রতিটি প্লেটে কয়টি করে মাছ রয়েছে?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3346" y="3856682"/>
            <a:ext cx="465080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/>
              <a:t>কতটি প্লেট রয়েছে?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3346" y="4709663"/>
            <a:ext cx="465080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/>
              <a:t>মোট কতটি আলু রয়েছে?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67065" y="2181497"/>
            <a:ext cx="288955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/>
              <a:t>প্লেটের উপরে মাছ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67065" y="2988312"/>
            <a:ext cx="288955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/>
              <a:t>৪</a:t>
            </a:r>
            <a:r>
              <a:rPr lang="bn-BD" b="1" dirty="0" smtClean="0"/>
              <a:t> টি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67065" y="3856682"/>
            <a:ext cx="288955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/>
              <a:t>৩</a:t>
            </a:r>
            <a:r>
              <a:rPr lang="bn-BD" b="1" dirty="0" smtClean="0"/>
              <a:t> টি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67065" y="4709663"/>
            <a:ext cx="288955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/>
              <a:t>১২ টি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3346" y="5447211"/>
            <a:ext cx="465080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b="1" dirty="0"/>
              <a:t>৪</a:t>
            </a:r>
            <a:r>
              <a:rPr lang="en-US" sz="2000" b="1" dirty="0" smtClean="0"/>
              <a:t> + </a:t>
            </a:r>
            <a:r>
              <a:rPr lang="bn-BD" sz="2000" b="1" dirty="0"/>
              <a:t>৪</a:t>
            </a:r>
            <a:r>
              <a:rPr lang="en-US" sz="2000" b="1" dirty="0" smtClean="0"/>
              <a:t> +</a:t>
            </a:r>
            <a:r>
              <a:rPr lang="bn-BD" sz="2000" b="1" dirty="0" smtClean="0"/>
              <a:t>৪ = ১২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67065" y="5477989"/>
            <a:ext cx="288955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/>
              <a:t>৩</a:t>
            </a:r>
            <a:r>
              <a:rPr lang="bn-BD" b="1" dirty="0" smtClean="0"/>
              <a:t> </a:t>
            </a:r>
            <a:r>
              <a:rPr lang="en-US" b="1" dirty="0" smtClean="0"/>
              <a:t>x </a:t>
            </a:r>
            <a:r>
              <a:rPr lang="bn-BD" b="1" dirty="0"/>
              <a:t>৪</a:t>
            </a:r>
            <a:r>
              <a:rPr lang="bn-BD" b="1" dirty="0" smtClean="0"/>
              <a:t> =১২</a:t>
            </a:r>
            <a:endParaRPr lang="en-US" b="1" dirty="0"/>
          </a:p>
        </p:txBody>
      </p:sp>
      <p:pic>
        <p:nvPicPr>
          <p:cNvPr id="2050" name="Picture 2" descr="PLATE | meaning in the Cambridge English Diction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28" y="248482"/>
            <a:ext cx="2585575" cy="171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yrA BD: National fish of Banglades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29" b="81905" l="1875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063">
            <a:off x="555300" y="400970"/>
            <a:ext cx="1327970" cy="65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PayrA BD: National fish of Banglades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29" b="81905" l="1875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063">
            <a:off x="707700" y="553370"/>
            <a:ext cx="1327970" cy="65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PayrA BD: National fish of Banglades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29" b="81905" l="1875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063">
            <a:off x="860100" y="705770"/>
            <a:ext cx="1327970" cy="65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PayrA BD: National fish of Banglades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29" b="81905" l="1875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063">
            <a:off x="1012500" y="858170"/>
            <a:ext cx="1327970" cy="65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PLATE | meaning in the Cambridge English Diction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82" y="289634"/>
            <a:ext cx="2585575" cy="171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LATE | meaning in the Cambridge English Diction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719" y="374001"/>
            <a:ext cx="2585575" cy="171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PayrA BD: National fish of Banglades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29" b="81905" l="1875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063">
            <a:off x="4770256" y="553370"/>
            <a:ext cx="1327970" cy="65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PayrA BD: National fish of Banglades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29" b="81905" l="1875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063">
            <a:off x="5075056" y="858170"/>
            <a:ext cx="1327970" cy="65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PayrA BD: National fish of Banglades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29" b="81905" l="1875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063">
            <a:off x="5227456" y="1010570"/>
            <a:ext cx="1327970" cy="65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PayrA BD: National fish of Banglades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29" b="81905" l="1875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063">
            <a:off x="4922656" y="705770"/>
            <a:ext cx="1327970" cy="65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PayrA BD: National fish of Banglades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29" b="81905" l="1875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063">
            <a:off x="9546920" y="705770"/>
            <a:ext cx="1327970" cy="65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PayrA BD: National fish of Banglades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29" b="81905" l="1875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063">
            <a:off x="10004120" y="1162970"/>
            <a:ext cx="1327970" cy="65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PayrA BD: National fish of Banglades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29" b="81905" l="1875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063">
            <a:off x="9699320" y="858170"/>
            <a:ext cx="1327970" cy="65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PayrA BD: National fish of Banglades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29" b="81905" l="1875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063">
            <a:off x="9851720" y="1010570"/>
            <a:ext cx="1327970" cy="65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75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9" grpId="0" animBg="1"/>
      <p:bldP spid="14" grpId="0" animBg="1"/>
      <p:bldP spid="15" grpId="0" animBg="1"/>
      <p:bldP spid="16" grpId="0" animBg="1"/>
      <p:bldP spid="1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8903" y="2181497"/>
            <a:ext cx="441524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ছবিতে তোমরা কি দেখতে পাচ্ছ?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18903" y="2972923"/>
            <a:ext cx="441524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প্রতিটি প্লেটে কয়টি করে মাছ রয়েছে?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18903" y="3856682"/>
            <a:ext cx="441524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/>
              <a:t>কতটি প্লেট রয়েছে?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18903" y="4709663"/>
            <a:ext cx="441524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/>
              <a:t>মোট কতটি আলু রয়েছে?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13417" y="2181497"/>
            <a:ext cx="2743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/>
              <a:t>প্লেটের উপরে কলা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13417" y="2988312"/>
            <a:ext cx="2743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/>
              <a:t>৫</a:t>
            </a:r>
            <a:r>
              <a:rPr lang="bn-BD" b="1" dirty="0" smtClean="0"/>
              <a:t> টি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13417" y="3856682"/>
            <a:ext cx="2743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/>
              <a:t>৪ টি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13417" y="4709663"/>
            <a:ext cx="2743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/>
              <a:t>২০ টি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18903" y="5447211"/>
            <a:ext cx="441524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b="1" dirty="0"/>
              <a:t>৫</a:t>
            </a:r>
            <a:r>
              <a:rPr lang="en-US" sz="2000" b="1" dirty="0" smtClean="0"/>
              <a:t> + </a:t>
            </a:r>
            <a:r>
              <a:rPr lang="bn-BD" sz="2000" b="1" dirty="0"/>
              <a:t>৫</a:t>
            </a:r>
            <a:r>
              <a:rPr lang="en-US" sz="2000" b="1" dirty="0" smtClean="0"/>
              <a:t> +</a:t>
            </a:r>
            <a:r>
              <a:rPr lang="bn-BD" sz="2000" b="1" dirty="0" smtClean="0"/>
              <a:t>৫ + ৫ = ২০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13417" y="5477989"/>
            <a:ext cx="2743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/>
              <a:t>৪</a:t>
            </a:r>
            <a:r>
              <a:rPr lang="bn-BD" b="1" dirty="0" smtClean="0"/>
              <a:t> </a:t>
            </a:r>
            <a:r>
              <a:rPr lang="en-US" b="1" dirty="0" smtClean="0"/>
              <a:t>x </a:t>
            </a:r>
            <a:r>
              <a:rPr lang="bn-BD" b="1" dirty="0"/>
              <a:t>৫</a:t>
            </a:r>
            <a:r>
              <a:rPr lang="bn-BD" b="1" dirty="0" smtClean="0"/>
              <a:t> =</a:t>
            </a:r>
            <a:r>
              <a:rPr lang="bn-BD" b="1" dirty="0"/>
              <a:t> </a:t>
            </a:r>
            <a:r>
              <a:rPr lang="bn-BD" b="1" dirty="0" smtClean="0"/>
              <a:t>২০</a:t>
            </a:r>
            <a:endParaRPr lang="en-US" b="1" dirty="0"/>
          </a:p>
        </p:txBody>
      </p:sp>
      <p:pic>
        <p:nvPicPr>
          <p:cNvPr id="2056" name="Picture 8" descr="FLITIGHET Plate - white - IKE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740" y="777799"/>
            <a:ext cx="2329729" cy="87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FLITIGHET Plate - white - IKE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91078" y="748201"/>
            <a:ext cx="2329729" cy="87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FLITIGHET Plate - white - IKE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3417" y="748202"/>
            <a:ext cx="2329729" cy="87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FLITIGHET Plate - white - IKE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37176" y="777799"/>
            <a:ext cx="2329729" cy="87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Buy Bananas Online | Walmart Ca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4" t="28116" r="-1082" b="9942"/>
          <a:stretch/>
        </p:blipFill>
        <p:spPr bwMode="auto">
          <a:xfrm>
            <a:off x="968986" y="328764"/>
            <a:ext cx="1185937" cy="7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Buy Bananas Online | Walmart Ca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4" t="28116" r="-1082" b="9942"/>
          <a:stretch/>
        </p:blipFill>
        <p:spPr bwMode="auto">
          <a:xfrm>
            <a:off x="1121386" y="481164"/>
            <a:ext cx="1185937" cy="7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Buy Bananas Online | Walmart Ca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4" t="28116" r="-1082" b="9942"/>
          <a:stretch/>
        </p:blipFill>
        <p:spPr bwMode="auto">
          <a:xfrm>
            <a:off x="1273786" y="633564"/>
            <a:ext cx="1185937" cy="7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Buy Bananas Online | Walmart Ca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4" t="28116" r="-1082" b="9942"/>
          <a:stretch/>
        </p:blipFill>
        <p:spPr bwMode="auto">
          <a:xfrm>
            <a:off x="1426186" y="785964"/>
            <a:ext cx="1185937" cy="7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Buy Bananas Online | Walmart Ca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4" t="28116" r="-1082" b="9942"/>
          <a:stretch/>
        </p:blipFill>
        <p:spPr bwMode="auto">
          <a:xfrm>
            <a:off x="1578586" y="938364"/>
            <a:ext cx="1185937" cy="7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Buy Bananas Online | Walmart Ca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4" t="28116" r="-1082" b="9942"/>
          <a:stretch/>
        </p:blipFill>
        <p:spPr bwMode="auto">
          <a:xfrm>
            <a:off x="3603515" y="302270"/>
            <a:ext cx="1185937" cy="7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Buy Bananas Online | Walmart Ca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4" t="28116" r="-1082" b="9942"/>
          <a:stretch/>
        </p:blipFill>
        <p:spPr bwMode="auto">
          <a:xfrm>
            <a:off x="3755915" y="454670"/>
            <a:ext cx="1185937" cy="7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Buy Bananas Online | Walmart Ca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4" t="28116" r="-1082" b="9942"/>
          <a:stretch/>
        </p:blipFill>
        <p:spPr bwMode="auto">
          <a:xfrm>
            <a:off x="3908315" y="607070"/>
            <a:ext cx="1185937" cy="7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Buy Bananas Online | Walmart Ca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4" t="28116" r="-1082" b="9942"/>
          <a:stretch/>
        </p:blipFill>
        <p:spPr bwMode="auto">
          <a:xfrm>
            <a:off x="4060715" y="759470"/>
            <a:ext cx="1185937" cy="7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Buy Bananas Online | Walmart Ca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4" t="28116" r="-1082" b="9942"/>
          <a:stretch/>
        </p:blipFill>
        <p:spPr bwMode="auto">
          <a:xfrm>
            <a:off x="4213115" y="911870"/>
            <a:ext cx="1185937" cy="7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Buy Bananas Online | Walmart Ca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4" t="28116" r="-1082" b="9942"/>
          <a:stretch/>
        </p:blipFill>
        <p:spPr bwMode="auto">
          <a:xfrm>
            <a:off x="6215535" y="264553"/>
            <a:ext cx="1185937" cy="7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Buy Bananas Online | Walmart Ca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4" t="28116" r="-1082" b="9942"/>
          <a:stretch/>
        </p:blipFill>
        <p:spPr bwMode="auto">
          <a:xfrm>
            <a:off x="6367935" y="416953"/>
            <a:ext cx="1185937" cy="7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Buy Bananas Online | Walmart Ca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4" t="28116" r="-1082" b="9942"/>
          <a:stretch/>
        </p:blipFill>
        <p:spPr bwMode="auto">
          <a:xfrm>
            <a:off x="6520335" y="569353"/>
            <a:ext cx="1185937" cy="7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Buy Bananas Online | Walmart Ca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4" t="28116" r="-1082" b="9942"/>
          <a:stretch/>
        </p:blipFill>
        <p:spPr bwMode="auto">
          <a:xfrm>
            <a:off x="6672735" y="721753"/>
            <a:ext cx="1185937" cy="7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Buy Bananas Online | Walmart Ca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4" t="28116" r="-1082" b="9942"/>
          <a:stretch/>
        </p:blipFill>
        <p:spPr bwMode="auto">
          <a:xfrm>
            <a:off x="6825135" y="874153"/>
            <a:ext cx="1185937" cy="7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Buy Bananas Online | Walmart Ca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4" t="28116" r="-1082" b="9942"/>
          <a:stretch/>
        </p:blipFill>
        <p:spPr bwMode="auto">
          <a:xfrm>
            <a:off x="9123860" y="352465"/>
            <a:ext cx="1185937" cy="7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Buy Bananas Online | Walmart Ca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4" t="28116" r="-1082" b="9942"/>
          <a:stretch/>
        </p:blipFill>
        <p:spPr bwMode="auto">
          <a:xfrm>
            <a:off x="9276260" y="504865"/>
            <a:ext cx="1185937" cy="7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Buy Bananas Online | Walmart Ca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4" t="28116" r="-1082" b="9942"/>
          <a:stretch/>
        </p:blipFill>
        <p:spPr bwMode="auto">
          <a:xfrm>
            <a:off x="9428660" y="657265"/>
            <a:ext cx="1185937" cy="7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Buy Bananas Online | Walmart Ca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4" t="28116" r="-1082" b="9942"/>
          <a:stretch/>
        </p:blipFill>
        <p:spPr bwMode="auto">
          <a:xfrm>
            <a:off x="9581060" y="809665"/>
            <a:ext cx="1185937" cy="7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Buy Bananas Online | Walmart Ca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4" t="28116" r="-1082" b="9942"/>
          <a:stretch/>
        </p:blipFill>
        <p:spPr bwMode="auto">
          <a:xfrm>
            <a:off x="9733460" y="962065"/>
            <a:ext cx="1185937" cy="7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3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9" grpId="0" animBg="1"/>
      <p:bldP spid="14" grpId="0" animBg="1"/>
      <p:bldP spid="15" grpId="0" animBg="1"/>
      <p:bldP spid="16" grpId="0" animBg="1"/>
      <p:bldP spid="13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7540" y="143154"/>
            <a:ext cx="5813947" cy="3286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7539" y="3585034"/>
            <a:ext cx="565017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আপেল গননার জন্য গানিতিক বাক্য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7539" y="4448449"/>
            <a:ext cx="627797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/>
              <a:t>২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90329" y="4448448"/>
            <a:ext cx="627797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x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00750" y="4448448"/>
            <a:ext cx="627797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/>
              <a:t>৫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52986" y="4448447"/>
            <a:ext cx="627797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/>
              <a:t>=</a:t>
            </a:r>
            <a:endParaRPr 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63407" y="4448446"/>
            <a:ext cx="85071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/>
              <a:t>১০</a:t>
            </a:r>
            <a:endParaRPr lang="en-US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97539" y="5528897"/>
            <a:ext cx="89279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/>
              <a:t>দুই </a:t>
            </a:r>
            <a:endParaRPr lang="en-US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00051" y="5528895"/>
            <a:ext cx="1086137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/>
              <a:t>গুন</a:t>
            </a:r>
            <a:endParaRPr lang="en-US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11688" y="5516799"/>
            <a:ext cx="118565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/>
              <a:t>পাঁচ</a:t>
            </a:r>
            <a:endParaRPr lang="en-US" sz="4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63407" y="5516798"/>
            <a:ext cx="1761131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/>
              <a:t>সমান</a:t>
            </a:r>
            <a:endParaRPr lang="en-US" sz="4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147712" y="5530447"/>
            <a:ext cx="947078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/>
              <a:t>দশ</a:t>
            </a:r>
            <a:endParaRPr lang="en-US" sz="44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701" y="785714"/>
            <a:ext cx="1448908" cy="144890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9094790" y="2429301"/>
            <a:ext cx="276511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প্রতীককে গুন চিহ্ন বলে।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97539" y="3585034"/>
            <a:ext cx="565017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 গননার জন্য গানিতিক বাক্য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7539" y="4448449"/>
            <a:ext cx="627797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/>
              <a:t>৪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90329" y="4448448"/>
            <a:ext cx="627797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x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00750" y="4448448"/>
            <a:ext cx="627797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/>
              <a:t>৫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52986" y="4448447"/>
            <a:ext cx="627797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/>
              <a:t>=</a:t>
            </a:r>
            <a:endParaRPr 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63407" y="4448446"/>
            <a:ext cx="85071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/>
              <a:t>২০</a:t>
            </a:r>
            <a:endParaRPr lang="en-US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97539" y="5528897"/>
            <a:ext cx="89279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0051" y="5528895"/>
            <a:ext cx="108613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1688" y="5516799"/>
            <a:ext cx="118565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63407" y="5516798"/>
            <a:ext cx="176113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7712" y="5530447"/>
            <a:ext cx="94707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4800" b="1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701" y="785714"/>
            <a:ext cx="1448908" cy="144890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9094790" y="2429301"/>
            <a:ext cx="276511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প্রতীককে গুন চিহ্ন বলে।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0" b="500"/>
          <a:stretch/>
        </p:blipFill>
        <p:spPr>
          <a:xfrm>
            <a:off x="2497539" y="348047"/>
            <a:ext cx="5650173" cy="272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4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" b="-433"/>
          <a:stretch/>
        </p:blipFill>
        <p:spPr>
          <a:xfrm>
            <a:off x="7547211" y="354842"/>
            <a:ext cx="4285397" cy="31526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443" y="627797"/>
            <a:ext cx="666010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 আপেল হবে তা গানিতিক বাক্যে লিখ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3391" y="3043451"/>
            <a:ext cx="282508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উত্তর মিলিয়ে নেই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06221" y="3835021"/>
            <a:ext cx="4039737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= ১২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32906" y="4435522"/>
            <a:ext cx="440822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তোমার বইয়ের ৩৬ ও ৩৭ পৃষ্ঠা বের কর</a:t>
            </a:r>
            <a:endParaRPr lang="en-US" sz="2000" b="1" dirty="0"/>
          </a:p>
        </p:txBody>
      </p:sp>
      <p:pic>
        <p:nvPicPr>
          <p:cNvPr id="3074" name="Picture 2" descr="Animation - Book Opening GIF by Anna Everson |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26" y="582185"/>
            <a:ext cx="5171994" cy="291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00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encil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54288" y="559558"/>
            <a:ext cx="242248" cy="128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encil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37229" y="559558"/>
            <a:ext cx="276367" cy="128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encil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218634" y="641446"/>
            <a:ext cx="276367" cy="128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encil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297372" y="559558"/>
            <a:ext cx="276367" cy="128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encil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449772" y="711958"/>
            <a:ext cx="276367" cy="128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859805" y="518614"/>
            <a:ext cx="832514" cy="174691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Pencil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433548" y="573206"/>
            <a:ext cx="276367" cy="128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encil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557515" y="711958"/>
            <a:ext cx="276367" cy="128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encil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555507" y="711958"/>
            <a:ext cx="276367" cy="128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encil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707907" y="864358"/>
            <a:ext cx="276367" cy="128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750627" y="436726"/>
            <a:ext cx="991736" cy="177421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92572" y="452650"/>
            <a:ext cx="991736" cy="177421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197840" y="452650"/>
            <a:ext cx="991736" cy="177421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13543" y="520889"/>
            <a:ext cx="991736" cy="177421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10484" y="327546"/>
            <a:ext cx="4353636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 ও গুন চিহ্ন ব্যবহার করে উত্তর খাতায় লিখি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00" name="Picture 4" descr="DRIVEN By Battat 4-pk. Cars Toy Vehicles : Targ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7" y="4332501"/>
            <a:ext cx="1912986" cy="191298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RIVEN By Battat 4-pk. Cars Toy Vehicles : Targ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49" y="4332501"/>
            <a:ext cx="1912986" cy="191298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RIVEN By Battat 4-pk. Cars Toy Vehicles : Targ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31" y="4365957"/>
            <a:ext cx="1912986" cy="191298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75413" y="2538484"/>
            <a:ext cx="265847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x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= ৮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69556" y="4827329"/>
            <a:ext cx="3080414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x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১২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19666" y="2707761"/>
            <a:ext cx="312533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 মিলিয়ে নেই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5400000">
            <a:off x="8634441" y="3739361"/>
            <a:ext cx="1155593" cy="591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0800000">
            <a:off x="4189574" y="2700963"/>
            <a:ext cx="2704242" cy="591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0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17" grpId="0" animBg="1"/>
      <p:bldP spid="21" grpId="0" animBg="1"/>
      <p:bldP spid="26" grpId="0" animBg="1"/>
      <p:bldP spid="22" grpId="0" animBg="1"/>
      <p:bldP spid="25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মূল্যায়ন - Home | Faceb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65577" y="188746"/>
            <a:ext cx="4117548" cy="1462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504967" y="354842"/>
            <a:ext cx="3971499" cy="64633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গুন চিহ্নটি খাতায় লিখ। 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967" y="2295098"/>
            <a:ext cx="3971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BD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পুরণ কর: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4" name="Picture 4" descr="গাজর – Roshoi Banglades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99" b="98701" l="5000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1765" y="3022417"/>
            <a:ext cx="2260742" cy="173840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গাজর – Roshoi Banglades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99" b="98701" l="5000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52954" y="2995122"/>
            <a:ext cx="2260742" cy="173840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গাজর – Roshoi Banglades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99" b="98701" l="5000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6846" y="2967826"/>
            <a:ext cx="2260742" cy="173840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445925" y="3571938"/>
            <a:ext cx="313098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BD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৩ 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X</a:t>
            </a:r>
            <a:r>
              <a:rPr lang="bn-BD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____ = কত?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04967" y="5217993"/>
            <a:ext cx="3971499" cy="64633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২ 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 8 = </a:t>
            </a:r>
            <a:r>
              <a:rPr lang="bn-BD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কত?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6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6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7987" y="733199"/>
            <a:ext cx="3971499" cy="101566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6407" y="4368907"/>
            <a:ext cx="9475056" cy="17543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গানিতিক বাক্যে গুনের সাহায্যে প্রকাশ করঃ</a:t>
            </a:r>
          </a:p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৬টি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পোষা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026" name="Picture 2" descr="হারিয়ে যাচ্ছে গ্রাম বাংলা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323" y="1822611"/>
            <a:ext cx="4433662" cy="2216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06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2254" y="681331"/>
            <a:ext cx="726032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ধন্যবাদ সবাইকে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3760" y="6021977"/>
            <a:ext cx="4349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PadmaOMJ" panose="01010600010101010101" pitchFamily="2" charset="0"/>
                <a:cs typeface="PadmaOMJ" panose="01010600010101010101" pitchFamily="2" charset="0"/>
              </a:rPr>
              <a:t>ঘরে থাকো,  নিরাপদে থাকো</a:t>
            </a:r>
            <a:endParaRPr lang="en-US" sz="32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PadmaOMJ" panose="01010600010101010101" pitchFamily="2" charset="0"/>
              <a:cs typeface="PadmaOMJ" panose="01010600010101010101" pitchFamily="2" charset="0"/>
            </a:endParaRPr>
          </a:p>
        </p:txBody>
      </p:sp>
      <p:pic>
        <p:nvPicPr>
          <p:cNvPr id="1028" name="Picture 4" descr="ঘরে থাকুন সুস্থ থাকুন নিরাপদে থাকুন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2606111"/>
            <a:ext cx="3708253" cy="37082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প্রিয় | ইন্টারনেট লাইফ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13" y="2807837"/>
            <a:ext cx="5117409" cy="3070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58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/>
          <p:cNvSpPr/>
          <p:nvPr/>
        </p:nvSpPr>
        <p:spPr>
          <a:xfrm>
            <a:off x="1219196" y="215729"/>
            <a:ext cx="7924803" cy="580571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9528" cap="rnd">
            <a:solidFill>
              <a:srgbClr val="D0B8EE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sng" strike="noStrike" kern="1200" baseline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NikoshBAN" pitchFamily="2"/>
                <a:cs typeface="NikoshBAN" pitchFamily="2"/>
              </a:rPr>
              <a:t>শিক্ষক</a:t>
            </a:r>
            <a:r>
              <a:rPr lang="en-US" sz="4400" b="1" i="0" u="sng" strike="noStrike" kern="120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4400" b="1" i="0" u="sng" strike="noStrike" kern="1200" baseline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NikoshBAN" pitchFamily="2"/>
                <a:cs typeface="NikoshBAN" pitchFamily="2"/>
              </a:rPr>
              <a:t>পরিচিতি</a:t>
            </a:r>
            <a:endParaRPr lang="bn-BD" sz="4400" b="1" i="0" u="sng" strike="noStrike" kern="120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FillTx/>
              <a:latin typeface="NikoshBAN" pitchFamily="2"/>
              <a:cs typeface="NikoshBAN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i="0" u="sng" strike="noStrike" kern="1200" baseline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FillTx/>
              <a:latin typeface="NikoshBAN" pitchFamily="2"/>
              <a:cs typeface="NikoshBAN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600" b="1" i="0" u="none" strike="noStrike" kern="1200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Tx/>
                <a:latin typeface="NikoshBAN" pitchFamily="2"/>
                <a:cs typeface="NikoshBAN" pitchFamily="2"/>
              </a:rPr>
              <a:t>বিবেকানন্দ বিশ্বাস</a:t>
            </a:r>
            <a:endParaRPr lang="en-US" sz="3600" b="1" i="0" u="none" strike="noStrike" kern="1200" baseline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FillTx/>
              <a:latin typeface="NikoshBAN" pitchFamily="2"/>
              <a:cs typeface="NikoshBAN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baseline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  <a:latin typeface="NikoshBAN" pitchFamily="2"/>
                <a:cs typeface="NikoshBAN" pitchFamily="2"/>
              </a:rPr>
              <a:t>সহকারি</a:t>
            </a:r>
            <a:r>
              <a:rPr lang="en-US" sz="3200" b="1" i="0" u="none" strike="noStrike" kern="1200" baseline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3200" b="1" i="0" u="none" strike="noStrike" kern="1200" baseline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  <a:latin typeface="NikoshBAN" pitchFamily="2"/>
                <a:cs typeface="NikoshBAN" pitchFamily="2"/>
              </a:rPr>
              <a:t>শিক্ষক</a:t>
            </a:r>
            <a:endParaRPr lang="en-US" sz="3200" b="1" i="0" u="none" strike="noStrike" kern="1200" baseline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FillTx/>
              <a:latin typeface="NikoshBAN" pitchFamily="2"/>
              <a:cs typeface="NikoshBAN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1" i="0" u="none" strike="noStrike" kern="1200" baseline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  <a:latin typeface="NikoshBAN" pitchFamily="2"/>
                <a:cs typeface="NikoshBAN" pitchFamily="2"/>
              </a:rPr>
              <a:t>রামেশ্বরপুর </a:t>
            </a:r>
            <a:r>
              <a:rPr lang="en-US" sz="3200" b="1" i="0" u="none" strike="noStrike" kern="1200" baseline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  <a:latin typeface="NikoshBAN" pitchFamily="2"/>
                <a:cs typeface="NikoshBAN" pitchFamily="2"/>
              </a:rPr>
              <a:t>সরকারি</a:t>
            </a:r>
            <a:r>
              <a:rPr lang="en-US" sz="3200" b="1" i="0" u="none" strike="noStrike" kern="1200" baseline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3200" b="1" i="0" u="none" strike="noStrike" kern="1200" baseline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  <a:latin typeface="NikoshBAN" pitchFamily="2"/>
                <a:cs typeface="NikoshBAN" pitchFamily="2"/>
              </a:rPr>
              <a:t>প্রাথমিক</a:t>
            </a:r>
            <a:r>
              <a:rPr lang="en-US" sz="3200" b="1" i="0" u="none" strike="noStrike" kern="1200" baseline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3200" b="1" i="0" u="none" strike="noStrike" kern="1200" baseline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  <a:latin typeface="NikoshBAN" pitchFamily="2"/>
                <a:cs typeface="NikoshBAN" pitchFamily="2"/>
              </a:rPr>
              <a:t>বিদ্যালয়</a:t>
            </a:r>
            <a:endParaRPr lang="en-US" sz="3200" b="1" i="0" u="none" strike="noStrike" kern="1200" baseline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FillTx/>
              <a:latin typeface="NikoshBAN" pitchFamily="2"/>
              <a:cs typeface="NikoshBAN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1" i="0" u="none" strike="noStrike" kern="1200" baseline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  <a:latin typeface="NikoshBAN" pitchFamily="2"/>
                <a:cs typeface="NikoshBAN" pitchFamily="2"/>
              </a:rPr>
              <a:t>নড়াইল সদর, নড়াইল।</a:t>
            </a:r>
            <a:endParaRPr lang="en-US" sz="3200" b="1" i="0" u="none" strike="noStrike" kern="1200" baseline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FillTx/>
              <a:latin typeface="NikoshBAN" pitchFamily="2"/>
              <a:cs typeface="NikoshBAN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1" i="0" u="none" strike="noStrike" kern="1200" baseline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  <a:latin typeface="NikoshBAN" pitchFamily="2"/>
                <a:cs typeface="NikoshBAN" pitchFamily="2"/>
              </a:rPr>
              <a:t>০১৯১৪২৪৪৮৪৭</a:t>
            </a:r>
            <a:endParaRPr lang="en-US" sz="3200" b="1" i="0" u="none" strike="noStrike" kern="1200" baseline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FillTx/>
              <a:latin typeface="NikoshBAN" pitchFamily="2"/>
              <a:cs typeface="NikoshBAN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baseline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  <a:latin typeface="NikoshBAN" pitchFamily="2"/>
                <a:cs typeface="NikoshBAN" pitchFamily="2"/>
                <a:hlinkClick r:id="rId2"/>
              </a:rPr>
              <a:t>bibekmitna@gmail.com</a:t>
            </a:r>
            <a:r>
              <a:rPr lang="en-US" sz="3200" b="1" i="0" u="none" strike="noStrike" kern="1200" baseline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  <a:latin typeface="NikoshBAN" pitchFamily="2"/>
                <a:cs typeface="NikoshBAN" pitchFamily="2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621" y="575953"/>
            <a:ext cx="2314940" cy="2314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801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363" y="484948"/>
            <a:ext cx="4206240" cy="5839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32-Point Star 1"/>
          <p:cNvSpPr/>
          <p:nvPr/>
        </p:nvSpPr>
        <p:spPr>
          <a:xfrm>
            <a:off x="535578" y="757645"/>
            <a:ext cx="5682342" cy="4650377"/>
          </a:xfrm>
          <a:prstGeom prst="star3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u="sng" dirty="0" err="1">
                <a:solidFill>
                  <a:srgbClr val="000000"/>
                </a:solidFill>
                <a:latin typeface="NikoshBAN" pitchFamily="2"/>
                <a:cs typeface="NikoshBAN" pitchFamily="2"/>
              </a:rPr>
              <a:t>পাঠ</a:t>
            </a:r>
            <a:r>
              <a:rPr lang="bn-IN" sz="3200" b="1" u="sng" dirty="0">
                <a:solidFill>
                  <a:srgbClr val="000000"/>
                </a:solidFill>
                <a:latin typeface="NikoshBAN" pitchFamily="2"/>
                <a:cs typeface="NikoshBAN" pitchFamily="2"/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  <a:latin typeface="NikoshBAN" pitchFamily="2"/>
                <a:cs typeface="NikoshBAN" pitchFamily="2"/>
              </a:rPr>
              <a:t>পরিচিতি</a:t>
            </a:r>
            <a:endParaRPr lang="en-US" sz="3200" b="1" u="sng" dirty="0">
              <a:solidFill>
                <a:srgbClr val="000000"/>
              </a:solidFill>
              <a:latin typeface="NikoshBAN" pitchFamily="2"/>
              <a:cs typeface="NikoshBAN" pitchFamily="2"/>
            </a:endParaRP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dirty="0" err="1">
                <a:solidFill>
                  <a:srgbClr val="000000"/>
                </a:solidFill>
                <a:latin typeface="NikoshBAN" pitchFamily="2"/>
                <a:cs typeface="NikoshBAN" pitchFamily="2"/>
              </a:rPr>
              <a:t>শ্রেণি</a:t>
            </a:r>
            <a:r>
              <a:rPr lang="en-US" sz="3200" b="1" dirty="0">
                <a:solidFill>
                  <a:srgbClr val="000000"/>
                </a:solidFill>
                <a:latin typeface="NikoshBAN" pitchFamily="2"/>
                <a:cs typeface="NikoshBAN" pitchFamily="2"/>
              </a:rPr>
              <a:t>- </a:t>
            </a:r>
            <a:r>
              <a:rPr lang="bn-BD" sz="3200" b="1" dirty="0">
                <a:solidFill>
                  <a:srgbClr val="000000"/>
                </a:solidFill>
                <a:latin typeface="NikoshBAN" pitchFamily="2"/>
                <a:cs typeface="NikoshBAN" pitchFamily="2"/>
              </a:rPr>
              <a:t>দ্বিতীয়</a:t>
            </a:r>
            <a:endParaRPr lang="en-US" sz="3200" b="1" dirty="0">
              <a:solidFill>
                <a:srgbClr val="000000"/>
              </a:solidFill>
              <a:latin typeface="NikoshBAN" pitchFamily="2"/>
              <a:cs typeface="NikoshBAN" pitchFamily="2"/>
            </a:endParaRP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dirty="0" err="1">
                <a:solidFill>
                  <a:srgbClr val="000000"/>
                </a:solidFill>
                <a:latin typeface="NikoshBAN" pitchFamily="2"/>
                <a:cs typeface="NikoshBAN" pitchFamily="2"/>
              </a:rPr>
              <a:t>বিষয়</a:t>
            </a:r>
            <a:r>
              <a:rPr lang="en-US" sz="3200" b="1" dirty="0">
                <a:solidFill>
                  <a:srgbClr val="000000"/>
                </a:solidFill>
                <a:latin typeface="NikoshBAN" pitchFamily="2"/>
                <a:cs typeface="NikoshBAN" pitchFamily="2"/>
              </a:rPr>
              <a:t>- </a:t>
            </a:r>
            <a:r>
              <a:rPr lang="bn-BD" sz="3200" b="1" dirty="0">
                <a:solidFill>
                  <a:srgbClr val="000000"/>
                </a:solidFill>
                <a:latin typeface="NikoshBAN" pitchFamily="2"/>
                <a:cs typeface="NikoshBAN" pitchFamily="2"/>
              </a:rPr>
              <a:t>গনিত</a:t>
            </a:r>
            <a:endParaRPr lang="en-US" sz="3200" b="1" dirty="0">
              <a:solidFill>
                <a:srgbClr val="000000"/>
              </a:solidFill>
              <a:latin typeface="NikoshBAN" pitchFamily="2"/>
              <a:cs typeface="NikoshBAN" pitchFamily="2"/>
            </a:endParaRP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dirty="0" err="1">
                <a:solidFill>
                  <a:srgbClr val="000000"/>
                </a:solidFill>
                <a:latin typeface="NikoshBAN" pitchFamily="2"/>
                <a:cs typeface="NikoshBAN" pitchFamily="2"/>
              </a:rPr>
              <a:t>অধ্যায়</a:t>
            </a:r>
            <a:r>
              <a:rPr lang="en-US" sz="3200" b="1" dirty="0">
                <a:solidFill>
                  <a:srgbClr val="000000"/>
                </a:solidFill>
                <a:latin typeface="NikoshBAN" pitchFamily="2"/>
                <a:cs typeface="NikoshBAN" pitchFamily="2"/>
              </a:rPr>
              <a:t>- </a:t>
            </a:r>
            <a:r>
              <a:rPr lang="bn-BD" sz="3200" b="1" dirty="0">
                <a:solidFill>
                  <a:srgbClr val="000000"/>
                </a:solidFill>
                <a:latin typeface="NikoshBAN" pitchFamily="2"/>
                <a:cs typeface="NikoshBAN" pitchFamily="2"/>
              </a:rPr>
              <a:t>৫</a:t>
            </a:r>
            <a:endParaRPr lang="bn-IN" sz="3200" b="1" dirty="0">
              <a:solidFill>
                <a:srgbClr val="000000"/>
              </a:solidFill>
              <a:latin typeface="NikoshBAN" pitchFamily="2"/>
              <a:cs typeface="NikoshBAN" pitchFamily="2"/>
            </a:endParaRP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dirty="0" err="1">
                <a:solidFill>
                  <a:srgbClr val="000000"/>
                </a:solidFill>
                <a:latin typeface="NikoshBAN" pitchFamily="2"/>
                <a:cs typeface="NikoshBAN" pitchFamily="2"/>
              </a:rPr>
              <a:t>পাঠ</a:t>
            </a:r>
            <a:r>
              <a:rPr lang="en-US" sz="3200" b="1" dirty="0">
                <a:solidFill>
                  <a:srgbClr val="000000"/>
                </a:solidFill>
                <a:latin typeface="NikoshBAN" pitchFamily="2"/>
                <a:cs typeface="NikoshBAN" pitchFamily="2"/>
              </a:rPr>
              <a:t>- </a:t>
            </a:r>
            <a:r>
              <a:rPr lang="bn-BD" sz="3200" b="1" dirty="0">
                <a:solidFill>
                  <a:srgbClr val="000000"/>
                </a:solidFill>
                <a:latin typeface="NikoshBAN" pitchFamily="2"/>
                <a:cs typeface="NikoshBAN" pitchFamily="2"/>
              </a:rPr>
              <a:t>গুন</a:t>
            </a:r>
            <a:endParaRPr lang="en-US" sz="3200" b="1" dirty="0">
              <a:solidFill>
                <a:srgbClr val="000000"/>
              </a:solidFill>
              <a:latin typeface="NikoshBAN" pitchFamily="2"/>
              <a:cs typeface="NikoshBAN" pitchFamily="2"/>
            </a:endParaRP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dirty="0" err="1">
                <a:solidFill>
                  <a:srgbClr val="000000"/>
                </a:solidFill>
                <a:latin typeface="NikoshBAN" pitchFamily="2"/>
                <a:cs typeface="NikoshBAN" pitchFamily="2"/>
              </a:rPr>
              <a:t>পাঠ্যাংশ</a:t>
            </a:r>
            <a:r>
              <a:rPr lang="en-US" sz="3200" b="1" dirty="0">
                <a:solidFill>
                  <a:srgbClr val="000000"/>
                </a:solidFill>
                <a:latin typeface="NikoshBAN" pitchFamily="2"/>
                <a:cs typeface="NikoshBAN" pitchFamily="2"/>
              </a:rPr>
              <a:t>- </a:t>
            </a:r>
            <a:r>
              <a:rPr lang="bn-BD" sz="3200" b="1" dirty="0">
                <a:solidFill>
                  <a:srgbClr val="000000"/>
                </a:solidFill>
                <a:latin typeface="NikoshBAN" pitchFamily="2"/>
                <a:cs typeface="NikoshBAN" pitchFamily="2"/>
              </a:rPr>
              <a:t>১</a:t>
            </a: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1" dirty="0">
                <a:solidFill>
                  <a:srgbClr val="000000"/>
                </a:solidFill>
                <a:latin typeface="NikoshBAN" pitchFamily="2"/>
                <a:cs typeface="NikoshBAN" pitchFamily="2"/>
              </a:rPr>
              <a:t>পৃষ্ঠা </a:t>
            </a:r>
            <a:r>
              <a:rPr lang="bn-BD" sz="3200" b="1" dirty="0" smtClean="0">
                <a:solidFill>
                  <a:srgbClr val="000000"/>
                </a:solidFill>
                <a:latin typeface="NikoshBAN" pitchFamily="2"/>
                <a:cs typeface="NikoshBAN" pitchFamily="2"/>
              </a:rPr>
              <a:t>– ৩৭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/>
                <a:cs typeface="NikoshBAN" pitchFamily="2"/>
              </a:rPr>
              <a:t> </a:t>
            </a:r>
            <a:r>
              <a:rPr lang="bn-BD" sz="3200" b="1" dirty="0" smtClean="0">
                <a:solidFill>
                  <a:srgbClr val="000000"/>
                </a:solidFill>
                <a:latin typeface="NikoshBAN" pitchFamily="2"/>
                <a:cs typeface="NikoshBAN" pitchFamily="2"/>
              </a:rPr>
              <a:t>ও ৩৮</a:t>
            </a:r>
            <a:endParaRPr lang="en-US" sz="3200" b="1" dirty="0">
              <a:solidFill>
                <a:srgbClr val="7030A0"/>
              </a:solidFill>
              <a:latin typeface="NikoshBAN" pitchFamily="2"/>
              <a:cs typeface="NikoshBA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281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37" y="2138084"/>
            <a:ext cx="7904970" cy="2393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5907" y="2842324"/>
            <a:ext cx="5721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পূর্বপাঠের পর্যালোচনা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8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40356" y="2727448"/>
            <a:ext cx="5029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আবেগ সৃষ্টি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5122" name="Picture 2" descr="Jewel Sticker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388" y="2178423"/>
            <a:ext cx="6575611" cy="25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2463" y="4107470"/>
            <a:ext cx="162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ছড়া গান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9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d GIF on GIFER - by Groktila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06" y="1977745"/>
            <a:ext cx="7799294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17880" y="2827226"/>
            <a:ext cx="5424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পূর্বজ্ঞান যাচাই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08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6140" y="2831566"/>
            <a:ext cx="8359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শিখনফলঃ</a:t>
            </a:r>
            <a:endParaRPr lang="bn-BD" sz="3200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bn-BD" sz="2400" b="1" dirty="0"/>
          </a:p>
          <a:p>
            <a:r>
              <a:rPr lang="bn-BD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১২.১ :- উপকরণ ব্যবহার করে গুন করতে পারবে।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101600">
                  <a:schemeClr val="tx2">
                    <a:lumMod val="60000"/>
                    <a:lumOff val="40000"/>
                    <a:alpha val="6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170" name="Picture 2" descr="Rotation of a QUAD SPHERE (wire-frame, perspective projection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47" y="1840033"/>
            <a:ext cx="1031875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otation of a QUAD SPHERE (wire-frame, perspective projection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725" y="4278116"/>
            <a:ext cx="1031875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0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w to Get More Fibre in Your Diet Without Even Trying | Reader'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35" y="513535"/>
            <a:ext cx="1661157" cy="124586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ow to Get More Fibre in Your Diet Without Even Trying | Reader'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16" y="513535"/>
            <a:ext cx="1661157" cy="1245868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w to Get More Fibre in Your Diet Without Even Trying | Reader'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121" y="513535"/>
            <a:ext cx="1661157" cy="1245868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w to Get More Fibre in Your Diet Without Even Trying | Reader'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326" y="513535"/>
            <a:ext cx="1661157" cy="1245868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w to Get More Fibre in Your Diet Without Even Trying | Reader'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531" y="513535"/>
            <a:ext cx="1661157" cy="1245868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8903" y="2181497"/>
            <a:ext cx="441524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ছবিতে তোমরা কি দেখতে পাচ্ছ?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18903" y="2972923"/>
            <a:ext cx="441524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প্রতিটি প্লেটে কয়টি করে আপেল রয়েছে?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18903" y="3856682"/>
            <a:ext cx="441524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/>
              <a:t>কতটি প্লেট রয়েছে?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18903" y="4709663"/>
            <a:ext cx="441524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/>
              <a:t>মোট কতটি আপেল রয়েছে?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13417" y="2181497"/>
            <a:ext cx="2743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/>
              <a:t>প্লেটের উপরে আপেল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13417" y="2988312"/>
            <a:ext cx="2743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/>
              <a:t>২ টি আপেল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13417" y="3856682"/>
            <a:ext cx="2743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/>
              <a:t>৫ টি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13417" y="4709663"/>
            <a:ext cx="2743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/>
              <a:t>১০ টি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18903" y="5447211"/>
            <a:ext cx="441524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২</a:t>
            </a:r>
            <a:r>
              <a:rPr lang="en-US" sz="2000" b="1" dirty="0" smtClean="0"/>
              <a:t> + </a:t>
            </a:r>
            <a:r>
              <a:rPr lang="bn-BD" sz="2000" b="1" dirty="0" smtClean="0"/>
              <a:t>২</a:t>
            </a:r>
            <a:r>
              <a:rPr lang="en-US" sz="2000" b="1" dirty="0" smtClean="0"/>
              <a:t> +</a:t>
            </a:r>
            <a:r>
              <a:rPr lang="bn-BD" sz="2000" b="1" dirty="0"/>
              <a:t>২</a:t>
            </a:r>
            <a:r>
              <a:rPr lang="en-US" sz="2000" b="1" dirty="0"/>
              <a:t> + </a:t>
            </a:r>
            <a:r>
              <a:rPr lang="bn-BD" sz="2000" b="1" dirty="0" smtClean="0"/>
              <a:t>২</a:t>
            </a:r>
            <a:r>
              <a:rPr lang="en-US" sz="2000" b="1" dirty="0" smtClean="0"/>
              <a:t> +</a:t>
            </a:r>
            <a:r>
              <a:rPr lang="bn-BD" sz="2000" b="1" dirty="0" smtClean="0"/>
              <a:t> ২ = ১০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13417" y="5477989"/>
            <a:ext cx="2743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/>
              <a:t>২ </a:t>
            </a:r>
            <a:r>
              <a:rPr lang="en-US" b="1" dirty="0" smtClean="0"/>
              <a:t>x </a:t>
            </a:r>
            <a:r>
              <a:rPr lang="bn-BD" b="1" dirty="0"/>
              <a:t>৫</a:t>
            </a:r>
            <a:r>
              <a:rPr lang="bn-BD" b="1" dirty="0" smtClean="0"/>
              <a:t> =১০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061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9" grpId="0" animBg="1"/>
      <p:bldP spid="14" grpId="0" animBg="1"/>
      <p:bldP spid="15" grpId="0" animBg="1"/>
      <p:bldP spid="16" grpId="0" animBg="1"/>
      <p:bldP spid="13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8903" y="2181497"/>
            <a:ext cx="441524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ছবিতে তোমরা কি দেখতে পাচ্ছ?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18903" y="2972923"/>
            <a:ext cx="441524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প্রতিটি প্লেটে কয়টি করে আলু রয়েছে?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18903" y="3856682"/>
            <a:ext cx="441524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/>
              <a:t>কতটি প্লেট রয়েছে?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18903" y="4709663"/>
            <a:ext cx="441524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/>
              <a:t>মোট কতটি আলু রয়েছে?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13417" y="2181497"/>
            <a:ext cx="2743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/>
              <a:t>প্লেটের উপরে আলু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13417" y="2988312"/>
            <a:ext cx="2743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/>
              <a:t>৩</a:t>
            </a:r>
            <a:r>
              <a:rPr lang="bn-BD" b="1" dirty="0" smtClean="0"/>
              <a:t> টি আলু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13417" y="3856682"/>
            <a:ext cx="2743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/>
              <a:t>৫ টি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13417" y="4709663"/>
            <a:ext cx="2743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/>
              <a:t>১৫ টি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18903" y="5447211"/>
            <a:ext cx="441524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b="1" dirty="0"/>
              <a:t>৩</a:t>
            </a:r>
            <a:r>
              <a:rPr lang="en-US" sz="2000" b="1" dirty="0" smtClean="0"/>
              <a:t> + </a:t>
            </a:r>
            <a:r>
              <a:rPr lang="bn-BD" sz="2000" b="1" dirty="0"/>
              <a:t>৩</a:t>
            </a:r>
            <a:r>
              <a:rPr lang="en-US" sz="2000" b="1" dirty="0" smtClean="0"/>
              <a:t> +</a:t>
            </a:r>
            <a:r>
              <a:rPr lang="bn-BD" sz="2000" b="1" dirty="0"/>
              <a:t>৩</a:t>
            </a:r>
            <a:r>
              <a:rPr lang="en-US" sz="2000" b="1" dirty="0" smtClean="0"/>
              <a:t> </a:t>
            </a:r>
            <a:r>
              <a:rPr lang="en-US" sz="2000" b="1" dirty="0"/>
              <a:t>+ </a:t>
            </a:r>
            <a:r>
              <a:rPr lang="bn-BD" sz="2000" b="1" dirty="0"/>
              <a:t>৩</a:t>
            </a:r>
            <a:r>
              <a:rPr lang="en-US" sz="2000" b="1" dirty="0" smtClean="0"/>
              <a:t> +</a:t>
            </a:r>
            <a:r>
              <a:rPr lang="bn-BD" sz="2000" b="1" dirty="0" smtClean="0"/>
              <a:t> ৩ = ১৫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13417" y="5477989"/>
            <a:ext cx="2743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/>
              <a:t>৩</a:t>
            </a:r>
            <a:r>
              <a:rPr lang="bn-BD" b="1" dirty="0" smtClean="0"/>
              <a:t> </a:t>
            </a:r>
            <a:r>
              <a:rPr lang="en-US" b="1" dirty="0" smtClean="0"/>
              <a:t>x </a:t>
            </a:r>
            <a:r>
              <a:rPr lang="bn-BD" b="1" dirty="0"/>
              <a:t>৫</a:t>
            </a:r>
            <a:r>
              <a:rPr lang="bn-BD" b="1" dirty="0" smtClean="0"/>
              <a:t> =১৫</a:t>
            </a:r>
            <a:endParaRPr lang="en-US" b="1" dirty="0"/>
          </a:p>
        </p:txBody>
      </p:sp>
      <p:pic>
        <p:nvPicPr>
          <p:cNvPr id="1026" name="Picture 2" descr="Three potatoes on a plate Stock Photo: 256852473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6032" y="343763"/>
            <a:ext cx="1665027" cy="16650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hree potatoes on a plate Stock Photo: 256852473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69811" y="341611"/>
            <a:ext cx="1665027" cy="16650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Three potatoes on a plate Stock Photo: 256852473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3591" y="326308"/>
            <a:ext cx="1665027" cy="16650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Three potatoes on a plate Stock Photo: 256852473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69007" y="341611"/>
            <a:ext cx="1665027" cy="16650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Three potatoes on a plate Stock Photo: 256852473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9823" y="343762"/>
            <a:ext cx="1665027" cy="16650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4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9" grpId="0" animBg="1"/>
      <p:bldP spid="14" grpId="0" animBg="1"/>
      <p:bldP spid="15" grpId="0" animBg="1"/>
      <p:bldP spid="16" grpId="0" animBg="1"/>
      <p:bldP spid="13" grpId="0" animBg="1"/>
      <p:bldP spid="18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489</TotalTime>
  <Words>389</Words>
  <Application>Microsoft Office PowerPoint</Application>
  <PresentationFormat>Widescreen</PresentationFormat>
  <Paragraphs>105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Ekushey Durga</vt:lpstr>
      <vt:lpstr>NikoshBAN</vt:lpstr>
      <vt:lpstr>PadmaOMJ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96</cp:revision>
  <dcterms:created xsi:type="dcterms:W3CDTF">2020-04-20T01:57:43Z</dcterms:created>
  <dcterms:modified xsi:type="dcterms:W3CDTF">2020-04-21T04:37:08Z</dcterms:modified>
</cp:coreProperties>
</file>