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7" r:id="rId3"/>
    <p:sldId id="268" r:id="rId4"/>
    <p:sldId id="269" r:id="rId5"/>
    <p:sldId id="273" r:id="rId6"/>
    <p:sldId id="274" r:id="rId7"/>
    <p:sldId id="275" r:id="rId8"/>
    <p:sldId id="271" r:id="rId9"/>
    <p:sldId id="261" r:id="rId10"/>
    <p:sldId id="262" r:id="rId11"/>
    <p:sldId id="258" r:id="rId1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howGuides="1">
      <p:cViewPr varScale="1">
        <p:scale>
          <a:sx n="57" d="100"/>
          <a:sy n="57" d="100"/>
        </p:scale>
        <p:origin x="1230" y="66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as-IN"/>
              <a:t>আবুল কালাম আজাদ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as-IN"/>
              <a:t>আবুল কালাম আজাদ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3" name="Straight Connector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5" name="Straight Connector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4/22/2020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as-IN"/>
              <a:t>আবুল কালাম আজাদ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4/22/2020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/>
              <a:t>আবুল কালাম আজাদ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1" name="Straight Connector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4/22/2020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/>
              <a:t>আবুল কালাম আজাদ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4/22/2020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/>
              <a:t>আবুল কালাম আজাদ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4" name="Rectangle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22" name="Straight Connector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7" name="Rectangle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8" name="Rectangle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9" name="Rectangle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0" name="Rectangle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4/22/2020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as-IN"/>
              <a:t>আবুল কালাম আজাদ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4/22/2020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/>
              <a:t>আবুল কালাম আজাদ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4/22/2020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/>
              <a:t>আবুল কালাম আজাদ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4/22/2020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/>
              <a:t>আবুল কালাম আজাদ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6" name="Rectangle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7" name="Straight Connector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4/22/2020</a:t>
            </a: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/>
              <a:t>আবুল কালাম আজাদ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4/22/2020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/>
              <a:t>আবুল কালাম আজাদ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4/22/2020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as-IN"/>
              <a:t>আবুল কালাম আজাদ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6" name="Straight Connector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4/22/2020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r>
              <a:rPr lang="as-IN"/>
              <a:t>আবুল কালাম আজাদ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79D4747B-4FB8-4002-9C34-66F4B598D5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4407" y="764704"/>
            <a:ext cx="4813072" cy="1620040"/>
          </a:xfrm>
        </p:spPr>
        <p:txBody>
          <a:bodyPr>
            <a:normAutofit/>
          </a:bodyPr>
          <a:lstStyle/>
          <a:p>
            <a:pPr algn="ctr"/>
            <a:r>
              <a:rPr lang="en-GB" sz="8000" dirty="0">
                <a:latin typeface="Kalpurush" panose="02000600000000000000" pitchFamily="2" charset="0"/>
                <a:cs typeface="Kalpurush" panose="02000600000000000000" pitchFamily="2" charset="0"/>
              </a:rPr>
              <a:t>গ</a:t>
            </a:r>
            <a:r>
              <a:rPr lang="as-IN" sz="8000" dirty="0">
                <a:latin typeface="Kalpurush" panose="02000600000000000000" pitchFamily="2" charset="0"/>
                <a:cs typeface="Kalpurush" panose="02000600000000000000" pitchFamily="2" charset="0"/>
              </a:rPr>
              <a:t>ণ</a:t>
            </a:r>
            <a:r>
              <a:rPr lang="en-GB" sz="8000" dirty="0">
                <a:latin typeface="Kalpurush" panose="02000600000000000000" pitchFamily="2" charset="0"/>
                <a:cs typeface="Kalpurush" panose="02000600000000000000" pitchFamily="2" charset="0"/>
              </a:rPr>
              <a:t>ি</a:t>
            </a:r>
            <a:r>
              <a:rPr lang="as-IN" sz="8000" dirty="0">
                <a:latin typeface="Kalpurush" panose="02000600000000000000" pitchFamily="2" charset="0"/>
                <a:cs typeface="Kalpurush" panose="02000600000000000000" pitchFamily="2" charset="0"/>
              </a:rPr>
              <a:t>ত</a:t>
            </a:r>
            <a:endParaRPr lang="en-US" sz="8000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F9BDC5D9-3FE6-4C39-9DDE-884569ABDF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4407" y="3322002"/>
            <a:ext cx="4829101" cy="1238616"/>
          </a:xfrm>
        </p:spPr>
        <p:txBody>
          <a:bodyPr>
            <a:normAutofit/>
          </a:bodyPr>
          <a:lstStyle/>
          <a:p>
            <a:pPr algn="ctr"/>
            <a:r>
              <a:rPr lang="as-IN" sz="6000" dirty="0">
                <a:latin typeface="Kalpurush" panose="02000600000000000000" pitchFamily="2" charset="0"/>
                <a:cs typeface="Kalpurush" panose="02000600000000000000" pitchFamily="2" charset="0"/>
              </a:rPr>
              <a:t>৬</a:t>
            </a:r>
            <a:r>
              <a:rPr lang="en-GB" sz="6000" dirty="0" err="1">
                <a:latin typeface="Kalpurush" panose="02000600000000000000" pitchFamily="2" charset="0"/>
                <a:cs typeface="Kalpurush" panose="02000600000000000000" pitchFamily="2" charset="0"/>
              </a:rPr>
              <a:t>ষ্ঠ</a:t>
            </a:r>
            <a:r>
              <a:rPr lang="en-GB" sz="60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6000" dirty="0" err="1">
                <a:latin typeface="Kalpurush" panose="02000600000000000000" pitchFamily="2" charset="0"/>
                <a:cs typeface="Kalpurush" panose="02000600000000000000" pitchFamily="2" charset="0"/>
              </a:rPr>
              <a:t>শ্রেণী</a:t>
            </a:r>
            <a:endParaRPr lang="en-GB" sz="60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7" name="Date Placeholder 16">
            <a:extLst>
              <a:ext uri="{FF2B5EF4-FFF2-40B4-BE49-F238E27FC236}">
                <a16:creationId xmlns:a16="http://schemas.microsoft.com/office/drawing/2014/main" id="{8A91AE13-6645-482E-A6F2-5626FD468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4/22/2020</a:t>
            </a:r>
            <a:endParaRPr lang="en-US" dirty="0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05BAE99-85D5-4AE1-AE0A-794B18DC8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/>
              <a:t>আবুল কালাম আজাদ</a:t>
            </a:r>
            <a:endParaRPr lang="en-US" dirty="0"/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94160F51-BBB2-41F7-A7A0-3FFAC691C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D66BAE-FCA1-4AA0-A132-C3C9E9469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4/22/2020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37D15A-7009-4C0C-AC5B-0A1AE818C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/>
              <a:t>আবুল কালাম আজাদ</a:t>
            </a:r>
            <a:endParaRPr lang="as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43A207-89C0-4C7F-AD16-5D9C89675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A44909-15AD-414A-A09D-47E0DE8EAEE9}"/>
              </a:ext>
            </a:extLst>
          </p:cNvPr>
          <p:cNvSpPr txBox="1"/>
          <p:nvPr/>
        </p:nvSpPr>
        <p:spPr>
          <a:xfrm>
            <a:off x="4510236" y="476672"/>
            <a:ext cx="19303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u="sng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</a:t>
            </a:r>
            <a:r>
              <a:rPr lang="as-IN" sz="3600" b="1" u="sng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ল</a:t>
            </a:r>
            <a:r>
              <a:rPr lang="en-GB" sz="3600" b="1" u="sng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ী</a:t>
            </a:r>
            <a:r>
              <a:rPr lang="as-IN" sz="3600" b="1" u="sng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য়</a:t>
            </a:r>
            <a:r>
              <a:rPr lang="en-GB" sz="3600" b="1" u="sng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3600" b="1" u="sng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</a:t>
            </a:r>
            <a:r>
              <a:rPr lang="en-GB" sz="3600" b="1" u="sng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া</a:t>
            </a:r>
            <a:r>
              <a:rPr lang="as-IN" sz="3600" b="1" u="sng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</a:t>
            </a:r>
            <a:endParaRPr lang="en-GB" sz="3600" b="1" u="sng" dirty="0">
              <a:solidFill>
                <a:schemeClr val="tx2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E3CB1B-F0AB-40D9-A6F7-442337348BE0}"/>
              </a:ext>
            </a:extLst>
          </p:cNvPr>
          <p:cNvSpPr txBox="1"/>
          <p:nvPr/>
        </p:nvSpPr>
        <p:spPr>
          <a:xfrm>
            <a:off x="909835" y="1628800"/>
            <a:ext cx="106490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১.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একটি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ব</a:t>
            </a:r>
            <a:r>
              <a:rPr lang="as-IN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ই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য়</a:t>
            </a:r>
            <a:r>
              <a:rPr lang="as-IN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ে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দাম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১২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টাকা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হলে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১৩২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টাকায়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কয়টি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ব</a:t>
            </a:r>
            <a:r>
              <a:rPr lang="as-IN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ই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া</a:t>
            </a:r>
            <a:r>
              <a:rPr lang="as-IN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ও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য়</a:t>
            </a:r>
            <a:r>
              <a:rPr lang="as-IN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া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য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া</a:t>
            </a:r>
            <a:r>
              <a:rPr lang="as-IN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ে?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5391802-B040-4A6C-B823-103064EA2BD0}"/>
              </a:ext>
            </a:extLst>
          </p:cNvPr>
          <p:cNvSpPr txBox="1"/>
          <p:nvPr/>
        </p:nvSpPr>
        <p:spPr>
          <a:xfrm>
            <a:off x="909836" y="2426984"/>
            <a:ext cx="1056731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s-IN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. ২ </a:t>
            </a:r>
            <a:r>
              <a:rPr lang="as-IN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ুইন্টাল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চালে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১৫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জন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ছাত্রের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৩০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দিন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চলে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as-IN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ঐ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</a:t>
            </a:r>
            <a:r>
              <a:rPr lang="as-IN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ি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</a:t>
            </a:r>
            <a:r>
              <a:rPr lang="as-IN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া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চালে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২০ </a:t>
            </a:r>
          </a:p>
          <a:p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জন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ছাত্রের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কত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দিন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চলবে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2286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31A30C-F447-45AB-9EAF-83EE2642E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4/22/2020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B168F0-368F-4269-8E1A-B27D0CC68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/>
              <a:t>আবুল কালাম আজাদ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39EB3-945E-45D4-B3E9-CC248B43D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C1D173-4295-439B-BFE1-07D323D72229}"/>
              </a:ext>
            </a:extLst>
          </p:cNvPr>
          <p:cNvSpPr txBox="1"/>
          <p:nvPr/>
        </p:nvSpPr>
        <p:spPr>
          <a:xfrm>
            <a:off x="4510236" y="476672"/>
            <a:ext cx="2026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u="sng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</a:t>
            </a:r>
            <a:r>
              <a:rPr lang="as-IN" sz="3600" b="1" u="sng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া</a:t>
            </a:r>
            <a:r>
              <a:rPr lang="en-GB" sz="3600" b="1" u="sng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ড়</a:t>
            </a:r>
            <a:r>
              <a:rPr lang="as-IN" sz="3600" b="1" u="sng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ি</a:t>
            </a:r>
            <a:r>
              <a:rPr lang="en-GB" sz="3600" b="1" u="sng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 </a:t>
            </a:r>
            <a:r>
              <a:rPr lang="as-IN" sz="3600" b="1" u="sng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</a:t>
            </a:r>
            <a:r>
              <a:rPr lang="en-GB" sz="3600" b="1" u="sng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া</a:t>
            </a:r>
            <a:r>
              <a:rPr lang="as-IN" sz="3600" b="1" u="sng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</a:t>
            </a:r>
            <a:endParaRPr lang="en-GB" sz="3600" b="1" u="sng" dirty="0">
              <a:solidFill>
                <a:schemeClr val="tx2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7CF5F7-BB64-4DBA-AE30-673D3A584C4A}"/>
              </a:ext>
            </a:extLst>
          </p:cNvPr>
          <p:cNvSpPr txBox="1"/>
          <p:nvPr/>
        </p:nvSpPr>
        <p:spPr>
          <a:xfrm>
            <a:off x="621804" y="1412776"/>
            <a:ext cx="1145057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কোন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া</a:t>
            </a:r>
            <a:r>
              <a:rPr lang="as-IN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26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আলিফ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২০ </a:t>
            </a:r>
            <a:r>
              <a:rPr lang="en-GB" sz="26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দিনে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26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এবং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26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করিম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৩০ </a:t>
            </a:r>
            <a:r>
              <a:rPr lang="en-GB" sz="26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দিনে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26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করতে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26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পারে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GB" sz="26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তাদের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26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দৈনিক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26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মজুরি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26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যথাক্রমে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  <a:p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৫৫০ </a:t>
            </a:r>
            <a:r>
              <a:rPr lang="en-GB" sz="26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টাকা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26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এবং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৪৫০ </a:t>
            </a:r>
            <a:r>
              <a:rPr lang="en-GB" sz="26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টাকা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GB" sz="26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তারা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এ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</a:t>
            </a:r>
            <a:r>
              <a:rPr lang="as-IN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ত</a:t>
            </a:r>
            <a:r>
              <a:rPr lang="en-GB" sz="26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্রে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৩ </a:t>
            </a:r>
            <a:r>
              <a:rPr lang="en-GB" sz="26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দিনে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26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কাজ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26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করার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26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পর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26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বাকি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26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কাজ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26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করিম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26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একা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26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সম্পূন্ন</a:t>
            </a:r>
            <a:endParaRPr lang="en-GB" sz="2600" dirty="0">
              <a:solidFill>
                <a:schemeClr val="tx2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GB" sz="26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করে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12EC97-A8FD-4C2E-8335-BB6D4D945FD3}"/>
              </a:ext>
            </a:extLst>
          </p:cNvPr>
          <p:cNvSpPr txBox="1"/>
          <p:nvPr/>
        </p:nvSpPr>
        <p:spPr>
          <a:xfrm>
            <a:off x="837828" y="2996952"/>
            <a:ext cx="780373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ক) </a:t>
            </a:r>
            <a:r>
              <a:rPr lang="en-GB" sz="26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আলিফ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ও </a:t>
            </a:r>
            <a:r>
              <a:rPr lang="en-GB" sz="26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করিম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26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একত</a:t>
            </a:r>
            <a:r>
              <a:rPr lang="as-IN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্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</a:t>
            </a:r>
            <a:r>
              <a:rPr lang="as-IN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ে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ি</a:t>
            </a:r>
            <a:r>
              <a:rPr lang="as-IN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ে </a:t>
            </a:r>
            <a:r>
              <a:rPr lang="as-IN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ত</a:t>
            </a:r>
            <a:r>
              <a:rPr lang="as-IN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ট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ু</a:t>
            </a:r>
            <a:r>
              <a:rPr lang="as-IN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ু </a:t>
            </a:r>
            <a:r>
              <a:rPr lang="as-IN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া</a:t>
            </a:r>
            <a:r>
              <a:rPr lang="as-IN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</a:t>
            </a:r>
            <a:r>
              <a:rPr lang="as-IN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ত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ে </a:t>
            </a:r>
            <a:r>
              <a:rPr lang="as-IN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া</a:t>
            </a:r>
            <a:r>
              <a:rPr lang="as-IN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</a:t>
            </a:r>
            <a:r>
              <a:rPr lang="as-IN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ে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D549E7-A27C-4DA3-A228-007F125A6CCD}"/>
              </a:ext>
            </a:extLst>
          </p:cNvPr>
          <p:cNvSpPr txBox="1"/>
          <p:nvPr/>
        </p:nvSpPr>
        <p:spPr>
          <a:xfrm>
            <a:off x="811991" y="3660120"/>
            <a:ext cx="388600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s-IN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খ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) ক</a:t>
            </a:r>
            <a:r>
              <a:rPr lang="as-IN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া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</a:t>
            </a:r>
            <a:r>
              <a:rPr lang="as-IN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ট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ি </a:t>
            </a:r>
            <a:r>
              <a:rPr lang="as-IN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ত </a:t>
            </a:r>
            <a:r>
              <a:rPr lang="as-IN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ি</a:t>
            </a:r>
            <a:r>
              <a:rPr lang="as-IN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ে </a:t>
            </a:r>
            <a:r>
              <a:rPr lang="as-IN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শ</a:t>
            </a:r>
            <a:r>
              <a:rPr lang="en-GB" sz="26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েষ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26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হবে</a:t>
            </a:r>
            <a:r>
              <a:rPr lang="en-GB" sz="2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2679CFF-F09D-40E1-885C-39E03A5F0A14}"/>
                  </a:ext>
                </a:extLst>
              </p:cNvPr>
              <p:cNvSpPr txBox="1"/>
              <p:nvPr/>
            </p:nvSpPr>
            <p:spPr>
              <a:xfrm>
                <a:off x="863024" y="4284673"/>
                <a:ext cx="11064036" cy="1120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গ) য</a:t>
                </a:r>
                <a:r>
                  <a:rPr lang="as-IN" sz="2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দ</a:t>
                </a:r>
                <a:r>
                  <a:rPr lang="en-GB" sz="2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ি </a:t>
                </a:r>
                <a:r>
                  <a:rPr lang="as-IN" sz="2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প</a:t>
                </a:r>
                <a:r>
                  <a:rPr lang="en-GB" sz="2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্</a:t>
                </a:r>
                <a:r>
                  <a:rPr lang="as-IN" sz="2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র</a:t>
                </a:r>
                <a:r>
                  <a:rPr lang="en-GB" sz="2600" dirty="0" err="1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ত্যেকে</a:t>
                </a:r>
                <a:r>
                  <a:rPr lang="en-GB" sz="2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GB" sz="2600" dirty="0" err="1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আলাদা</a:t>
                </a:r>
                <a:r>
                  <a:rPr lang="en-GB" sz="2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GB" sz="2600" dirty="0" err="1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ভাবে</a:t>
                </a:r>
                <a:r>
                  <a:rPr lang="en-GB" sz="2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GB" sz="2600" dirty="0" err="1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কাজটি</a:t>
                </a:r>
                <a:r>
                  <a:rPr lang="en-GB" sz="2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6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</m:ctrlPr>
                      </m:fPr>
                      <m:num>
                        <m:r>
                          <a:rPr lang="en-GB" sz="26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  <m:t>৫</m:t>
                        </m:r>
                      </m:num>
                      <m:den>
                        <m:r>
                          <a:rPr lang="en-GB" sz="26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  <m:t>১৬</m:t>
                        </m:r>
                      </m:den>
                    </m:f>
                  </m:oMath>
                </a14:m>
                <a:r>
                  <a:rPr lang="en-GB" sz="2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GB" sz="2600" dirty="0" err="1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অংশ</a:t>
                </a:r>
                <a:r>
                  <a:rPr lang="en-GB" sz="2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GB" sz="2600" dirty="0" err="1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সম্পন্ন</a:t>
                </a:r>
                <a:r>
                  <a:rPr lang="en-GB" sz="2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GB" sz="2600" dirty="0" err="1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করে</a:t>
                </a:r>
                <a:r>
                  <a:rPr lang="en-GB" sz="2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GB" sz="2600" dirty="0" err="1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তাহলে</a:t>
                </a:r>
                <a:r>
                  <a:rPr lang="en-GB" sz="2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, </a:t>
                </a:r>
                <a:r>
                  <a:rPr lang="en-GB" sz="2600" dirty="0" err="1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তাদের</a:t>
                </a:r>
                <a:r>
                  <a:rPr lang="en-GB" sz="2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GB" sz="2600" dirty="0" err="1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প্রাপ্ত</a:t>
                </a:r>
                <a:r>
                  <a:rPr lang="en-GB" sz="2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GB" sz="2600" dirty="0" err="1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মজুরির</a:t>
                </a:r>
                <a:r>
                  <a:rPr lang="en-GB" sz="2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GB" sz="2600" dirty="0" err="1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অনুপাত</a:t>
                </a:r>
                <a:r>
                  <a:rPr lang="en-GB" sz="2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GB" sz="2600" dirty="0" err="1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নির্নয়</a:t>
                </a:r>
                <a:r>
                  <a:rPr lang="en-GB" sz="2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GB" sz="2600" dirty="0" err="1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কর</a:t>
                </a:r>
                <a:r>
                  <a:rPr lang="en-GB" sz="2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?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2679CFF-F09D-40E1-885C-39E03A5F0A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024" y="4284673"/>
                <a:ext cx="11064036" cy="1120435"/>
              </a:xfrm>
              <a:prstGeom prst="rect">
                <a:avLst/>
              </a:prstGeom>
              <a:blipFill>
                <a:blip r:embed="rId2"/>
                <a:stretch>
                  <a:fillRect l="-992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09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6E22C02-F4BD-487F-9BE5-1C8017828584}"/>
              </a:ext>
            </a:extLst>
          </p:cNvPr>
          <p:cNvSpPr txBox="1"/>
          <p:nvPr/>
        </p:nvSpPr>
        <p:spPr>
          <a:xfrm>
            <a:off x="1578831" y="2778322"/>
            <a:ext cx="521570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আবুল কালাম আজাদ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GB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বি</a:t>
            </a:r>
            <a:r>
              <a:rPr lang="en-GB" sz="2400" dirty="0">
                <a:latin typeface="Kalpurush" panose="02000600000000000000" pitchFamily="2" charset="0"/>
                <a:cs typeface="Kalpurush" panose="02000600000000000000" pitchFamily="2" charset="0"/>
              </a:rPr>
              <a:t>. </a:t>
            </a:r>
            <a:r>
              <a:rPr lang="en-GB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এস</a:t>
            </a:r>
            <a:r>
              <a:rPr lang="en-GB" sz="2400" dirty="0">
                <a:latin typeface="Kalpurush" panose="02000600000000000000" pitchFamily="2" charset="0"/>
                <a:cs typeface="Kalpurush" panose="02000600000000000000" pitchFamily="2" charset="0"/>
              </a:rPr>
              <a:t>. </a:t>
            </a:r>
            <a:r>
              <a:rPr lang="en-GB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সি</a:t>
            </a:r>
            <a:r>
              <a:rPr lang="en-GB" sz="2400" dirty="0">
                <a:latin typeface="Kalpurush" panose="02000600000000000000" pitchFamily="2" charset="0"/>
                <a:cs typeface="Kalpurush" panose="02000600000000000000" pitchFamily="2" charset="0"/>
              </a:rPr>
              <a:t> (</a:t>
            </a:r>
            <a:r>
              <a:rPr lang="en-GB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অনার্স</a:t>
            </a:r>
            <a:r>
              <a:rPr lang="en-GB" sz="2400" dirty="0">
                <a:latin typeface="Kalpurush" panose="02000600000000000000" pitchFamily="2" charset="0"/>
                <a:cs typeface="Kalpurush" panose="02000600000000000000" pitchFamily="2" charset="0"/>
              </a:rPr>
              <a:t>), </a:t>
            </a:r>
            <a:r>
              <a:rPr lang="en-GB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এম</a:t>
            </a:r>
            <a:r>
              <a:rPr lang="en-GB" sz="2400" dirty="0">
                <a:latin typeface="Kalpurush" panose="02000600000000000000" pitchFamily="2" charset="0"/>
                <a:cs typeface="Kalpurush" panose="02000600000000000000" pitchFamily="2" charset="0"/>
              </a:rPr>
              <a:t>. </a:t>
            </a:r>
            <a:r>
              <a:rPr lang="en-GB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এস</a:t>
            </a:r>
            <a:r>
              <a:rPr lang="en-GB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সি</a:t>
            </a:r>
            <a:r>
              <a:rPr lang="en-GB" sz="2400" dirty="0">
                <a:latin typeface="Kalpurush" panose="02000600000000000000" pitchFamily="2" charset="0"/>
                <a:cs typeface="Kalpurush" panose="02000600000000000000" pitchFamily="2" charset="0"/>
              </a:rPr>
              <a:t> (</a:t>
            </a:r>
            <a:r>
              <a:rPr lang="en-GB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পদার্থ</a:t>
            </a:r>
            <a:r>
              <a:rPr lang="en-GB" sz="2400" dirty="0">
                <a:latin typeface="Kalpurush" panose="02000600000000000000" pitchFamily="2" charset="0"/>
                <a:cs typeface="Kalpurush" panose="02000600000000000000" pitchFamily="2" charset="0"/>
              </a:rPr>
              <a:t>)</a:t>
            </a:r>
          </a:p>
          <a:p>
            <a:r>
              <a:rPr lang="en-GB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পি.জি.ডি</a:t>
            </a:r>
            <a:r>
              <a:rPr lang="en-GB" sz="2400" dirty="0">
                <a:latin typeface="Kalpurush" panose="02000600000000000000" pitchFamily="2" charset="0"/>
                <a:cs typeface="Kalpurush" panose="02000600000000000000" pitchFamily="2" charset="0"/>
              </a:rPr>
              <a:t>- </a:t>
            </a:r>
            <a:r>
              <a:rPr lang="en-GB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ইন</a:t>
            </a:r>
            <a:r>
              <a:rPr lang="en-GB" sz="2400" dirty="0">
                <a:latin typeface="Kalpurush" panose="02000600000000000000" pitchFamily="2" charset="0"/>
                <a:cs typeface="Kalpurush" panose="02000600000000000000" pitchFamily="2" charset="0"/>
              </a:rPr>
              <a:t>- </a:t>
            </a:r>
            <a:r>
              <a:rPr lang="en-GB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আই.সি.টি</a:t>
            </a:r>
            <a:r>
              <a:rPr lang="en-GB" sz="2400" dirty="0">
                <a:latin typeface="Kalpurush" panose="02000600000000000000" pitchFamily="2" charset="0"/>
                <a:cs typeface="Kalpurush" panose="02000600000000000000" pitchFamily="2" charset="0"/>
              </a:rPr>
              <a:t>(</a:t>
            </a:r>
            <a:r>
              <a:rPr lang="en-GB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বাকৃবি</a:t>
            </a:r>
            <a:r>
              <a:rPr lang="en-GB" sz="2400" dirty="0">
                <a:latin typeface="Kalpurush" panose="02000600000000000000" pitchFamily="2" charset="0"/>
                <a:cs typeface="Kalpurush" panose="02000600000000000000" pitchFamily="2" charset="0"/>
              </a:rPr>
              <a:t>)</a:t>
            </a:r>
          </a:p>
          <a:p>
            <a:endParaRPr lang="bn-IN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IN" sz="2400" dirty="0">
                <a:latin typeface="Kalpurush" panose="02000600000000000000" pitchFamily="2" charset="0"/>
                <a:cs typeface="Kalpurush" panose="02000600000000000000" pitchFamily="2" charset="0"/>
              </a:rPr>
              <a:t>সহকারী শিক্ষক</a:t>
            </a:r>
          </a:p>
          <a:p>
            <a:r>
              <a:rPr lang="bn-IN" sz="2400" dirty="0">
                <a:latin typeface="Kalpurush" panose="02000600000000000000" pitchFamily="2" charset="0"/>
                <a:cs typeface="Kalpurush" panose="02000600000000000000" pitchFamily="2" charset="0"/>
              </a:rPr>
              <a:t>প্রিমিয়ার </a:t>
            </a:r>
            <a:r>
              <a:rPr lang="bn-IN" sz="2400" dirty="0" err="1">
                <a:latin typeface="Kalpurush" panose="02000600000000000000" pitchFamily="2" charset="0"/>
                <a:cs typeface="Kalpurush" panose="02000600000000000000" pitchFamily="2" charset="0"/>
              </a:rPr>
              <a:t>আইডিয়াল</a:t>
            </a:r>
            <a:r>
              <a:rPr lang="bn-IN" sz="2400" dirty="0">
                <a:latin typeface="Kalpurush" panose="02000600000000000000" pitchFamily="2" charset="0"/>
                <a:cs typeface="Kalpurush" panose="02000600000000000000" pitchFamily="2" charset="0"/>
              </a:rPr>
              <a:t> হাই স্কুল,</a:t>
            </a:r>
          </a:p>
          <a:p>
            <a:r>
              <a:rPr lang="bn-IN" sz="2400" dirty="0">
                <a:latin typeface="Kalpurush" panose="02000600000000000000" pitchFamily="2" charset="0"/>
                <a:cs typeface="Kalpurush" panose="02000600000000000000" pitchFamily="2" charset="0"/>
              </a:rPr>
              <a:t>ময়মনসিংহ।</a:t>
            </a:r>
            <a:endParaRPr lang="en-GB" sz="24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97D6321-0692-468D-9371-4CD5A0318B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831" y="410411"/>
            <a:ext cx="1679443" cy="2115662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527FCB-9BB5-4DE1-8D56-ABEE4A72B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4/22/2020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A207469-D585-4135-91C6-9EA9B6F91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/>
              <a:t>আবুল কালাম আজাদ</a:t>
            </a:r>
            <a:endParaRPr lang="as-IN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AF3CDD5-E7B7-4D32-B002-DE29CC0C5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4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EE2A4AB-C019-4CFC-A06C-C17C841B1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7837" y="1447849"/>
            <a:ext cx="10058400" cy="1493422"/>
          </a:xfrm>
        </p:spPr>
        <p:txBody>
          <a:bodyPr>
            <a:normAutofit/>
          </a:bodyPr>
          <a:lstStyle/>
          <a:p>
            <a:pPr algn="ctr"/>
            <a:r>
              <a:rPr lang="en-GB" sz="80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২য় </a:t>
            </a:r>
            <a:r>
              <a:rPr lang="en-GB" sz="80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অধ্যায়</a:t>
            </a:r>
            <a:endParaRPr lang="en-GB" sz="8000" dirty="0">
              <a:solidFill>
                <a:schemeClr val="tx1"/>
              </a:solidFill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C3AFE73-BBEE-429A-8809-EF00E17FB1AD}"/>
              </a:ext>
            </a:extLst>
          </p:cNvPr>
          <p:cNvSpPr txBox="1">
            <a:spLocks/>
          </p:cNvSpPr>
          <p:nvPr/>
        </p:nvSpPr>
        <p:spPr>
          <a:xfrm>
            <a:off x="1001934" y="3909376"/>
            <a:ext cx="10058400" cy="17518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Euphemia" pitchFamily="34" charset="0"/>
              <a:buChar char="›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26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84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441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992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568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s-IN" sz="4400" dirty="0">
                <a:latin typeface="Kalpurush" panose="02000600000000000000" pitchFamily="2" charset="0"/>
                <a:cs typeface="Kalpurush" panose="02000600000000000000" pitchFamily="2" charset="0"/>
              </a:rPr>
              <a:t>অ</a:t>
            </a:r>
            <a:r>
              <a:rPr lang="en-GB" sz="4400" dirty="0">
                <a:latin typeface="Kalpurush" panose="02000600000000000000" pitchFamily="2" charset="0"/>
                <a:cs typeface="Kalpurush" panose="02000600000000000000" pitchFamily="2" charset="0"/>
              </a:rPr>
              <a:t>ন</a:t>
            </a:r>
            <a:r>
              <a:rPr lang="as-IN" sz="4400" dirty="0">
                <a:latin typeface="Kalpurush" panose="02000600000000000000" pitchFamily="2" charset="0"/>
                <a:cs typeface="Kalpurush" panose="02000600000000000000" pitchFamily="2" charset="0"/>
              </a:rPr>
              <a:t>ু</a:t>
            </a:r>
            <a:r>
              <a:rPr lang="en-GB" sz="4400" dirty="0">
                <a:latin typeface="Kalpurush" panose="02000600000000000000" pitchFamily="2" charset="0"/>
                <a:cs typeface="Kalpurush" panose="02000600000000000000" pitchFamily="2" charset="0"/>
              </a:rPr>
              <a:t>প</a:t>
            </a:r>
            <a:r>
              <a:rPr lang="as-IN" sz="4400" dirty="0">
                <a:latin typeface="Kalpurush" panose="02000600000000000000" pitchFamily="2" charset="0"/>
                <a:cs typeface="Kalpurush" panose="02000600000000000000" pitchFamily="2" charset="0"/>
              </a:rPr>
              <a:t>া</a:t>
            </a:r>
            <a:r>
              <a:rPr lang="en-GB" sz="4400" dirty="0">
                <a:latin typeface="Kalpurush" panose="02000600000000000000" pitchFamily="2" charset="0"/>
                <a:cs typeface="Kalpurush" panose="02000600000000000000" pitchFamily="2" charset="0"/>
              </a:rPr>
              <a:t>ত </a:t>
            </a:r>
            <a:r>
              <a:rPr lang="as-IN" sz="4400" dirty="0">
                <a:latin typeface="Kalpurush" panose="02000600000000000000" pitchFamily="2" charset="0"/>
                <a:cs typeface="Kalpurush" panose="02000600000000000000" pitchFamily="2" charset="0"/>
              </a:rPr>
              <a:t>ও</a:t>
            </a:r>
            <a:r>
              <a:rPr lang="en-GB" sz="4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4400" dirty="0">
                <a:latin typeface="Kalpurush" panose="02000600000000000000" pitchFamily="2" charset="0"/>
                <a:cs typeface="Kalpurush" panose="02000600000000000000" pitchFamily="2" charset="0"/>
              </a:rPr>
              <a:t>শ</a:t>
            </a:r>
            <a:r>
              <a:rPr lang="en-GB" sz="4400" dirty="0">
                <a:latin typeface="Kalpurush" panose="02000600000000000000" pitchFamily="2" charset="0"/>
                <a:cs typeface="Kalpurush" panose="02000600000000000000" pitchFamily="2" charset="0"/>
              </a:rPr>
              <a:t>ত</a:t>
            </a:r>
            <a:r>
              <a:rPr lang="as-IN" sz="4400" dirty="0">
                <a:latin typeface="Kalpurush" panose="02000600000000000000" pitchFamily="2" charset="0"/>
                <a:cs typeface="Kalpurush" panose="02000600000000000000" pitchFamily="2" charset="0"/>
              </a:rPr>
              <a:t>ক</a:t>
            </a:r>
            <a:r>
              <a:rPr lang="en-GB" sz="4400" dirty="0">
                <a:latin typeface="Kalpurush" panose="02000600000000000000" pitchFamily="2" charset="0"/>
                <a:cs typeface="Kalpurush" panose="02000600000000000000" pitchFamily="2" charset="0"/>
              </a:rPr>
              <a:t>র</a:t>
            </a:r>
            <a:r>
              <a:rPr lang="as-IN" sz="4400" dirty="0">
                <a:latin typeface="Kalpurush" panose="02000600000000000000" pitchFamily="2" charset="0"/>
                <a:cs typeface="Kalpurush" panose="02000600000000000000" pitchFamily="2" charset="0"/>
              </a:rPr>
              <a:t>া</a:t>
            </a:r>
            <a:r>
              <a:rPr lang="en-GB" sz="4400" dirty="0">
                <a:latin typeface="Kalpurush" panose="02000600000000000000" pitchFamily="2" charset="0"/>
                <a:cs typeface="Kalpurush" panose="02000600000000000000" pitchFamily="2" charset="0"/>
              </a:rPr>
              <a:t>(২.৩)</a:t>
            </a:r>
          </a:p>
          <a:p>
            <a:pPr marL="0" indent="0" algn="ctr">
              <a:buNone/>
            </a:pPr>
            <a:r>
              <a:rPr lang="en-GB" sz="4400" dirty="0" err="1">
                <a:latin typeface="Kalpurush" panose="02000600000000000000" pitchFamily="2" charset="0"/>
                <a:cs typeface="Kalpurush" panose="02000600000000000000" pitchFamily="2" charset="0"/>
              </a:rPr>
              <a:t>ঐকিক</a:t>
            </a:r>
            <a:r>
              <a:rPr lang="en-GB" sz="4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4400" dirty="0" err="1">
                <a:latin typeface="Kalpurush" panose="02000600000000000000" pitchFamily="2" charset="0"/>
                <a:cs typeface="Kalpurush" panose="02000600000000000000" pitchFamily="2" charset="0"/>
              </a:rPr>
              <a:t>নিয়ম</a:t>
            </a:r>
            <a:endParaRPr lang="en-GB" sz="4400" dirty="0"/>
          </a:p>
          <a:p>
            <a:endParaRPr lang="en-GB" sz="3200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E026F7AF-74B8-47CA-BCE7-F58AA2BFB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4/22/2020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1597DBD5-DA39-4577-BD12-51282E22F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/>
              <a:t>আবুল কালাম আজাদ</a:t>
            </a:r>
            <a:endParaRPr lang="as-IN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D466A4F-6B98-4380-9D07-D9AFDEB40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9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0D0F1623-0B1D-49F8-89ED-190BA7532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9876" y="332656"/>
            <a:ext cx="10058400" cy="1450757"/>
          </a:xfrm>
        </p:spPr>
        <p:txBody>
          <a:bodyPr/>
          <a:lstStyle/>
          <a:p>
            <a:r>
              <a:rPr lang="en-GB" sz="4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আমরা</a:t>
            </a:r>
            <a:r>
              <a:rPr lang="en-GB" sz="4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4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আজ</a:t>
            </a:r>
            <a:r>
              <a:rPr lang="en-GB" sz="4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4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যা</a:t>
            </a:r>
            <a:r>
              <a:rPr lang="en-GB" sz="4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4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শি</a:t>
            </a:r>
            <a:r>
              <a:rPr lang="as-IN" sz="4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খ</a:t>
            </a:r>
            <a:r>
              <a:rPr lang="en-GB" sz="4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ত</a:t>
            </a:r>
            <a:r>
              <a:rPr lang="as-IN" sz="4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ে</a:t>
            </a:r>
            <a:r>
              <a:rPr lang="en-GB" sz="4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4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</a:t>
            </a:r>
            <a:r>
              <a:rPr lang="en-GB" sz="4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া</a:t>
            </a:r>
            <a:r>
              <a:rPr lang="as-IN" sz="48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</a:t>
            </a:r>
            <a:r>
              <a:rPr lang="en-GB" sz="4800" dirty="0" err="1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বোঃ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060E57D-2BDB-4111-A311-2111135C6814}"/>
              </a:ext>
            </a:extLst>
          </p:cNvPr>
          <p:cNvSpPr txBox="1"/>
          <p:nvPr/>
        </p:nvSpPr>
        <p:spPr>
          <a:xfrm>
            <a:off x="1269876" y="2432696"/>
            <a:ext cx="108590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ঐকিক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নিয়ম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ঐকিক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নিয়ম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ও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শতকরা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হিসাবের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সাহয্যে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সময়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ও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কাজ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,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সময়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ও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খাদ্য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</a:p>
          <a:p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সময়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ও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দূড়ত্ব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বিষয়ক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গানিতিক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সমস্যা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সমাধান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করতে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পারবে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?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F02E820-7917-464B-9A90-5ACCCC3F5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4/22/2020</a:t>
            </a: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9DCD336D-D1F4-418B-9F61-D87DCBD69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/>
              <a:t>আবুল কালাম আজাদ</a:t>
            </a:r>
            <a:endParaRPr lang="as-IN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07835763-AC0F-4A3F-A498-C86B09944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3391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EB657C2-D34E-4FC2-ABEA-CCE398C1797D}"/>
              </a:ext>
            </a:extLst>
          </p:cNvPr>
          <p:cNvSpPr txBox="1"/>
          <p:nvPr/>
        </p:nvSpPr>
        <p:spPr>
          <a:xfrm>
            <a:off x="1125860" y="548680"/>
            <a:ext cx="10371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১৫. </a:t>
            </a:r>
            <a:r>
              <a:rPr lang="as-IN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৭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ে</a:t>
            </a:r>
            <a:r>
              <a:rPr lang="as-IN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ি </a:t>
            </a:r>
            <a:r>
              <a:rPr lang="as-IN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চ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া</a:t>
            </a:r>
            <a:r>
              <a:rPr lang="as-IN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ল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ে</a:t>
            </a:r>
            <a:r>
              <a:rPr lang="as-IN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াম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২৮০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টাকা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হলে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lang="as-IN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৫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কেজি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চা</a:t>
            </a:r>
            <a:r>
              <a:rPr lang="as-IN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ল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ে</a:t>
            </a:r>
            <a:r>
              <a:rPr lang="as-IN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া</a:t>
            </a:r>
            <a:r>
              <a:rPr lang="as-IN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ত?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C72833-D1D1-42E1-86B5-DA259A77AC6B}"/>
              </a:ext>
            </a:extLst>
          </p:cNvPr>
          <p:cNvSpPr txBox="1"/>
          <p:nvPr/>
        </p:nvSpPr>
        <p:spPr>
          <a:xfrm>
            <a:off x="1125860" y="1412776"/>
            <a:ext cx="1312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া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ধ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া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ঃ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C58D84-5171-4B09-A8B9-C1574DED9617}"/>
              </a:ext>
            </a:extLst>
          </p:cNvPr>
          <p:cNvSpPr txBox="1"/>
          <p:nvPr/>
        </p:nvSpPr>
        <p:spPr>
          <a:xfrm>
            <a:off x="2205980" y="2348880"/>
            <a:ext cx="5428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৭ </a:t>
            </a:r>
            <a:r>
              <a:rPr lang="as-IN" sz="3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</a:t>
            </a:r>
            <a:r>
              <a:rPr lang="en-GB" sz="3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ে</a:t>
            </a:r>
            <a:r>
              <a:rPr lang="as-IN" sz="3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</a:t>
            </a:r>
            <a:r>
              <a:rPr lang="en-GB" sz="3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ি </a:t>
            </a:r>
            <a:r>
              <a:rPr lang="as-IN" sz="3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চ</a:t>
            </a:r>
            <a:r>
              <a:rPr lang="en-GB" sz="3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া</a:t>
            </a:r>
            <a:r>
              <a:rPr lang="as-IN" sz="3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ল</a:t>
            </a:r>
            <a:r>
              <a:rPr lang="en-GB" sz="3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ে</a:t>
            </a:r>
            <a:r>
              <a:rPr lang="as-IN" sz="3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</a:t>
            </a:r>
            <a:r>
              <a:rPr lang="en-GB" sz="3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3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</a:t>
            </a:r>
            <a:r>
              <a:rPr lang="en-GB" sz="3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া</a:t>
            </a:r>
            <a:r>
              <a:rPr lang="as-IN" sz="3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</a:t>
            </a:r>
            <a:r>
              <a:rPr lang="en-GB" sz="3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= </a:t>
            </a:r>
            <a:r>
              <a:rPr lang="as-IN" sz="3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</a:t>
            </a:r>
            <a:r>
              <a:rPr lang="en-GB" sz="3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৮</a:t>
            </a:r>
            <a:r>
              <a:rPr lang="as-IN" sz="3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০</a:t>
            </a:r>
            <a:r>
              <a:rPr lang="en-GB" sz="3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3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ট</a:t>
            </a:r>
            <a:r>
              <a:rPr lang="en-GB" sz="3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া</a:t>
            </a:r>
            <a:r>
              <a:rPr lang="as-IN" sz="3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</a:t>
            </a:r>
            <a:r>
              <a:rPr lang="en-GB" sz="3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া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A070AA0-0512-4E5F-99C6-7B99E9D8CBB9}"/>
                  </a:ext>
                </a:extLst>
              </p:cNvPr>
              <p:cNvSpPr txBox="1"/>
              <p:nvPr/>
            </p:nvSpPr>
            <p:spPr>
              <a:xfrm>
                <a:off x="2205980" y="3151421"/>
                <a:ext cx="5774338" cy="9613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∴</m:t>
                    </m:r>
                    <m:r>
                      <a:rPr lang="en-GB" sz="36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১</m:t>
                    </m:r>
                  </m:oMath>
                </a14:m>
                <a:r>
                  <a:rPr lang="en-GB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as-IN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ক</a:t>
                </a:r>
                <a:r>
                  <a:rPr lang="en-GB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ে</a:t>
                </a:r>
                <a:r>
                  <a:rPr lang="as-IN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জ</a:t>
                </a:r>
                <a:r>
                  <a:rPr lang="en-GB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ি </a:t>
                </a:r>
                <a:r>
                  <a:rPr lang="as-IN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চ</a:t>
                </a:r>
                <a:r>
                  <a:rPr lang="en-GB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া</a:t>
                </a:r>
                <a:r>
                  <a:rPr lang="as-IN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ল</a:t>
                </a:r>
                <a:r>
                  <a:rPr lang="en-GB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ে</a:t>
                </a:r>
                <a:r>
                  <a:rPr lang="as-IN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র</a:t>
                </a:r>
                <a:r>
                  <a:rPr lang="en-GB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as-IN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দ</a:t>
                </a:r>
                <a:r>
                  <a:rPr lang="en-GB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া</a:t>
                </a:r>
                <a:r>
                  <a:rPr lang="as-IN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ম</a:t>
                </a:r>
                <a:r>
                  <a:rPr lang="en-GB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  <m:t>২৮০</m:t>
                        </m:r>
                      </m:num>
                      <m:den>
                        <m:r>
                          <a:rPr lang="en-GB" sz="36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  <m:t>৭</m:t>
                        </m:r>
                      </m:den>
                    </m:f>
                  </m:oMath>
                </a14:m>
                <a:r>
                  <a:rPr lang="en-GB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as-IN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ট</a:t>
                </a:r>
                <a:r>
                  <a:rPr lang="en-GB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া</a:t>
                </a:r>
                <a:r>
                  <a:rPr lang="as-IN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ক</a:t>
                </a:r>
                <a:r>
                  <a:rPr lang="en-GB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া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A070AA0-0512-4E5F-99C6-7B99E9D8CB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5980" y="3151421"/>
                <a:ext cx="5774338" cy="961353"/>
              </a:xfrm>
              <a:prstGeom prst="rect">
                <a:avLst/>
              </a:prstGeom>
              <a:blipFill>
                <a:blip r:embed="rId2"/>
                <a:stretch>
                  <a:fillRect r="-2323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7C9707E-45BF-440D-B869-DE7C58159F3A}"/>
                  </a:ext>
                </a:extLst>
              </p:cNvPr>
              <p:cNvSpPr txBox="1"/>
              <p:nvPr/>
            </p:nvSpPr>
            <p:spPr>
              <a:xfrm>
                <a:off x="2205980" y="4210636"/>
                <a:ext cx="6744154" cy="965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∴</m:t>
                    </m:r>
                    <m:r>
                      <a:rPr lang="en-GB" sz="36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১৫</m:t>
                    </m:r>
                  </m:oMath>
                </a14:m>
                <a:r>
                  <a:rPr lang="en-GB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as-IN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ক</a:t>
                </a:r>
                <a:r>
                  <a:rPr lang="en-GB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ে</a:t>
                </a:r>
                <a:r>
                  <a:rPr lang="as-IN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জ</a:t>
                </a:r>
                <a:r>
                  <a:rPr lang="en-GB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ি </a:t>
                </a:r>
                <a:r>
                  <a:rPr lang="as-IN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চ</a:t>
                </a:r>
                <a:r>
                  <a:rPr lang="en-GB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া</a:t>
                </a:r>
                <a:r>
                  <a:rPr lang="as-IN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ল</a:t>
                </a:r>
                <a:r>
                  <a:rPr lang="en-GB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ে</a:t>
                </a:r>
                <a:r>
                  <a:rPr lang="as-IN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র</a:t>
                </a:r>
                <a:r>
                  <a:rPr lang="en-GB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as-IN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দ</a:t>
                </a:r>
                <a:r>
                  <a:rPr lang="en-GB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া</a:t>
                </a:r>
                <a:r>
                  <a:rPr lang="as-IN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ম</a:t>
                </a:r>
                <a:r>
                  <a:rPr lang="en-GB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  <m:t>২৮০</m:t>
                        </m:r>
                        <m:r>
                          <a:rPr lang="en-GB" sz="36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Kalpurush" panose="02000600000000000000" pitchFamily="2" charset="0"/>
                          </a:rPr>
                          <m:t>×</m:t>
                        </m:r>
                        <m:r>
                          <a:rPr lang="en-GB" sz="36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Kalpurush" panose="02000600000000000000" pitchFamily="2" charset="0"/>
                          </a:rPr>
                          <m:t>১৫</m:t>
                        </m:r>
                      </m:num>
                      <m:den>
                        <m:r>
                          <a:rPr lang="en-GB" sz="36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  <m:t>৭</m:t>
                        </m:r>
                      </m:den>
                    </m:f>
                  </m:oMath>
                </a14:m>
                <a:r>
                  <a:rPr lang="en-GB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as-IN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ট</a:t>
                </a:r>
                <a:r>
                  <a:rPr lang="en-GB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া</a:t>
                </a:r>
                <a:r>
                  <a:rPr lang="as-IN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ক</a:t>
                </a:r>
                <a:r>
                  <a:rPr lang="en-GB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া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7C9707E-45BF-440D-B869-DE7C58159F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5980" y="4210636"/>
                <a:ext cx="6744154" cy="965970"/>
              </a:xfrm>
              <a:prstGeom prst="rect">
                <a:avLst/>
              </a:prstGeom>
              <a:blipFill>
                <a:blip r:embed="rId3"/>
                <a:stretch>
                  <a:fillRect r="-1899" b="-158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AB904B5-40DC-4EC6-9ACA-CEA1E421FB3A}"/>
                  </a:ext>
                </a:extLst>
              </p:cNvPr>
              <p:cNvSpPr txBox="1"/>
              <p:nvPr/>
            </p:nvSpPr>
            <p:spPr>
              <a:xfrm>
                <a:off x="2205980" y="5259301"/>
                <a:ext cx="611096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				 = </a:t>
                </a:r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cs typeface="Kalpurush" panose="02000600000000000000" pitchFamily="2" charset="0"/>
                      </a:rPr>
                      <m:t>৬</m:t>
                    </m:r>
                    <m:r>
                      <a:rPr lang="en-GB" sz="36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cs typeface="Kalpurush" panose="02000600000000000000" pitchFamily="2" charset="0"/>
                      </a:rPr>
                      <m:t>০০</m:t>
                    </m:r>
                  </m:oMath>
                </a14:m>
                <a:r>
                  <a:rPr lang="en-GB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as-IN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ট</a:t>
                </a:r>
                <a:r>
                  <a:rPr lang="en-GB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া</a:t>
                </a:r>
                <a:r>
                  <a:rPr lang="as-IN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ক</a:t>
                </a:r>
                <a:r>
                  <a:rPr lang="en-GB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া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AB904B5-40DC-4EC6-9ACA-CEA1E421FB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5980" y="5259301"/>
                <a:ext cx="6110968" cy="646331"/>
              </a:xfrm>
              <a:prstGeom prst="rect">
                <a:avLst/>
              </a:prstGeom>
              <a:blipFill>
                <a:blip r:embed="rId4"/>
                <a:stretch>
                  <a:fillRect t="-13208" r="-2196" b="-367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78EE8D37-EDA0-40DD-A675-E63A5F8CE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4/22/2020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EAC16-106A-45CD-8CF8-083F5A7F7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/>
              <a:t>আবুল কালাম আজাদ</a:t>
            </a:r>
            <a:endParaRPr lang="as-IN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0507C2BB-CB1F-4168-BC82-71FD59F48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8396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FA670B-D78D-4154-8679-92322F22F953}"/>
              </a:ext>
            </a:extLst>
          </p:cNvPr>
          <p:cNvSpPr txBox="1"/>
          <p:nvPr/>
        </p:nvSpPr>
        <p:spPr>
          <a:xfrm>
            <a:off x="470917" y="402998"/>
            <a:ext cx="1124699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২১. ৯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জন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শ্রমিক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একটি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কাজ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১৮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দিনে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করতে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পারে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 ঐ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কাজ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১৮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জন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শ্রমিক</a:t>
            </a:r>
            <a:endParaRPr lang="en-GB" sz="3200" dirty="0">
              <a:solidFill>
                <a:schemeClr val="tx2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কত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দিনে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করতে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পারবে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97FFCC-5045-4B13-B8D3-F274DE1A5787}"/>
              </a:ext>
            </a:extLst>
          </p:cNvPr>
          <p:cNvSpPr txBox="1"/>
          <p:nvPr/>
        </p:nvSpPr>
        <p:spPr>
          <a:xfrm>
            <a:off x="1125860" y="1412776"/>
            <a:ext cx="1312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া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ধ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া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ঃ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6ED2B0-E604-4A8A-BA10-71B4DDF80B79}"/>
              </a:ext>
            </a:extLst>
          </p:cNvPr>
          <p:cNvSpPr txBox="1"/>
          <p:nvPr/>
        </p:nvSpPr>
        <p:spPr>
          <a:xfrm>
            <a:off x="2438466" y="2017882"/>
            <a:ext cx="75248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৯ </a:t>
            </a:r>
            <a:r>
              <a:rPr lang="en-GB" sz="36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জন</a:t>
            </a:r>
            <a:r>
              <a:rPr lang="en-GB" sz="3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শ্রমিক</a:t>
            </a:r>
            <a:r>
              <a:rPr lang="en-GB" sz="3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কাজ</a:t>
            </a:r>
            <a:r>
              <a:rPr lang="en-GB" sz="3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টি</a:t>
            </a:r>
            <a:r>
              <a:rPr lang="en-GB" sz="3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করতে</a:t>
            </a:r>
            <a:r>
              <a:rPr lang="en-GB" sz="3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পারে</a:t>
            </a:r>
            <a:r>
              <a:rPr lang="en-GB" sz="36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= ১৮ </a:t>
            </a:r>
            <a:r>
              <a:rPr lang="en-GB" sz="36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দিনে</a:t>
            </a:r>
            <a:endParaRPr lang="en-GB" sz="3600" dirty="0">
              <a:solidFill>
                <a:schemeClr val="tx2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CF03A11-F577-4E29-86B6-5D4D544F3D81}"/>
                  </a:ext>
                </a:extLst>
              </p:cNvPr>
              <p:cNvSpPr txBox="1"/>
              <p:nvPr/>
            </p:nvSpPr>
            <p:spPr>
              <a:xfrm>
                <a:off x="2188600" y="3120329"/>
                <a:ext cx="889057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∴</m:t>
                    </m:r>
                    <m:r>
                      <a:rPr lang="en-GB" sz="36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১</m:t>
                    </m:r>
                  </m:oMath>
                </a14:m>
                <a:r>
                  <a:rPr lang="en-GB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জন শ্রমিক কাজ টি করতে পারে = ১৮ </a:t>
                </a:r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×</m:t>
                    </m:r>
                    <m:r>
                      <a:rPr lang="en-GB" sz="36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৯</m:t>
                    </m:r>
                  </m:oMath>
                </a14:m>
                <a:r>
                  <a:rPr lang="en-GB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দিনে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CF03A11-F577-4E29-86B6-5D4D544F3D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8600" y="3120329"/>
                <a:ext cx="8890575" cy="646331"/>
              </a:xfrm>
              <a:prstGeom prst="rect">
                <a:avLst/>
              </a:prstGeom>
              <a:blipFill>
                <a:blip r:embed="rId2"/>
                <a:stretch>
                  <a:fillRect t="-13208" r="-1166" b="-367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D85D82B-678C-40FC-B55D-F10016782D57}"/>
                  </a:ext>
                </a:extLst>
              </p:cNvPr>
              <p:cNvSpPr txBox="1"/>
              <p:nvPr/>
            </p:nvSpPr>
            <p:spPr>
              <a:xfrm>
                <a:off x="2188600" y="4124056"/>
                <a:ext cx="8637301" cy="9757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∴</m:t>
                    </m:r>
                    <m:r>
                      <a:rPr lang="en-GB" sz="36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১</m:t>
                    </m:r>
                  </m:oMath>
                </a14:m>
                <a:r>
                  <a:rPr lang="en-GB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৮ জন শ্রমিক কাজ টি করতে পারে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  <m:t>১৮</m:t>
                        </m:r>
                        <m:r>
                          <a:rPr lang="en-GB" sz="36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Kalpurush" panose="02000600000000000000" pitchFamily="2" charset="0"/>
                          </a:rPr>
                          <m:t>×</m:t>
                        </m:r>
                        <m:r>
                          <a:rPr lang="en-GB" sz="36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Kalpurush" panose="02000600000000000000" pitchFamily="2" charset="0"/>
                          </a:rPr>
                          <m:t>৯</m:t>
                        </m:r>
                      </m:num>
                      <m:den>
                        <m:r>
                          <a:rPr lang="en-GB" sz="36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  <m:t>১৮</m:t>
                        </m:r>
                      </m:den>
                    </m:f>
                  </m:oMath>
                </a14:m>
                <a:r>
                  <a:rPr lang="en-GB" sz="3600" dirty="0" err="1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দিনে</a:t>
                </a:r>
                <a:endParaRPr lang="en-GB" sz="3600" dirty="0">
                  <a:solidFill>
                    <a:schemeClr val="tx2"/>
                  </a:solidFill>
                  <a:latin typeface="Kalpurush" panose="02000600000000000000" pitchFamily="2" charset="0"/>
                  <a:cs typeface="Kalpurush" panose="02000600000000000000" pitchFamily="2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D85D82B-678C-40FC-B55D-F10016782D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8600" y="4124056"/>
                <a:ext cx="8637301" cy="975716"/>
              </a:xfrm>
              <a:prstGeom prst="rect">
                <a:avLst/>
              </a:prstGeom>
              <a:blipFill>
                <a:blip r:embed="rId3"/>
                <a:stretch>
                  <a:fillRect r="-1270" b="-156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81C5527-D3EE-4B2F-8F9B-09B252B1FF49}"/>
                  </a:ext>
                </a:extLst>
              </p:cNvPr>
              <p:cNvSpPr txBox="1"/>
              <p:nvPr/>
            </p:nvSpPr>
            <p:spPr>
              <a:xfrm>
                <a:off x="2090752" y="5406773"/>
                <a:ext cx="800732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6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							= </a:t>
                </a:r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cs typeface="Kalpurush" panose="02000600000000000000" pitchFamily="2" charset="0"/>
                      </a:rPr>
                      <m:t>৯</m:t>
                    </m:r>
                  </m:oMath>
                </a14:m>
                <a:r>
                  <a:rPr lang="en-GB" sz="3600" dirty="0" err="1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দিনে</a:t>
                </a:r>
                <a:endParaRPr lang="en-GB" sz="3600" dirty="0">
                  <a:solidFill>
                    <a:schemeClr val="tx2"/>
                  </a:solidFill>
                  <a:latin typeface="Kalpurush" panose="02000600000000000000" pitchFamily="2" charset="0"/>
                  <a:cs typeface="Kalpurush" panose="02000600000000000000" pitchFamily="2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81C5527-D3EE-4B2F-8F9B-09B252B1FF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0752" y="5406773"/>
                <a:ext cx="8007320" cy="646331"/>
              </a:xfrm>
              <a:prstGeom prst="rect">
                <a:avLst/>
              </a:prstGeom>
              <a:blipFill>
                <a:blip r:embed="rId4"/>
                <a:stretch>
                  <a:fillRect t="-13208" r="-1294" b="-367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6950ADF-08DE-40A7-91A9-3C6AD306A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4/22/2020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2787B40-6736-41A1-AF8B-E5A9CBFFF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/>
              <a:t>আবুল কালাম আজাদ</a:t>
            </a:r>
            <a:endParaRPr lang="as-IN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4280BE7A-3F66-44FF-9BA3-FD52832EE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8602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B86543-DEAA-456B-A6F0-59B24B672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4/22/2020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412168-8BE1-4CD8-B6C9-D9E14DA08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/>
              <a:t>আবুল কালাম আজাদ</a:t>
            </a:r>
            <a:endParaRPr lang="as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C19E83-3938-49B7-B8B4-3961E007A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DD2C6C-1173-499D-B416-68B1D2F90B56}"/>
              </a:ext>
            </a:extLst>
          </p:cNvPr>
          <p:cNvSpPr txBox="1"/>
          <p:nvPr/>
        </p:nvSpPr>
        <p:spPr>
          <a:xfrm>
            <a:off x="470917" y="402998"/>
            <a:ext cx="1156438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২২.একটি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বাধ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তৈরি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করতে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৩৬০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জন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শ্রমিকের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২৫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দিন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সময়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লাগে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 ১৮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দিনে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  <a:p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বাধঁটির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কাজ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শেষ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করতে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হলে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কত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জন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অতিরিক্ত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শ্রমিক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লাগবে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?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02752E-6D0E-446E-BAF8-5A10B993567B}"/>
              </a:ext>
            </a:extLst>
          </p:cNvPr>
          <p:cNvSpPr txBox="1"/>
          <p:nvPr/>
        </p:nvSpPr>
        <p:spPr>
          <a:xfrm>
            <a:off x="1125860" y="1412776"/>
            <a:ext cx="1312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া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ধ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া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ঃ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71E0AA-F4F9-4C62-A881-045D3B330B43}"/>
              </a:ext>
            </a:extLst>
          </p:cNvPr>
          <p:cNvSpPr txBox="1"/>
          <p:nvPr/>
        </p:nvSpPr>
        <p:spPr>
          <a:xfrm>
            <a:off x="2095794" y="1795232"/>
            <a:ext cx="93297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২৫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দিনে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বাধঁটির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কাজ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শেষ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করতে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প্রয়োজন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= ৩৬০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জন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শ্রমিক</a:t>
            </a:r>
            <a:endParaRPr lang="en-GB" sz="3200" dirty="0">
              <a:solidFill>
                <a:schemeClr val="tx2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48C5F4B-1057-45D8-A58D-5F2E3CE8D4D8}"/>
                  </a:ext>
                </a:extLst>
              </p:cNvPr>
              <p:cNvSpPr txBox="1"/>
              <p:nvPr/>
            </p:nvSpPr>
            <p:spPr>
              <a:xfrm>
                <a:off x="1987602" y="2358516"/>
                <a:ext cx="1024511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∴</m:t>
                    </m:r>
                    <m:r>
                      <a:rPr lang="en-GB" sz="32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১</m:t>
                    </m:r>
                  </m:oMath>
                </a14:m>
                <a:r>
                  <a:rPr lang="en-GB" sz="32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দিনে বাধঁটির কাজ শেষ করতে প্রয়োজন = ৩৬০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×</m:t>
                    </m:r>
                    <m:r>
                      <a:rPr lang="en-GB" sz="32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২৫</m:t>
                    </m:r>
                  </m:oMath>
                </a14:m>
                <a:r>
                  <a:rPr lang="en-GB" sz="32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জন শ্রমিক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48C5F4B-1057-45D8-A58D-5F2E3CE8D4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7602" y="2358516"/>
                <a:ext cx="10245112" cy="584775"/>
              </a:xfrm>
              <a:prstGeom prst="rect">
                <a:avLst/>
              </a:prstGeom>
              <a:blipFill>
                <a:blip r:embed="rId2"/>
                <a:stretch>
                  <a:fillRect t="-11458" r="-654" b="-354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9C1AC6B-2EF7-4B38-8216-ABBA90DF447E}"/>
                  </a:ext>
                </a:extLst>
              </p:cNvPr>
              <p:cNvSpPr txBox="1"/>
              <p:nvPr/>
            </p:nvSpPr>
            <p:spPr>
              <a:xfrm>
                <a:off x="1801077" y="2906725"/>
                <a:ext cx="10468122" cy="8660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∴</m:t>
                    </m:r>
                    <m:r>
                      <a:rPr lang="en-GB" sz="32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১</m:t>
                    </m:r>
                  </m:oMath>
                </a14:m>
                <a:r>
                  <a:rPr lang="en-GB" sz="32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৮ দিনে বাধঁটির কাজ শেষ করতে প্রয়োজন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  <m:t>৩৬০</m:t>
                        </m:r>
                        <m:r>
                          <a:rPr lang="en-GB" sz="3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Kalpurush" panose="02000600000000000000" pitchFamily="2" charset="0"/>
                          </a:rPr>
                          <m:t>×</m:t>
                        </m:r>
                        <m:r>
                          <a:rPr lang="en-GB" sz="3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Kalpurush" panose="02000600000000000000" pitchFamily="2" charset="0"/>
                          </a:rPr>
                          <m:t>২৫</m:t>
                        </m:r>
                      </m:num>
                      <m:den>
                        <m:r>
                          <a:rPr lang="en-GB" sz="3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  <m:t>১৮</m:t>
                        </m:r>
                      </m:den>
                    </m:f>
                  </m:oMath>
                </a14:m>
                <a:r>
                  <a:rPr lang="en-GB" sz="32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জন </a:t>
                </a:r>
                <a:r>
                  <a:rPr lang="en-GB" sz="3200" dirty="0" err="1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শ্রমিক</a:t>
                </a:r>
                <a:r>
                  <a:rPr lang="en-GB" sz="32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9C1AC6B-2EF7-4B38-8216-ABBA90DF44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077" y="2906725"/>
                <a:ext cx="10468122" cy="866071"/>
              </a:xfrm>
              <a:prstGeom prst="rect">
                <a:avLst/>
              </a:prstGeom>
              <a:blipFill>
                <a:blip r:embed="rId3"/>
                <a:stretch>
                  <a:fillRect b="-14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C8CBA15-3C77-4190-8300-851575905F65}"/>
                  </a:ext>
                </a:extLst>
              </p:cNvPr>
              <p:cNvSpPr txBox="1"/>
              <p:nvPr/>
            </p:nvSpPr>
            <p:spPr>
              <a:xfrm>
                <a:off x="2184761" y="3902459"/>
                <a:ext cx="9151864" cy="6170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2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							=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cs typeface="Kalpurush" panose="02000600000000000000" pitchFamily="2" charset="0"/>
                      </a:rPr>
                      <m:t>৫০০</m:t>
                    </m:r>
                    <m:r>
                      <m:rPr>
                        <m:nor/>
                      </m:rPr>
                      <a:rPr lang="en-GB" sz="3200" dirty="0">
                        <a:solidFill>
                          <a:schemeClr val="tx2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rPr>
                      <m:t>জন শ্রমিক</m:t>
                    </m:r>
                  </m:oMath>
                </a14:m>
                <a:endParaRPr lang="en-GB" sz="3200" dirty="0">
                  <a:solidFill>
                    <a:schemeClr val="tx2"/>
                  </a:solidFill>
                  <a:latin typeface="Kalpurush" panose="02000600000000000000" pitchFamily="2" charset="0"/>
                  <a:cs typeface="Kalpurush" panose="02000600000000000000" pitchFamily="2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C8CBA15-3C77-4190-8300-851575905F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4761" y="3902459"/>
                <a:ext cx="9151864" cy="617092"/>
              </a:xfrm>
              <a:prstGeom prst="rect">
                <a:avLst/>
              </a:prstGeom>
              <a:blipFill>
                <a:blip r:embed="rId4"/>
                <a:stretch>
                  <a:fillRect t="-5941" b="-336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195ADE59-95A5-4CEE-81A2-D484BD5BCB91}"/>
              </a:ext>
            </a:extLst>
          </p:cNvPr>
          <p:cNvSpPr txBox="1"/>
          <p:nvPr/>
        </p:nvSpPr>
        <p:spPr>
          <a:xfrm>
            <a:off x="2002171" y="4487703"/>
            <a:ext cx="62376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</a:t>
            </a:r>
            <a:r>
              <a:rPr lang="as-IN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ত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িরিক্ত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শ্রমিক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লাগবে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= (৫০০-৩৬০)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জন</a:t>
            </a:r>
            <a:endParaRPr lang="en-GB" sz="3200" dirty="0">
              <a:solidFill>
                <a:schemeClr val="tx2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AAE845-8099-4A73-9A27-EB05EDE3E80E}"/>
              </a:ext>
            </a:extLst>
          </p:cNvPr>
          <p:cNvSpPr txBox="1"/>
          <p:nvPr/>
        </p:nvSpPr>
        <p:spPr>
          <a:xfrm>
            <a:off x="2095794" y="5104795"/>
            <a:ext cx="5125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			   = </a:t>
            </a:r>
            <a:r>
              <a:rPr lang="as-IN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৪</a:t>
            </a:r>
            <a:r>
              <a:rPr lang="as-IN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০</a:t>
            </a:r>
            <a:r>
              <a:rPr lang="en-GB" sz="32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r>
              <a:rPr lang="en-GB" sz="32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জন</a:t>
            </a:r>
            <a:endParaRPr lang="en-GB" sz="3200" dirty="0">
              <a:solidFill>
                <a:schemeClr val="tx2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971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8124D2-D3E5-45BD-A387-77BABE52D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4/22/2020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E66C4C-950A-4F9B-943B-541F1961B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dirty="0"/>
              <a:t>আবুল কালাম আজাদ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9E642B-D131-4847-9A9F-56C62B14B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GB" smtClean="0"/>
              <a:t>8</a:t>
            </a:fld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04C2E4B-18C9-49C5-A5EB-3E2E2E9C6A90}"/>
              </a:ext>
            </a:extLst>
          </p:cNvPr>
          <p:cNvSpPr txBox="1"/>
          <p:nvPr/>
        </p:nvSpPr>
        <p:spPr>
          <a:xfrm>
            <a:off x="1269876" y="332656"/>
            <a:ext cx="103691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২৭. ২ </a:t>
            </a:r>
            <a:r>
              <a:rPr lang="en-GB" sz="28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জন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পুরুষ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৩ </a:t>
            </a:r>
            <a:r>
              <a:rPr lang="en-GB" sz="28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জন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বালক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সমান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কাজ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করে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 ৪ </a:t>
            </a:r>
            <a:r>
              <a:rPr lang="en-GB" sz="28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জন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পুরুষ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ও ১০ </a:t>
            </a:r>
            <a:r>
              <a:rPr lang="en-GB" sz="28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জন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বালক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একটি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কাজ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২১ </a:t>
            </a:r>
            <a:r>
              <a:rPr lang="en-GB" sz="28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দিনে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করতে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পারে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 ঐ </a:t>
            </a:r>
            <a:r>
              <a:rPr lang="en-GB" sz="28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কাজ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টি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৬ </a:t>
            </a:r>
            <a:r>
              <a:rPr lang="en-GB" sz="28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জন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পুরুষ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ও ১৫ </a:t>
            </a:r>
            <a:r>
              <a:rPr lang="en-GB" sz="28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বালক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কত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দিনে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করতে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পারবে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? 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26F126-A374-4826-910F-112925B23B2A}"/>
              </a:ext>
            </a:extLst>
          </p:cNvPr>
          <p:cNvSpPr txBox="1"/>
          <p:nvPr/>
        </p:nvSpPr>
        <p:spPr>
          <a:xfrm>
            <a:off x="1212397" y="1717651"/>
            <a:ext cx="1312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া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ধ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া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ঃ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C1EA4DA-A2A3-410A-B969-E2BB346295B2}"/>
              </a:ext>
            </a:extLst>
          </p:cNvPr>
          <p:cNvSpPr txBox="1"/>
          <p:nvPr/>
        </p:nvSpPr>
        <p:spPr>
          <a:xfrm>
            <a:off x="1485900" y="2348880"/>
            <a:ext cx="5828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 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 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ু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ু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ষ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া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 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া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ে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= 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৩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 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া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ল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7968EFD-8963-4592-84DC-F378D8A0AC89}"/>
                  </a:ext>
                </a:extLst>
              </p:cNvPr>
              <p:cNvSpPr txBox="1"/>
              <p:nvPr/>
            </p:nvSpPr>
            <p:spPr>
              <a:xfrm>
                <a:off x="1485900" y="2936556"/>
                <a:ext cx="6001964" cy="7804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as-IN" sz="28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∴</m:t>
                    </m:r>
                  </m:oMath>
                </a14:m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১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জ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ন 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প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ু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র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ু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ষ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স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ম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া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ন 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ক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া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জ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ক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র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ে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  <m:t>৩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জ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ন 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ব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া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ল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ক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7968EFD-8963-4592-84DC-F378D8A0AC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900" y="2936556"/>
                <a:ext cx="6001964" cy="780406"/>
              </a:xfrm>
              <a:prstGeom prst="rect">
                <a:avLst/>
              </a:prstGeom>
              <a:blipFill>
                <a:blip r:embed="rId2"/>
                <a:stretch>
                  <a:fillRect r="-1118" b="-9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F18AF30-1EF7-4FE4-A5C3-1C06B93BC4DF}"/>
                  </a:ext>
                </a:extLst>
              </p:cNvPr>
              <p:cNvSpPr txBox="1"/>
              <p:nvPr/>
            </p:nvSpPr>
            <p:spPr>
              <a:xfrm>
                <a:off x="1488929" y="3652283"/>
                <a:ext cx="6389891" cy="8048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as-IN" sz="28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∴</m:t>
                    </m:r>
                  </m:oMath>
                </a14:m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৪ 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জ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ন 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প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ু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র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ু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ষ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স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ম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া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ন 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ক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া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জ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ক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র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ে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  <m:t>৩</m:t>
                        </m:r>
                        <m:r>
                          <a:rPr lang="en-GB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Kalpurush" panose="02000600000000000000" pitchFamily="2" charset="0"/>
                          </a:rPr>
                          <m:t>×</m:t>
                        </m:r>
                        <m:r>
                          <a:rPr lang="en-GB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Kalpurush" panose="02000600000000000000" pitchFamily="2" charset="0"/>
                          </a:rPr>
                          <m:t>৪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জ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ন 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ব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া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ল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ক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F18AF30-1EF7-4FE4-A5C3-1C06B93BC4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8929" y="3652283"/>
                <a:ext cx="6389891" cy="804836"/>
              </a:xfrm>
              <a:prstGeom prst="rect">
                <a:avLst/>
              </a:prstGeom>
              <a:blipFill>
                <a:blip r:embed="rId3"/>
                <a:stretch>
                  <a:fillRect r="-954"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BA75523-4081-42DE-905B-8046698157EB}"/>
                  </a:ext>
                </a:extLst>
              </p:cNvPr>
              <p:cNvSpPr txBox="1"/>
              <p:nvPr/>
            </p:nvSpPr>
            <p:spPr>
              <a:xfrm>
                <a:off x="1524305" y="4368010"/>
                <a:ext cx="599555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		                =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cs typeface="Kalpurush" panose="02000600000000000000" pitchFamily="2" charset="0"/>
                      </a:rPr>
                      <m:t>৬</m:t>
                    </m:r>
                    <m:r>
                      <a:rPr lang="en-GB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cs typeface="Kalpurush" panose="02000600000000000000" pitchFamily="2" charset="0"/>
                      </a:rPr>
                      <m:t> </m:t>
                    </m:r>
                  </m:oMath>
                </a14:m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জ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ন 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ব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া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ল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ক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BA75523-4081-42DE-905B-8046698157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305" y="4368010"/>
                <a:ext cx="5995552" cy="523220"/>
              </a:xfrm>
              <a:prstGeom prst="rect">
                <a:avLst/>
              </a:prstGeom>
              <a:blipFill>
                <a:blip r:embed="rId4"/>
                <a:stretch>
                  <a:fillRect t="-11765" r="-1118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C9CDC40-E3C3-4D8A-89C5-B69C4BDDC338}"/>
                  </a:ext>
                </a:extLst>
              </p:cNvPr>
              <p:cNvSpPr txBox="1"/>
              <p:nvPr/>
            </p:nvSpPr>
            <p:spPr>
              <a:xfrm>
                <a:off x="1697375" y="4826551"/>
                <a:ext cx="9196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as-IN" sz="28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∴</m:t>
                    </m:r>
                  </m:oMath>
                </a14:m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৪ 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জ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ন 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প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ু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র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ু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ষ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ও ১০ </a:t>
                </a:r>
                <a:r>
                  <a:rPr lang="en-GB" sz="2800" dirty="0" err="1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জন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GB" sz="2800" dirty="0" err="1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বালক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GB" sz="2800" dirty="0" err="1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সমান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GB" sz="2800" dirty="0" err="1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কাজ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GB" sz="2800" dirty="0" err="1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করে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=(৬+১০) 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জ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ন 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ব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া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ল</a:t>
                </a:r>
                <a:r>
                  <a:rPr lang="en-GB" sz="2800" dirty="0" err="1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কের</a:t>
                </a:r>
                <a:endParaRPr lang="en-GB" sz="2800" dirty="0">
                  <a:solidFill>
                    <a:schemeClr val="tx2"/>
                  </a:solidFill>
                  <a:latin typeface="Kalpurush" panose="02000600000000000000" pitchFamily="2" charset="0"/>
                  <a:cs typeface="Kalpurush" panose="02000600000000000000" pitchFamily="2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C9CDC40-E3C3-4D8A-89C5-B69C4BDDC3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7375" y="4826551"/>
                <a:ext cx="9196748" cy="523220"/>
              </a:xfrm>
              <a:prstGeom prst="rect">
                <a:avLst/>
              </a:prstGeom>
              <a:blipFill>
                <a:blip r:embed="rId5"/>
                <a:stretch>
                  <a:fillRect t="-11628" r="-331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>
            <a:extLst>
              <a:ext uri="{FF2B5EF4-FFF2-40B4-BE49-F238E27FC236}">
                <a16:creationId xmlns:a16="http://schemas.microsoft.com/office/drawing/2014/main" id="{0AA11043-BB50-4090-8385-2FF15062B158}"/>
              </a:ext>
            </a:extLst>
          </p:cNvPr>
          <p:cNvSpPr/>
          <p:nvPr/>
        </p:nvSpPr>
        <p:spPr>
          <a:xfrm>
            <a:off x="7878820" y="5534537"/>
            <a:ext cx="24288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=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৬ 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 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া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ল</a:t>
            </a:r>
            <a:r>
              <a:rPr lang="en-GB" sz="28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কের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1372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F69044-8922-4EEE-8311-05115A15E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4/22/2020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ED9DC7-AEE6-471F-A810-CEF8E0299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/>
              <a:t>আবুল কালাম আজাদ</a:t>
            </a:r>
            <a:endParaRPr lang="as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8C15D1-8995-44D1-B1F7-AD0F21CB2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GB" smtClean="0"/>
              <a:t>9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E1A723-198C-45EC-9595-60AC9C967038}"/>
              </a:ext>
            </a:extLst>
          </p:cNvPr>
          <p:cNvSpPr txBox="1"/>
          <p:nvPr/>
        </p:nvSpPr>
        <p:spPr>
          <a:xfrm>
            <a:off x="1325210" y="397883"/>
            <a:ext cx="5828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 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 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ু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ু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ষ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া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 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া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ে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= 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৩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 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া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ল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2C784E8-E887-4BD1-805B-D0C0663AB491}"/>
                  </a:ext>
                </a:extLst>
              </p:cNvPr>
              <p:cNvSpPr txBox="1"/>
              <p:nvPr/>
            </p:nvSpPr>
            <p:spPr>
              <a:xfrm>
                <a:off x="1325210" y="856424"/>
                <a:ext cx="6001964" cy="7804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as-IN" sz="28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∴</m:t>
                    </m:r>
                  </m:oMath>
                </a14:m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১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জ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ন 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প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ু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র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ু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ষ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স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ম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া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ন 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ক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া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জ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ক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র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ে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  <m:t>৩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জ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ন 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ব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া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ল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ক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2C784E8-E887-4BD1-805B-D0C0663AB4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210" y="856424"/>
                <a:ext cx="6001964" cy="780406"/>
              </a:xfrm>
              <a:prstGeom prst="rect">
                <a:avLst/>
              </a:prstGeom>
              <a:blipFill>
                <a:blip r:embed="rId2"/>
                <a:stretch>
                  <a:fillRect r="-1117" b="-85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51EE427-B134-4F89-9588-E075086BDC48}"/>
                  </a:ext>
                </a:extLst>
              </p:cNvPr>
              <p:cNvSpPr txBox="1"/>
              <p:nvPr/>
            </p:nvSpPr>
            <p:spPr>
              <a:xfrm>
                <a:off x="1331946" y="1542360"/>
                <a:ext cx="6454011" cy="7961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as-IN" sz="28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∴</m:t>
                    </m:r>
                  </m:oMath>
                </a14:m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৬ 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জ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ন 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প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ু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র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ু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ষ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স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ম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া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ন 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ক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া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জ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ক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র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ে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  <m:t>৩</m:t>
                        </m:r>
                        <m:r>
                          <a:rPr lang="en-GB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Kalpurush" panose="02000600000000000000" pitchFamily="2" charset="0"/>
                          </a:rPr>
                          <m:t>×</m:t>
                        </m:r>
                        <m:r>
                          <a:rPr lang="en-GB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Kalpurush" panose="02000600000000000000" pitchFamily="2" charset="0"/>
                          </a:rPr>
                          <m:t>৬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জ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ন 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ব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া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ল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ক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51EE427-B134-4F89-9588-E075086BDC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946" y="1542360"/>
                <a:ext cx="6454011" cy="796180"/>
              </a:xfrm>
              <a:prstGeom prst="rect">
                <a:avLst/>
              </a:prstGeom>
              <a:blipFill>
                <a:blip r:embed="rId3"/>
                <a:stretch>
                  <a:fillRect r="-944" b="-91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C6243B2-4E84-41DE-862F-68304337286E}"/>
                  </a:ext>
                </a:extLst>
              </p:cNvPr>
              <p:cNvSpPr txBox="1"/>
              <p:nvPr/>
            </p:nvSpPr>
            <p:spPr>
              <a:xfrm>
                <a:off x="1331946" y="2258087"/>
                <a:ext cx="599555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		                =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cs typeface="Kalpurush" panose="02000600000000000000" pitchFamily="2" charset="0"/>
                      </a:rPr>
                      <m:t>৯</m:t>
                    </m:r>
                    <m:r>
                      <a:rPr lang="en-GB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cs typeface="Kalpurush" panose="02000600000000000000" pitchFamily="2" charset="0"/>
                      </a:rPr>
                      <m:t> </m:t>
                    </m:r>
                  </m:oMath>
                </a14:m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জ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ন 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ব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া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ল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ক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C6243B2-4E84-41DE-862F-6830433728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946" y="2258087"/>
                <a:ext cx="5995552" cy="523220"/>
              </a:xfrm>
              <a:prstGeom prst="rect">
                <a:avLst/>
              </a:prstGeom>
              <a:blipFill>
                <a:blip r:embed="rId4"/>
                <a:stretch>
                  <a:fillRect t="-10465" r="-91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2D6368F-D0C4-4FDE-BDA2-2DF1AD482862}"/>
                  </a:ext>
                </a:extLst>
              </p:cNvPr>
              <p:cNvSpPr txBox="1"/>
              <p:nvPr/>
            </p:nvSpPr>
            <p:spPr>
              <a:xfrm>
                <a:off x="1528338" y="2708019"/>
                <a:ext cx="931735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as-IN" sz="28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∴</m:t>
                    </m:r>
                    <m:r>
                      <a:rPr lang="en-GB" sz="28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৬</m:t>
                    </m:r>
                  </m:oMath>
                </a14:m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জ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ন 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প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ু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র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ু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ষ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ও ১৫ </a:t>
                </a:r>
                <a:r>
                  <a:rPr lang="en-GB" sz="2800" dirty="0" err="1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জন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GB" sz="2800" dirty="0" err="1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বালক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GB" sz="2800" dirty="0" err="1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সমান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GB" sz="2800" dirty="0" err="1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কাজ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GB" sz="2800" dirty="0" err="1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করে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=(৯+১৫) 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জ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ন 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ব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া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ল</a:t>
                </a:r>
                <a:r>
                  <a:rPr lang="en-GB" sz="2800" dirty="0" err="1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কের</a:t>
                </a:r>
                <a:endParaRPr lang="en-GB" sz="2800" dirty="0">
                  <a:solidFill>
                    <a:schemeClr val="tx2"/>
                  </a:solidFill>
                  <a:latin typeface="Kalpurush" panose="02000600000000000000" pitchFamily="2" charset="0"/>
                  <a:cs typeface="Kalpurush" panose="02000600000000000000" pitchFamily="2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2D6368F-D0C4-4FDE-BDA2-2DF1AD4828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8338" y="2708019"/>
                <a:ext cx="9317359" cy="523220"/>
              </a:xfrm>
              <a:prstGeom prst="rect">
                <a:avLst/>
              </a:prstGeom>
              <a:blipFill>
                <a:blip r:embed="rId5"/>
                <a:stretch>
                  <a:fillRect t="-10465" r="-327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E36D10B7-10B7-4E05-B00C-43ADBE88D64D}"/>
              </a:ext>
            </a:extLst>
          </p:cNvPr>
          <p:cNvSpPr/>
          <p:nvPr/>
        </p:nvSpPr>
        <p:spPr>
          <a:xfrm>
            <a:off x="7785957" y="3153351"/>
            <a:ext cx="2297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=২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৪জ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 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া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ল</a:t>
            </a:r>
            <a:r>
              <a:rPr lang="en-GB" sz="28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কের</a:t>
            </a:r>
            <a:endParaRPr lang="en-GB" sz="28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14B224A-69C2-4552-BD54-C69625F41C1A}"/>
              </a:ext>
            </a:extLst>
          </p:cNvPr>
          <p:cNvSpPr/>
          <p:nvPr/>
        </p:nvSpPr>
        <p:spPr>
          <a:xfrm>
            <a:off x="6886500" y="5750576"/>
            <a:ext cx="13821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=১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৪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ি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ে</a:t>
            </a:r>
            <a:endParaRPr lang="en-GB" sz="28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006B485-56E0-4101-AB5B-85C304288E2C}"/>
              </a:ext>
            </a:extLst>
          </p:cNvPr>
          <p:cNvSpPr txBox="1"/>
          <p:nvPr/>
        </p:nvSpPr>
        <p:spPr>
          <a:xfrm>
            <a:off x="1773932" y="3676571"/>
            <a:ext cx="6027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৬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 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া</a:t>
            </a:r>
            <a:r>
              <a:rPr lang="as-IN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ল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 </a:t>
            </a:r>
            <a:r>
              <a:rPr lang="en-GB" sz="28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কাজ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টি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করতে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পারে</a:t>
            </a:r>
            <a:r>
              <a:rPr lang="en-GB" sz="2800" dirty="0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= ২১ </a:t>
            </a:r>
            <a:r>
              <a:rPr lang="en-GB" sz="2800" dirty="0" err="1">
                <a:solidFill>
                  <a:schemeClr val="tx2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দিনে</a:t>
            </a:r>
            <a:endParaRPr lang="en-GB" sz="2800" dirty="0">
              <a:solidFill>
                <a:schemeClr val="tx2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174C790-B7FD-4AFA-86AE-76E01A53D4A2}"/>
                  </a:ext>
                </a:extLst>
              </p:cNvPr>
              <p:cNvSpPr txBox="1"/>
              <p:nvPr/>
            </p:nvSpPr>
            <p:spPr>
              <a:xfrm>
                <a:off x="1803229" y="4258804"/>
                <a:ext cx="685918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∴</m:t>
                    </m:r>
                  </m:oMath>
                </a14:m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১  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জ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ন 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ব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া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ল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ক </a:t>
                </a:r>
                <a:r>
                  <a:rPr lang="en-GB" sz="2800" dirty="0" err="1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কাজ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GB" sz="2800" dirty="0" err="1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টি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GB" sz="2800" dirty="0" err="1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করতে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GB" sz="2800" dirty="0" err="1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পারে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= ২১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×</m:t>
                    </m:r>
                    <m:r>
                      <a:rPr lang="en-GB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১৬</m:t>
                    </m:r>
                  </m:oMath>
                </a14:m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GB" sz="2800" dirty="0" err="1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দিনে</a:t>
                </a:r>
                <a:endParaRPr lang="en-GB" sz="2800" dirty="0">
                  <a:solidFill>
                    <a:schemeClr val="tx2"/>
                  </a:solidFill>
                  <a:latin typeface="Kalpurush" panose="02000600000000000000" pitchFamily="2" charset="0"/>
                  <a:cs typeface="Kalpurush" panose="02000600000000000000" pitchFamily="2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174C790-B7FD-4AFA-86AE-76E01A53D4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3229" y="4258804"/>
                <a:ext cx="6859185" cy="523220"/>
              </a:xfrm>
              <a:prstGeom prst="rect">
                <a:avLst/>
              </a:prstGeom>
              <a:blipFill>
                <a:blip r:embed="rId6"/>
                <a:stretch>
                  <a:fillRect t="-11765" r="-800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C718A27-3309-45F2-B569-112700EA398C}"/>
                  </a:ext>
                </a:extLst>
              </p:cNvPr>
              <p:cNvSpPr txBox="1"/>
              <p:nvPr/>
            </p:nvSpPr>
            <p:spPr>
              <a:xfrm>
                <a:off x="1803229" y="4906733"/>
                <a:ext cx="6890412" cy="803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∴</m:t>
                    </m:r>
                    <m:r>
                      <a:rPr lang="en-GB" sz="28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২৪</m:t>
                    </m:r>
                  </m:oMath>
                </a14:m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 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জ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ন 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ব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া</a:t>
                </a:r>
                <a:r>
                  <a:rPr lang="as-IN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ল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ক </a:t>
                </a:r>
                <a:r>
                  <a:rPr lang="en-GB" sz="2800" dirty="0" err="1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কাজ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GB" sz="2800" dirty="0" err="1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টি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GB" sz="2800" dirty="0" err="1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করতে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GB" sz="2800" dirty="0" err="1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পারে</a:t>
                </a:r>
                <a:r>
                  <a:rPr lang="en-GB" sz="2800" dirty="0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  <m:t>২১</m:t>
                        </m:r>
                        <m:r>
                          <a:rPr lang="en-GB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Kalpurush" panose="02000600000000000000" pitchFamily="2" charset="0"/>
                          </a:rPr>
                          <m:t>×</m:t>
                        </m:r>
                        <m:r>
                          <a:rPr lang="en-GB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Kalpurush" panose="02000600000000000000" pitchFamily="2" charset="0"/>
                          </a:rPr>
                          <m:t>১৬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  <m:t>২৪</m:t>
                        </m:r>
                      </m:den>
                    </m:f>
                  </m:oMath>
                </a14:m>
                <a:r>
                  <a:rPr lang="en-GB" sz="2800" dirty="0" err="1">
                    <a:solidFill>
                      <a:schemeClr val="tx2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দিনে</a:t>
                </a:r>
                <a:endParaRPr lang="en-GB" sz="2800" dirty="0">
                  <a:solidFill>
                    <a:schemeClr val="tx2"/>
                  </a:solidFill>
                  <a:latin typeface="Kalpurush" panose="02000600000000000000" pitchFamily="2" charset="0"/>
                  <a:cs typeface="Kalpurush" panose="02000600000000000000" pitchFamily="2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C718A27-3309-45F2-B569-112700EA39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3229" y="4906733"/>
                <a:ext cx="6890412" cy="803361"/>
              </a:xfrm>
              <a:prstGeom prst="rect">
                <a:avLst/>
              </a:prstGeom>
              <a:blipFill>
                <a:blip r:embed="rId7"/>
                <a:stretch>
                  <a:fillRect r="-885"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178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7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Math 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th education presentation with Pi  (widescreen).potx" id="{DF132673-7A8C-4FB7-A35E-0123B6C0D98B}" vid="{CCAAB50D-2EF2-4925-80C2-C83131AE58AC}"/>
    </a:ext>
  </a:extLst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Math education presentation with Pi  (widescreen)</Template>
  <TotalTime>344</TotalTime>
  <Words>974</Words>
  <Application>Microsoft Office PowerPoint</Application>
  <PresentationFormat>Custom</PresentationFormat>
  <Paragraphs>100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Cambria Math</vt:lpstr>
      <vt:lpstr>Euphemia</vt:lpstr>
      <vt:lpstr>Kalpurush</vt:lpstr>
      <vt:lpstr>Math 16x9</vt:lpstr>
      <vt:lpstr>গণিত</vt:lpstr>
      <vt:lpstr>PowerPoint Presentation</vt:lpstr>
      <vt:lpstr>২য় অধ্যায়</vt:lpstr>
      <vt:lpstr>আমরা আজ যা শিখতে পারবোঃ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গণিত</dc:title>
  <dc:creator>Abul Kalam Azad</dc:creator>
  <cp:lastModifiedBy>Abul Kalam Azad</cp:lastModifiedBy>
  <cp:revision>18</cp:revision>
  <dcterms:created xsi:type="dcterms:W3CDTF">2020-04-22T06:02:29Z</dcterms:created>
  <dcterms:modified xsi:type="dcterms:W3CDTF">2020-04-22T11:57:49Z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