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98" r:id="rId2"/>
    <p:sldId id="265" r:id="rId3"/>
    <p:sldId id="267" r:id="rId4"/>
    <p:sldId id="312" r:id="rId5"/>
    <p:sldId id="260" r:id="rId6"/>
    <p:sldId id="294" r:id="rId7"/>
    <p:sldId id="285" r:id="rId8"/>
    <p:sldId id="261" r:id="rId9"/>
    <p:sldId id="262" r:id="rId10"/>
    <p:sldId id="308" r:id="rId11"/>
    <p:sldId id="310" r:id="rId12"/>
    <p:sldId id="269" r:id="rId13"/>
    <p:sldId id="300" r:id="rId14"/>
    <p:sldId id="301" r:id="rId15"/>
    <p:sldId id="302" r:id="rId16"/>
    <p:sldId id="305" r:id="rId17"/>
    <p:sldId id="303" r:id="rId18"/>
    <p:sldId id="304" r:id="rId19"/>
    <p:sldId id="307" r:id="rId20"/>
    <p:sldId id="280" r:id="rId21"/>
    <p:sldId id="306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A031FF19-B943-43B5-9F00-F2B2AA718D26}">
          <p14:sldIdLst>
            <p14:sldId id="298"/>
            <p14:sldId id="265"/>
            <p14:sldId id="267"/>
            <p14:sldId id="312"/>
            <p14:sldId id="260"/>
            <p14:sldId id="294"/>
            <p14:sldId id="285"/>
            <p14:sldId id="261"/>
            <p14:sldId id="262"/>
            <p14:sldId id="308"/>
            <p14:sldId id="310"/>
            <p14:sldId id="269"/>
            <p14:sldId id="300"/>
          </p14:sldIdLst>
        </p14:section>
        <p14:section name="Untitled Section" id="{694B650B-5B34-46E5-A993-40C3CD526DF9}">
          <p14:sldIdLst>
            <p14:sldId id="301"/>
            <p14:sldId id="302"/>
            <p14:sldId id="305"/>
            <p14:sldId id="303"/>
            <p14:sldId id="304"/>
            <p14:sldId id="307"/>
          </p14:sldIdLst>
        </p14:section>
        <p14:section name="Untitled Section" id="{5BDC2282-FD33-48A5-B264-141EA779883D}">
          <p14:sldIdLst>
            <p14:sldId id="280"/>
            <p14:sldId id="306"/>
          </p14:sldIdLst>
        </p14:section>
        <p14:section name="Untitled Section" id="{1DB86F38-882D-41E5-8D99-A8AC81228B2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82" autoAdjust="0"/>
    <p:restoredTop sz="94434" autoAdjust="0"/>
  </p:normalViewPr>
  <p:slideViewPr>
    <p:cSldViewPr>
      <p:cViewPr varScale="1">
        <p:scale>
          <a:sx n="69" d="100"/>
          <a:sy n="69" d="100"/>
        </p:scale>
        <p:origin x="109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29F71EE-2300-4A0E-A356-F026638C2DD6}" type="datetimeFigureOut">
              <a:rPr lang="en-US"/>
              <a:pPr>
                <a:defRPr/>
              </a:pPr>
              <a:t>22-Apr-20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848A54B-A574-44F4-95B2-7BFB841762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594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bn-BD" dirty="0" smtClean="0">
                <a:latin typeface="NikoshBAN" pitchFamily="2" charset="0"/>
                <a:ea typeface="NikoshBAN" pitchFamily="2" charset="0"/>
                <a:cs typeface="NikoshBAN" pitchFamily="2" charset="0"/>
              </a:rPr>
              <a:t>শুভেচ্ছা বিনিময় </a:t>
            </a:r>
            <a:endParaRPr lang="en-US" dirty="0" smtClean="0"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1C9F292-A7A7-428F-8450-91D9D219129D}" type="slidenum">
              <a:rPr lang="en-US">
                <a:latin typeface="Calibri" panose="020F0502020204030204" pitchFamily="34" charset="0"/>
              </a:rPr>
              <a:pPr eaLnBrk="1" hangingPunct="1"/>
              <a:t>1</a:t>
            </a:fld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6629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Apurba faridpur</a:t>
            </a:r>
          </a:p>
        </p:txBody>
      </p:sp>
      <p:sp>
        <p:nvSpPr>
          <p:cNvPr id="26630" name="Header Placeholder 5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Apurba Kumar Das </a:t>
            </a:r>
          </a:p>
        </p:txBody>
      </p:sp>
    </p:spTree>
    <p:extLst>
      <p:ext uri="{BB962C8B-B14F-4D97-AF65-F5344CB8AC3E}">
        <p14:creationId xmlns:p14="http://schemas.microsoft.com/office/powerpoint/2010/main" val="2603570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1C9642E-4D17-43E1-A9E6-E03EB4B8BBA2}" type="slidenum">
              <a:rPr lang="en-US">
                <a:latin typeface="Calibri" panose="020F0502020204030204" pitchFamily="34" charset="0"/>
              </a:rPr>
              <a:pPr eaLnBrk="1" hangingPunct="1"/>
              <a:t>2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939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শুভেচ্ছা জ্ঞাপন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E2A2E80-2195-4E86-9292-08659267BF64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94297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D551DA-B631-4926-8DBA-71C3FDAD1904}" type="datetimeFigureOut">
              <a:rPr lang="en-US" smtClean="0"/>
              <a:pPr>
                <a:defRPr/>
              </a:pPr>
              <a:t>22-Apr-20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A30DC-006E-4BC1-8DCE-33DFD02CCF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82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0562CB-BBB9-47AA-94F9-CD7047A819F4}" type="datetimeFigureOut">
              <a:rPr lang="en-US" smtClean="0"/>
              <a:pPr>
                <a:defRPr/>
              </a:pPr>
              <a:t>22-Apr-20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7695-C170-4009-9F2A-A04B0A9C1F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405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0562CB-BBB9-47AA-94F9-CD7047A819F4}" type="datetimeFigureOut">
              <a:rPr lang="en-US" smtClean="0"/>
              <a:pPr>
                <a:defRPr/>
              </a:pPr>
              <a:t>22-Apr-20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7695-C170-4009-9F2A-A04B0A9C1F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6670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0562CB-BBB9-47AA-94F9-CD7047A819F4}" type="datetimeFigureOut">
              <a:rPr lang="en-US" smtClean="0"/>
              <a:pPr>
                <a:defRPr/>
              </a:pPr>
              <a:t>22-Apr-20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7695-C170-4009-9F2A-A04B0A9C1F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61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0562CB-BBB9-47AA-94F9-CD7047A819F4}" type="datetimeFigureOut">
              <a:rPr lang="en-US" smtClean="0"/>
              <a:pPr>
                <a:defRPr/>
              </a:pPr>
              <a:t>22-Apr-20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7695-C170-4009-9F2A-A04B0A9C1F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9522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0562CB-BBB9-47AA-94F9-CD7047A819F4}" type="datetimeFigureOut">
              <a:rPr lang="en-US" smtClean="0"/>
              <a:pPr>
                <a:defRPr/>
              </a:pPr>
              <a:t>22-Apr-20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7695-C170-4009-9F2A-A04B0A9C1F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646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67042E-165E-423A-9103-D097FFFA1106}" type="datetimeFigureOut">
              <a:rPr lang="en-US" smtClean="0"/>
              <a:pPr>
                <a:defRPr/>
              </a:pPr>
              <a:t>22-Apr-20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CE2F-3FC4-4E60-BBAC-CCFDFD44E8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340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03CDE7-C909-4B49-A946-BAF82BF07CB5}" type="datetimeFigureOut">
              <a:rPr lang="en-US" smtClean="0"/>
              <a:pPr>
                <a:defRPr/>
              </a:pPr>
              <a:t>22-Apr-20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D1D99-5CD6-4339-8496-473A1B06F3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629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B37E07-77EC-4A9A-A6D5-B716A7ECA552}" type="datetimeFigureOut">
              <a:rPr lang="en-US" smtClean="0"/>
              <a:pPr>
                <a:defRPr/>
              </a:pPr>
              <a:t>22-Apr-20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36EE-FF8C-4F69-BDFC-E74C8A1695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9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6E8C0C-B728-4BD3-BE71-86CB4764183F}" type="datetimeFigureOut">
              <a:rPr lang="en-US" smtClean="0"/>
              <a:pPr>
                <a:defRPr/>
              </a:pPr>
              <a:t>22-Apr-20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0C9B-4E23-4CA1-9DE1-E9C985EBC4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22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2364F2-180E-462F-98A6-F5CCF40AF445}" type="datetimeFigureOut">
              <a:rPr lang="en-US" smtClean="0"/>
              <a:pPr>
                <a:defRPr/>
              </a:pPr>
              <a:t>22-Apr-20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3E00A-40EB-49DC-A7FA-4B81C15E5D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60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396CE9-4790-4477-B6C5-37D229A2CEEF}" type="datetimeFigureOut">
              <a:rPr lang="en-US" smtClean="0"/>
              <a:pPr>
                <a:defRPr/>
              </a:pPr>
              <a:t>22-Apr-20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9E62-D27C-4066-9F30-0D86C2729F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322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852574-02CF-473A-B238-EEF7037299FE}" type="datetimeFigureOut">
              <a:rPr lang="en-US" smtClean="0"/>
              <a:pPr>
                <a:defRPr/>
              </a:pPr>
              <a:t>22-Apr-20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B1EB-7588-48C6-A396-EACC41969E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22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239E3E-271E-4412-B96B-0FF264AAE60E}" type="datetimeFigureOut">
              <a:rPr lang="en-US" smtClean="0"/>
              <a:pPr>
                <a:defRPr/>
              </a:pPr>
              <a:t>22-Apr-20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C827-1F13-4912-A176-F8B63ACED7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414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9C8697-349C-4EB8-81CE-6D7D0C2B00DB}" type="datetimeFigureOut">
              <a:rPr lang="en-US" smtClean="0"/>
              <a:pPr>
                <a:defRPr/>
              </a:pPr>
              <a:t>22-Apr-20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3F7F-DEF9-4227-971E-3CDFED39F7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87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850E11-1710-4F63-856E-7993E1476834}" type="datetimeFigureOut">
              <a:rPr lang="en-US" smtClean="0"/>
              <a:pPr>
                <a:defRPr/>
              </a:pPr>
              <a:t>22-Apr-20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CCC76-398C-4594-8564-8966DF656D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60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0562CB-BBB9-47AA-94F9-CD7047A819F4}" type="datetimeFigureOut">
              <a:rPr lang="en-US" smtClean="0"/>
              <a:pPr>
                <a:defRPr/>
              </a:pPr>
              <a:t>22-Apr-20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2A27695-C170-4009-9F2A-A04B0A9C1F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530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ntazmaster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Hydrangea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7772400" cy="1470025"/>
          </a:xfrm>
          <a:ln>
            <a:miter lim="800000"/>
            <a:headEnd/>
            <a:tailEnd/>
          </a:ln>
        </p:spPr>
        <p:txBody>
          <a:bodyPr rtlCol="0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n-BD" sz="15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5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1A54F4-5D95-4C69-9A7C-56028AE4CB25}" type="datetime1">
              <a:rPr lang="en-US"/>
              <a:pPr>
                <a:defRPr/>
              </a:pPr>
              <a:t>22-Apr-20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/>
              <a:t>Apurba Faridpur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30E18E6-94DA-496F-99B3-246BE41B5993}" type="slidenum">
              <a:rPr 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</a:t>
            </a:fld>
            <a:endParaRPr 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 descr="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3" y="-8906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Tulip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427" y="8906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077200" cy="52151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5410201"/>
            <a:ext cx="7010400" cy="120032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just"/>
            <a:r>
              <a:rPr lang="bn-BD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একুশ শতকে তথ্য ও যোগাযোগ প্রযুক্তি তথা ইন্টারনেট ব্যবহারের মধ্যদিয়ে আজকাল যেকোনো স্থান থেকে </a:t>
            </a:r>
            <a:r>
              <a:rPr lang="en-US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Virtual Office-</a:t>
            </a:r>
            <a:r>
              <a:rPr lang="bn-BD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এ কাজ করা যায়</a:t>
            </a:r>
            <a:endParaRPr lang="en-US" sz="24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62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3886200" cy="1676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479" y="152400"/>
            <a:ext cx="4394580" cy="18287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15030"/>
            <a:ext cx="8229600" cy="168332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89957" y="2133600"/>
            <a:ext cx="3657599" cy="89535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একুশ শতকের সম্পদ হচ্ছে তথ্য বা জ্ঞান</a:t>
            </a:r>
          </a:p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708479" y="2057400"/>
            <a:ext cx="4394580" cy="1047749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ইন্টারনেট ব্যবহারের ফলে পুরো পৃথিবী</a:t>
            </a:r>
            <a:r>
              <a:rPr lang="en-US" sz="2400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টা</a:t>
            </a:r>
            <a:r>
              <a:rPr lang="bn-BD" sz="2400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এখন একটি গ্লোবাল ভিলেজে পরিণত হয়েছে</a:t>
            </a:r>
            <a:endParaRPr lang="en-US" sz="2400" dirty="0">
              <a:solidFill>
                <a:schemeClr val="tx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371600" y="5833043"/>
            <a:ext cx="7086600" cy="88613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বাংলাদেশে তথ্য ও যোগাযোগ বিকাশের ফলে আমরা মোবাইল </a:t>
            </a:r>
            <a:r>
              <a:rPr lang="en-US" sz="2000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ব্যাংকিং</a:t>
            </a:r>
            <a:r>
              <a:rPr lang="bn-BD" sz="2000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সর্বত্র সকলের হাতে পেয়েছি</a:t>
            </a: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39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52400"/>
            <a:ext cx="5478328" cy="121920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4018" y="4800600"/>
            <a:ext cx="80010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n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Globalization</a:t>
            </a:r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Internatiolization</a:t>
            </a:r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2376079"/>
            <a:ext cx="7239000" cy="67192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তথ্য </a:t>
            </a:r>
            <a:r>
              <a:rPr lang="bn-BD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ও যোগাযোগ প্রযুক্তি কি ?</a:t>
            </a:r>
            <a:endParaRPr lang="en-US" sz="3200" b="1" dirty="0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67000" y="218211"/>
            <a:ext cx="2971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accent5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সমা্ধানঃ</a:t>
            </a:r>
            <a:r>
              <a:rPr lang="bn-BD" sz="4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sz="44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3124200"/>
            <a:ext cx="8534400" cy="3581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২</a:t>
            </a:r>
            <a:r>
              <a:rPr lang="bn-BD" sz="24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। পৃথিবীর মানুষ এখন একুশ শতকের মুখোমুখী হওয়ার জন্য আলাদাভাবে প্রস্তুতি নিতে শুরা করেছে ।এগিয়ে যাচ্ছে বাংলাদেশও ।</a:t>
            </a:r>
          </a:p>
          <a:p>
            <a:r>
              <a:rPr lang="bn-BD" sz="24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বিশ্বায়নের </a:t>
            </a:r>
            <a:r>
              <a:rPr lang="en-US" sz="24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( Globalization) </a:t>
            </a:r>
            <a:r>
              <a:rPr lang="bn-BD" sz="24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কারনে দেশের সীমা দেশের গণ্ডি ছাড়িয়ে ছড়িয়ে পড়েছে সারা পৃথিবীতে । এদেশের লক্ষ লক্ষ মানুষ সারা পৃথিবীতে ছড়িয়ে আছে । তারা যে যেখানে আছে সেই অংশটুকুই বাংলাদেশ ।</a:t>
            </a:r>
          </a:p>
          <a:p>
            <a:r>
              <a:rPr lang="bn-BD" sz="24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আবার বাংলাদেশের অধিবাসী হয়েও তারা পৃথিবীর অন্য দেশের নাগরিক হয়ে বেঁচে আছে । এটি </a:t>
            </a:r>
            <a:r>
              <a:rPr lang="en-US" sz="24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Internationalization </a:t>
            </a:r>
            <a:r>
              <a:rPr lang="bn-BD" sz="24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sz="2400" b="1" dirty="0">
              <a:solidFill>
                <a:schemeClr val="tx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359478"/>
            <a:ext cx="8686800" cy="1459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১। যে প্রযুক্তির মাধ্যমে তথ্য সংগ্রহ , এর সত্যতা ও বৈধতা যাচাই , তথ্য  সংরক্ষণ , প্রক্রিয়াকরণ , তথ্য আদান প্রদান ও যোগাযোগ স্থাপনে ব্যবহৃত যে কোন প্রযুক্তিকে বলে তথ্য ও যোগযোগ প্রযুক্তি । </a:t>
            </a:r>
            <a:endParaRPr lang="en-US" sz="2400" b="1" dirty="0">
              <a:solidFill>
                <a:schemeClr val="tx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14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95500" y="381000"/>
            <a:ext cx="31623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accent5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জোড়ায় কাজঃ 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2514600"/>
            <a:ext cx="5715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6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জ্ঞান ভিত্তিক সমাজ তৈরী করার বিপ্লবে অংশ নিতে হলে কোন কোন দক্ষতা থাকা প্রয়োজন তার একটি তালিকা তৈরী কর ।   </a:t>
            </a:r>
            <a:endParaRPr lang="en-US" sz="3600" b="1" dirty="0">
              <a:solidFill>
                <a:schemeClr val="tx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76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38325" y="457200"/>
            <a:ext cx="394335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accent5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সমাধানঃ</a:t>
            </a:r>
            <a:endParaRPr lang="en-US" sz="5400" b="1" dirty="0">
              <a:solidFill>
                <a:schemeClr val="accent5">
                  <a:lumMod val="75000"/>
                </a:schemeClr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2590800"/>
            <a:ext cx="6781800" cy="3581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200" b="1" dirty="0" smtClean="0">
                <a:solidFill>
                  <a:schemeClr val="accent5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পারষ্পরিক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sz="3200" b="1" dirty="0" smtClean="0">
                <a:solidFill>
                  <a:schemeClr val="accent5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সহযোগিতার মনোভাব, যোগাযোগ দক্ষতা , সুনাগরিকতব , সমস্যা সমাধানে পারদ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র্শী</a:t>
            </a:r>
            <a:r>
              <a:rPr lang="bn-BD" sz="3200" b="1" dirty="0" smtClean="0">
                <a:solidFill>
                  <a:schemeClr val="accent5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, বিশ্লেষণী চিন্তন দক্ষতা , সৃজনশীলতা , তার সাথে তথ্য ও যোগাযোগ প্রযুক্তিতে পারদর্শিতা । 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89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ebapps.aljazeera.net/aje/custom/worldradioday/img/radio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327660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http://deafblind.org.uk/wp-content/uploads/2012/10/Mobile-Pho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33400"/>
            <a:ext cx="3364276" cy="2303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http://e-spirit-technologies.com/wp-content/uploads/2014/11/computer-lcd-monitor-vect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3276600"/>
            <a:ext cx="4800600" cy="333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09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05000" y="381000"/>
            <a:ext cx="38100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accent5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দলীয় কাজঃ</a:t>
            </a:r>
            <a:endParaRPr lang="en-US" sz="4400" b="1" dirty="0">
              <a:solidFill>
                <a:schemeClr val="accent5">
                  <a:lumMod val="75000"/>
                </a:schemeClr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1500" y="2286000"/>
            <a:ext cx="6477000" cy="411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4000" b="1" dirty="0" smtClean="0">
                <a:solidFill>
                  <a:schemeClr val="accent5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রেডিও, স্মার্টফোন ও কম্পিউটারের মধ্যে কোন প্রযুক্তির মাধ্যমে পৃথিবীর যে কোন দেশ/ স্থানের সাথে মনের ভাব আদান প্রদান করা যায় এবং কেন ?</a:t>
            </a:r>
            <a:endParaRPr lang="en-US" sz="4000" b="1" dirty="0">
              <a:solidFill>
                <a:schemeClr val="accent5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42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90800" y="152400"/>
            <a:ext cx="38862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accent5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মূল্যায়নঃ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447800"/>
            <a:ext cx="6974006" cy="5219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১। একুশ শতাব্দীতে কতটি ধারণার জন্ম হয়েছ ? </a:t>
            </a:r>
          </a:p>
          <a:p>
            <a:r>
              <a:rPr lang="bn-BD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(ক) দুটি     (খ) তিনটি    (গ) চারটি       (ঘ) পাঁচটি </a:t>
            </a:r>
          </a:p>
          <a:p>
            <a:r>
              <a:rPr lang="bn-BD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২। নতুন পৃথিবীর অলিখিত নিয়ম কোনটি ? </a:t>
            </a:r>
          </a:p>
          <a:p>
            <a:r>
              <a:rPr lang="bn-BD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(ক) বিশ্বায়ন (খ) আন্তর্জাতিকতা  (গ) সৃজনশীলতা (ঘ) যোগাযোগ দক্ষতা</a:t>
            </a:r>
          </a:p>
          <a:p>
            <a:r>
              <a:rPr lang="bn-BD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৩।  একুশ শতকের পৃথিবী ----</a:t>
            </a:r>
          </a:p>
          <a:p>
            <a:r>
              <a:rPr lang="en-US" sz="2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i</a:t>
            </a:r>
            <a:r>
              <a:rPr lang="en-US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. </a:t>
            </a:r>
            <a:r>
              <a:rPr lang="bn-BD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জ্ঞানভিত্তিক অর্থনীতির উপর দাঁড়াতে শুরু করেছে </a:t>
            </a:r>
          </a:p>
          <a:p>
            <a:r>
              <a:rPr lang="en-US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ii. </a:t>
            </a:r>
            <a:r>
              <a:rPr lang="bn-BD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বিশ্বায়ন ও আন্তর্জাতিকতা নির্ভর ।</a:t>
            </a:r>
          </a:p>
          <a:p>
            <a:r>
              <a:rPr lang="en-US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iii. </a:t>
            </a:r>
            <a:r>
              <a:rPr lang="bn-BD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এর সম্পদ হচ্ছে শিল্প ও বানিজ্য । </a:t>
            </a:r>
          </a:p>
          <a:p>
            <a:r>
              <a:rPr lang="bn-BD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নিচের কোনটি সঠিক ?</a:t>
            </a:r>
          </a:p>
          <a:p>
            <a:r>
              <a:rPr lang="bn-BD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(ক) </a:t>
            </a:r>
            <a:r>
              <a:rPr lang="en-US" sz="2400" dirty="0" err="1" smtClean="0">
                <a:latin typeface="Vrinda" panose="020B0502040204020203" pitchFamily="34" charset="0"/>
                <a:cs typeface="Vrinda" panose="020B0502040204020203" pitchFamily="34" charset="0"/>
              </a:rPr>
              <a:t>i</a:t>
            </a:r>
            <a:r>
              <a:rPr lang="bn-BD" sz="2400" dirty="0" smtClean="0">
                <a:latin typeface="Vrinda" panose="020B0502040204020203" pitchFamily="34" charset="0"/>
                <a:cs typeface="Vrinda" panose="020B0502040204020203" pitchFamily="34" charset="0"/>
              </a:rPr>
              <a:t>  </a:t>
            </a:r>
            <a:r>
              <a:rPr lang="bn-BD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(খ) </a:t>
            </a:r>
            <a:r>
              <a:rPr lang="en-US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I </a:t>
            </a:r>
            <a:r>
              <a:rPr lang="bn-BD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ও </a:t>
            </a:r>
            <a:r>
              <a:rPr lang="en-US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ii</a:t>
            </a:r>
            <a:r>
              <a:rPr lang="bn-BD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     (গ) </a:t>
            </a:r>
            <a:r>
              <a:rPr lang="en-US" sz="2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i</a:t>
            </a:r>
            <a:r>
              <a:rPr lang="bn-BD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ও </a:t>
            </a:r>
            <a:r>
              <a:rPr lang="en-US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iii</a:t>
            </a:r>
            <a:r>
              <a:rPr lang="bn-BD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        (ঘ)  </a:t>
            </a:r>
            <a:r>
              <a:rPr lang="en-US" sz="2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i</a:t>
            </a:r>
            <a:r>
              <a:rPr lang="bn-BD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, </a:t>
            </a:r>
            <a:r>
              <a:rPr lang="en-US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ii</a:t>
            </a:r>
            <a:r>
              <a:rPr lang="bn-BD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ও </a:t>
            </a:r>
            <a:r>
              <a:rPr lang="en-US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iii</a:t>
            </a:r>
            <a:endParaRPr lang="bn-BD" sz="2400" dirty="0" smtClean="0"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endParaRPr lang="en-US" sz="24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9753600" y="1447800"/>
            <a:ext cx="645994" cy="4572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753600" y="2971800"/>
            <a:ext cx="457200" cy="53283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19397" y="4648200"/>
            <a:ext cx="591403" cy="533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7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44444E-6 L -1.05191 0.0333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604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89167 -0.0388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583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33333E-6 L -0.91753 0.1388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85" y="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Lab 47\My Documents\My Pictures\New Folder (2)\Teacher_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762000"/>
            <a:ext cx="3048000" cy="51816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114800" y="2857500"/>
            <a:ext cx="3424451" cy="9906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আর কোন প্রশ্ন ? </a:t>
            </a:r>
            <a:endParaRPr lang="en-US" sz="36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82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-87878" y="-7793"/>
            <a:ext cx="9785275" cy="7015163"/>
            <a:chOff x="0" y="0"/>
            <a:chExt cx="9785808" cy="7014646"/>
          </a:xfrm>
        </p:grpSpPr>
        <p:sp>
          <p:nvSpPr>
            <p:cNvPr id="15" name="Freeform 14"/>
            <p:cNvSpPr/>
            <p:nvPr/>
          </p:nvSpPr>
          <p:spPr>
            <a:xfrm>
              <a:off x="7475869" y="228583"/>
              <a:ext cx="2309939" cy="6786063"/>
            </a:xfrm>
            <a:custGeom>
              <a:avLst/>
              <a:gdLst>
                <a:gd name="connsiteX0" fmla="*/ 2286000 w 2286000"/>
                <a:gd name="connsiteY0" fmla="*/ 0 h 6785811"/>
                <a:gd name="connsiteX1" fmla="*/ 0 w 2286000"/>
                <a:gd name="connsiteY1" fmla="*/ 962526 h 6785811"/>
                <a:gd name="connsiteX2" fmla="*/ 24063 w 2286000"/>
                <a:gd name="connsiteY2" fmla="*/ 5606716 h 6785811"/>
                <a:gd name="connsiteX3" fmla="*/ 2286000 w 2286000"/>
                <a:gd name="connsiteY3" fmla="*/ 6785811 h 6785811"/>
                <a:gd name="connsiteX4" fmla="*/ 2286000 w 2286000"/>
                <a:gd name="connsiteY4" fmla="*/ 0 h 6785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0" h="6785811">
                  <a:moveTo>
                    <a:pt x="2286000" y="0"/>
                  </a:moveTo>
                  <a:lnTo>
                    <a:pt x="0" y="962526"/>
                  </a:lnTo>
                  <a:lnTo>
                    <a:pt x="24063" y="5606716"/>
                  </a:lnTo>
                  <a:lnTo>
                    <a:pt x="2286000" y="6785811"/>
                  </a:lnTo>
                  <a:lnTo>
                    <a:pt x="2286000" y="0"/>
                  </a:lnTo>
                  <a:close/>
                </a:path>
              </a:pathLst>
            </a:custGeom>
            <a:gradFill flip="none" rotWithShape="1">
              <a:gsLst>
                <a:gs pos="2100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 flipH="1">
              <a:off x="0" y="0"/>
              <a:ext cx="2205158" cy="6786064"/>
            </a:xfrm>
            <a:custGeom>
              <a:avLst/>
              <a:gdLst>
                <a:gd name="connsiteX0" fmla="*/ 2286000 w 2286000"/>
                <a:gd name="connsiteY0" fmla="*/ 0 h 6785811"/>
                <a:gd name="connsiteX1" fmla="*/ 0 w 2286000"/>
                <a:gd name="connsiteY1" fmla="*/ 962526 h 6785811"/>
                <a:gd name="connsiteX2" fmla="*/ 24063 w 2286000"/>
                <a:gd name="connsiteY2" fmla="*/ 5606716 h 6785811"/>
                <a:gd name="connsiteX3" fmla="*/ 2286000 w 2286000"/>
                <a:gd name="connsiteY3" fmla="*/ 6785811 h 6785811"/>
                <a:gd name="connsiteX4" fmla="*/ 2286000 w 2286000"/>
                <a:gd name="connsiteY4" fmla="*/ 0 h 6785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0" h="6785811">
                  <a:moveTo>
                    <a:pt x="2286000" y="0"/>
                  </a:moveTo>
                  <a:lnTo>
                    <a:pt x="0" y="962526"/>
                  </a:lnTo>
                  <a:lnTo>
                    <a:pt x="24063" y="5606716"/>
                  </a:lnTo>
                  <a:lnTo>
                    <a:pt x="2286000" y="6785811"/>
                  </a:lnTo>
                  <a:lnTo>
                    <a:pt x="2286000" y="0"/>
                  </a:lnTo>
                  <a:close/>
                </a:path>
              </a:pathLst>
            </a:custGeom>
            <a:gradFill flip="none" rotWithShape="1">
              <a:gsLst>
                <a:gs pos="2100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3814" y="0"/>
              <a:ext cx="9168312" cy="938144"/>
            </a:xfrm>
            <a:custGeom>
              <a:avLst/>
              <a:gdLst>
                <a:gd name="connsiteX0" fmla="*/ 0 w 9168063"/>
                <a:gd name="connsiteY0" fmla="*/ 0 h 914400"/>
                <a:gd name="connsiteX1" fmla="*/ 2189748 w 9168063"/>
                <a:gd name="connsiteY1" fmla="*/ 914400 h 914400"/>
                <a:gd name="connsiteX2" fmla="*/ 6906126 w 9168063"/>
                <a:gd name="connsiteY2" fmla="*/ 914400 h 914400"/>
                <a:gd name="connsiteX3" fmla="*/ 9168063 w 9168063"/>
                <a:gd name="connsiteY3" fmla="*/ 0 h 914400"/>
                <a:gd name="connsiteX4" fmla="*/ 0 w 9168063"/>
                <a:gd name="connsiteY4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68063" h="914400">
                  <a:moveTo>
                    <a:pt x="0" y="0"/>
                  </a:moveTo>
                  <a:lnTo>
                    <a:pt x="2189748" y="914400"/>
                  </a:lnTo>
                  <a:lnTo>
                    <a:pt x="6906126" y="914400"/>
                  </a:lnTo>
                  <a:lnTo>
                    <a:pt x="9168063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lin ang="0" scaled="1"/>
            </a:gra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1478486" y="1019812"/>
            <a:ext cx="5170742" cy="4702115"/>
            <a:chOff x="2283775" y="1006475"/>
            <a:chExt cx="4525849" cy="4479923"/>
          </a:xfrm>
        </p:grpSpPr>
        <p:sp>
          <p:nvSpPr>
            <p:cNvPr id="25" name="Rectangle 24"/>
            <p:cNvSpPr/>
            <p:nvPr/>
          </p:nvSpPr>
          <p:spPr>
            <a:xfrm>
              <a:off x="2283775" y="1006475"/>
              <a:ext cx="4495798" cy="914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313826" y="4724398"/>
              <a:ext cx="4495798" cy="762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346235" y="1112313"/>
            <a:ext cx="5900627" cy="3618497"/>
            <a:chOff x="1346235" y="1112313"/>
            <a:chExt cx="5423199" cy="3591385"/>
          </a:xfrm>
        </p:grpSpPr>
        <p:sp>
          <p:nvSpPr>
            <p:cNvPr id="18" name="TextBox 11"/>
            <p:cNvSpPr txBox="1">
              <a:spLocks noChangeArrowheads="1"/>
            </p:cNvSpPr>
            <p:nvPr/>
          </p:nvSpPr>
          <p:spPr bwMode="auto">
            <a:xfrm>
              <a:off x="1346235" y="1112313"/>
              <a:ext cx="495222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bn-BD" altLang="en-US" sz="2800" dirty="0">
                  <a:latin typeface="NikoshBAN" pitchFamily="2" charset="0"/>
                </a:rPr>
                <a:t>মোঃ </a:t>
              </a:r>
              <a:r>
                <a:rPr lang="en-US" altLang="en-US" sz="2800" dirty="0" err="1" smtClean="0">
                  <a:latin typeface="NikoshBAN" pitchFamily="2" charset="0"/>
                </a:rPr>
                <a:t>এনতাজ</a:t>
              </a:r>
              <a:r>
                <a:rPr lang="en-US" altLang="en-US" sz="2800" dirty="0" smtClean="0">
                  <a:latin typeface="NikoshBAN" pitchFamily="2" charset="0"/>
                </a:rPr>
                <a:t> </a:t>
              </a:r>
              <a:r>
                <a:rPr lang="en-US" altLang="en-US" sz="2800" dirty="0" err="1" smtClean="0">
                  <a:latin typeface="NikoshBAN" pitchFamily="2" charset="0"/>
                </a:rPr>
                <a:t>আলী</a:t>
              </a:r>
              <a:r>
                <a:rPr lang="en-US" altLang="en-US" sz="2800" dirty="0" smtClean="0">
                  <a:latin typeface="NikoshBAN" pitchFamily="2" charset="0"/>
                </a:rPr>
                <a:t> </a:t>
              </a:r>
              <a:r>
                <a:rPr lang="en-US" altLang="en-US" sz="2800" dirty="0" err="1" smtClean="0">
                  <a:latin typeface="NikoshBAN" pitchFamily="2" charset="0"/>
                </a:rPr>
                <a:t>প্রামানিক</a:t>
              </a:r>
              <a:r>
                <a:rPr lang="bn-BD" altLang="en-US" sz="2800" dirty="0" smtClean="0">
                  <a:latin typeface="NikoshBAN" pitchFamily="2" charset="0"/>
                </a:rPr>
                <a:t> </a:t>
              </a:r>
              <a:endParaRPr lang="en-US" altLang="en-US" sz="2800" dirty="0">
                <a:latin typeface="NikoshBAN" pitchFamily="2" charset="0"/>
              </a:endParaRPr>
            </a:p>
          </p:txBody>
        </p:sp>
        <p:sp>
          <p:nvSpPr>
            <p:cNvPr id="19" name="TextBox 12"/>
            <p:cNvSpPr txBox="1">
              <a:spLocks noChangeArrowheads="1"/>
            </p:cNvSpPr>
            <p:nvPr/>
          </p:nvSpPr>
          <p:spPr bwMode="auto">
            <a:xfrm>
              <a:off x="2570225" y="1922439"/>
              <a:ext cx="254749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 smtClean="0">
                  <a:latin typeface="NikoshBAN" pitchFamily="2" charset="0"/>
                </a:rPr>
                <a:t> </a:t>
              </a:r>
              <a:r>
                <a:rPr lang="en-US" altLang="en-US" sz="2800" dirty="0" err="1" smtClean="0">
                  <a:latin typeface="NikoshBAN" pitchFamily="2" charset="0"/>
                </a:rPr>
                <a:t>সিনিয়র</a:t>
              </a:r>
              <a:r>
                <a:rPr lang="bn-BD" altLang="en-US" sz="2800" dirty="0" smtClean="0">
                  <a:latin typeface="NikoshBAN" pitchFamily="2" charset="0"/>
                </a:rPr>
                <a:t> </a:t>
              </a:r>
              <a:r>
                <a:rPr lang="en-US" altLang="en-US" sz="2800" dirty="0" err="1" smtClean="0">
                  <a:latin typeface="NikoshBAN" pitchFamily="2" charset="0"/>
                </a:rPr>
                <a:t>শিক্ষক</a:t>
              </a:r>
              <a:endParaRPr lang="en-US" altLang="en-US" sz="2800" dirty="0">
                <a:latin typeface="NikoshBAN" pitchFamily="2" charset="0"/>
              </a:endParaRPr>
            </a:p>
          </p:txBody>
        </p:sp>
        <p:sp>
          <p:nvSpPr>
            <p:cNvPr id="24" name="TextBox 13"/>
            <p:cNvSpPr txBox="1">
              <a:spLocks noChangeArrowheads="1"/>
            </p:cNvSpPr>
            <p:nvPr/>
          </p:nvSpPr>
          <p:spPr bwMode="auto">
            <a:xfrm>
              <a:off x="1501386" y="2975023"/>
              <a:ext cx="526804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 err="1" smtClean="0">
                  <a:latin typeface="NikoshBAN" pitchFamily="2" charset="0"/>
                </a:rPr>
                <a:t>কোচড়া</a:t>
              </a:r>
              <a:r>
                <a:rPr lang="en-US" altLang="en-US" sz="2800" dirty="0" smtClean="0">
                  <a:latin typeface="NikoshBAN" pitchFamily="2" charset="0"/>
                </a:rPr>
                <a:t> </a:t>
              </a:r>
              <a:r>
                <a:rPr lang="en-US" altLang="en-US" sz="2800" dirty="0" err="1" smtClean="0">
                  <a:latin typeface="NikoshBAN" pitchFamily="2" charset="0"/>
                </a:rPr>
                <a:t>বাদলঘাটা</a:t>
              </a:r>
              <a:r>
                <a:rPr lang="en-US" altLang="en-US" sz="2800" dirty="0" smtClean="0">
                  <a:latin typeface="NikoshBAN" pitchFamily="2" charset="0"/>
                </a:rPr>
                <a:t> </a:t>
              </a:r>
              <a:r>
                <a:rPr lang="en-US" altLang="en-US" sz="2800" dirty="0" err="1" smtClean="0">
                  <a:latin typeface="NikoshBAN" pitchFamily="2" charset="0"/>
                </a:rPr>
                <a:t>উচ্চ</a:t>
              </a:r>
              <a:r>
                <a:rPr lang="en-US" altLang="en-US" sz="2800" dirty="0" smtClean="0">
                  <a:latin typeface="NikoshBAN" pitchFamily="2" charset="0"/>
                </a:rPr>
                <a:t> </a:t>
              </a:r>
              <a:r>
                <a:rPr lang="en-US" altLang="en-US" sz="2800" dirty="0" err="1" smtClean="0">
                  <a:latin typeface="NikoshBAN" pitchFamily="2" charset="0"/>
                </a:rPr>
                <a:t>বিদ্যালয়</a:t>
              </a:r>
              <a:endParaRPr lang="en-US" altLang="en-US" sz="2800" dirty="0">
                <a:latin typeface="NikoshBAN" pitchFamily="2" charset="0"/>
              </a:endParaRPr>
            </a:p>
          </p:txBody>
        </p:sp>
        <p:sp>
          <p:nvSpPr>
            <p:cNvPr id="26" name="TextBox 18"/>
            <p:cNvSpPr txBox="1">
              <a:spLocks noChangeArrowheads="1"/>
            </p:cNvSpPr>
            <p:nvPr/>
          </p:nvSpPr>
          <p:spPr bwMode="auto">
            <a:xfrm>
              <a:off x="2971800" y="3556978"/>
              <a:ext cx="233605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 err="1" smtClean="0">
                  <a:latin typeface="NikoshBAN" pitchFamily="2" charset="0"/>
                </a:rPr>
                <a:t>মান্দা</a:t>
              </a:r>
              <a:r>
                <a:rPr lang="bn-BD" altLang="en-US" sz="2800" dirty="0" smtClean="0">
                  <a:latin typeface="NikoshBAN" pitchFamily="2" charset="0"/>
                </a:rPr>
                <a:t>, </a:t>
              </a:r>
              <a:r>
                <a:rPr lang="en-US" altLang="en-US" sz="2800" dirty="0" err="1" smtClean="0">
                  <a:latin typeface="NikoshBAN" pitchFamily="2" charset="0"/>
                </a:rPr>
                <a:t>নওগাঁ</a:t>
              </a:r>
              <a:endParaRPr lang="en-US" altLang="en-US" sz="2800" dirty="0">
                <a:latin typeface="NikoshBAN" pitchFamily="2" charset="0"/>
              </a:endParaRPr>
            </a:p>
          </p:txBody>
        </p:sp>
        <p:sp>
          <p:nvSpPr>
            <p:cNvPr id="28" name="TextBox 19"/>
            <p:cNvSpPr txBox="1">
              <a:spLocks noChangeArrowheads="1"/>
            </p:cNvSpPr>
            <p:nvPr/>
          </p:nvSpPr>
          <p:spPr bwMode="auto">
            <a:xfrm>
              <a:off x="1842851" y="4180478"/>
              <a:ext cx="445561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 err="1" smtClean="0">
                  <a:latin typeface="NikoshBAN" pitchFamily="2" charset="0"/>
                </a:rPr>
                <a:t>মোবাইল</a:t>
              </a:r>
              <a:r>
                <a:rPr lang="en-US" altLang="en-US" sz="2800" dirty="0" err="1">
                  <a:latin typeface="NikoshBAN" pitchFamily="2" charset="0"/>
                </a:rPr>
                <a:t>ঃ</a:t>
              </a:r>
              <a:r>
                <a:rPr lang="en-US" altLang="en-US" sz="2800" dirty="0" smtClean="0">
                  <a:latin typeface="NikoshBAN" pitchFamily="2" charset="0"/>
                </a:rPr>
                <a:t> </a:t>
              </a:r>
              <a:r>
                <a:rPr lang="bn-BD" altLang="en-US" sz="2800" dirty="0" smtClean="0"/>
                <a:t>০১৭</a:t>
              </a:r>
              <a:r>
                <a:rPr lang="en-US" altLang="en-US" sz="2800" dirty="0" smtClean="0"/>
                <a:t>১৩৭৭</a:t>
              </a:r>
              <a:r>
                <a:rPr lang="bn-BD" altLang="en-US" sz="2800" dirty="0" smtClean="0"/>
                <a:t>২</a:t>
              </a:r>
              <a:r>
                <a:rPr lang="en-US" altLang="en-US" sz="2800" dirty="0" smtClean="0"/>
                <a:t>৫৫</a:t>
              </a:r>
              <a:r>
                <a:rPr lang="bn-BD" altLang="en-US" sz="2800" dirty="0" smtClean="0"/>
                <a:t>৬</a:t>
              </a:r>
              <a:endParaRPr lang="en-US" altLang="en-US" sz="2800" dirty="0">
                <a:latin typeface="NikoshBAN" pitchFamily="2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 bwMode="auto">
          <a:xfrm>
            <a:off x="1886570" y="5154539"/>
            <a:ext cx="39438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+mn-lt"/>
                <a:cs typeface="+mn-cs"/>
              </a:rPr>
              <a:t>E-mail: </a:t>
            </a:r>
            <a:r>
              <a:rPr lang="en-US" sz="2000" dirty="0" smtClean="0">
                <a:solidFill>
                  <a:srgbClr val="7030A0"/>
                </a:solidFill>
                <a:latin typeface="+mn-lt"/>
                <a:cs typeface="+mn-cs"/>
                <a:hlinkClick r:id="rId3"/>
              </a:rPr>
              <a:t>antazmaster@gmail.com</a:t>
            </a:r>
            <a:endParaRPr lang="en-US" sz="2000" dirty="0" smtClean="0">
              <a:solidFill>
                <a:srgbClr val="7030A0"/>
              </a:solidFill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465" y="985176"/>
            <a:ext cx="2224042" cy="29653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67000" y="609600"/>
            <a:ext cx="28194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accent5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বাড়ির কাজঃ 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590800"/>
            <a:ext cx="7239000" cy="304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4000" dirty="0" smtClean="0">
                <a:solidFill>
                  <a:schemeClr val="accent2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যারা জ্ঞান ভিত্তিক সমাজ তৈরীর কাজে অংশ নেবে তারাই পৃথিবীর চালিকা শক্তি হিসেবে  কাজ করবে  – কথাটির সত্যতা মূল্যায়ন কর । 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21323" y="304800"/>
            <a:ext cx="4038600" cy="25908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ধন্যবাদ </a:t>
            </a:r>
            <a:endParaRPr lang="en-US" sz="6000" b="1" dirty="0">
              <a:solidFill>
                <a:srgbClr val="00B0F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3" name="Content Placeholder 3" descr="dwolive.gif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52600" y="2667000"/>
            <a:ext cx="5576047" cy="349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02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048000" y="112322"/>
            <a:ext cx="2209800" cy="2057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295400" y="2329668"/>
            <a:ext cx="5676900" cy="4267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00" name="Rectangle 7"/>
          <p:cNvSpPr>
            <a:spLocks noChangeArrowheads="1"/>
          </p:cNvSpPr>
          <p:nvPr/>
        </p:nvSpPr>
        <p:spPr bwMode="auto">
          <a:xfrm>
            <a:off x="3048000" y="342263"/>
            <a:ext cx="22161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bn-BD" sz="4000" dirty="0">
                <a:latin typeface="NikoshBAN" pitchFamily="2" charset="0"/>
              </a:rPr>
              <a:t>পাঠ পরিচিতি</a:t>
            </a:r>
            <a:endParaRPr lang="en-US" sz="4000" dirty="0">
              <a:latin typeface="NikoshBAN" pitchFamily="2" charset="0"/>
            </a:endParaRPr>
          </a:p>
        </p:txBody>
      </p:sp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1295400" y="3657600"/>
            <a:ext cx="57150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bn-BD" sz="3200" dirty="0">
                <a:latin typeface="NikoshBAN" pitchFamily="2" charset="0"/>
              </a:rPr>
              <a:t>শ্রে</a:t>
            </a:r>
            <a:r>
              <a:rPr lang="en-US" sz="3200" dirty="0" err="1">
                <a:latin typeface="NikoshBAN" pitchFamily="2" charset="0"/>
              </a:rPr>
              <a:t>ণি</a:t>
            </a:r>
            <a:r>
              <a:rPr lang="en-US" sz="3200" dirty="0">
                <a:latin typeface="NikoshBAN" pitchFamily="2" charset="0"/>
              </a:rPr>
              <a:t> : </a:t>
            </a:r>
            <a:r>
              <a:rPr lang="en-US" sz="3200" dirty="0" err="1">
                <a:latin typeface="NikoshBAN" pitchFamily="2" charset="0"/>
              </a:rPr>
              <a:t>নবম</a:t>
            </a:r>
            <a:endParaRPr lang="bn-BD" sz="3200" dirty="0">
              <a:latin typeface="NikoshBAN" pitchFamily="2" charset="0"/>
            </a:endParaRPr>
          </a:p>
          <a:p>
            <a:pPr algn="ctr" eaLnBrk="1" hangingPunct="1"/>
            <a:r>
              <a:rPr lang="bn-BD" sz="3200" dirty="0">
                <a:latin typeface="NikoshBAN" pitchFamily="2" charset="0"/>
              </a:rPr>
              <a:t>বিষয়</a:t>
            </a:r>
            <a:r>
              <a:rPr lang="en-US" sz="3200" dirty="0">
                <a:latin typeface="NikoshBAN" pitchFamily="2" charset="0"/>
              </a:rPr>
              <a:t> : </a:t>
            </a:r>
            <a:r>
              <a:rPr lang="en-US" sz="3200" dirty="0" err="1">
                <a:latin typeface="NikoshBAN" pitchFamily="2" charset="0"/>
              </a:rPr>
              <a:t>তথ্য</a:t>
            </a:r>
            <a:r>
              <a:rPr lang="en-US" sz="3200" dirty="0">
                <a:latin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</a:rPr>
              <a:t>যোগাযোগ</a:t>
            </a:r>
            <a:r>
              <a:rPr lang="en-US" sz="3200" dirty="0">
                <a:latin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</a:rPr>
              <a:t>প্রযুক্তি</a:t>
            </a:r>
            <a:endParaRPr lang="bn-BD" sz="3200" dirty="0">
              <a:latin typeface="NikoshBAN" pitchFamily="2" charset="0"/>
            </a:endParaRPr>
          </a:p>
          <a:p>
            <a:pPr algn="ctr" eaLnBrk="1" hangingPunct="1"/>
            <a:r>
              <a:rPr lang="bn-BD" sz="3200" dirty="0">
                <a:latin typeface="NikoshBAN" pitchFamily="2" charset="0"/>
              </a:rPr>
              <a:t>অধ্যায়</a:t>
            </a:r>
            <a:r>
              <a:rPr lang="en-US" sz="3200" dirty="0">
                <a:latin typeface="NikoshBAN" pitchFamily="2" charset="0"/>
              </a:rPr>
              <a:t> : </a:t>
            </a:r>
            <a:r>
              <a:rPr lang="en-US" sz="3200" dirty="0" err="1">
                <a:latin typeface="NikoshBAN" pitchFamily="2" charset="0"/>
              </a:rPr>
              <a:t>প্রথম</a:t>
            </a:r>
            <a:r>
              <a:rPr lang="bn-BD" sz="3200" dirty="0">
                <a:latin typeface="NikoshBAN" pitchFamily="2" charset="0"/>
              </a:rPr>
              <a:t> </a:t>
            </a:r>
          </a:p>
          <a:p>
            <a:pPr algn="ctr" eaLnBrk="1" hangingPunct="1"/>
            <a:r>
              <a:rPr lang="bn-BD" sz="3200" dirty="0">
                <a:latin typeface="NikoshBAN" pitchFamily="2" charset="0"/>
              </a:rPr>
              <a:t>সময়</a:t>
            </a:r>
            <a:r>
              <a:rPr lang="en-US" sz="3200" dirty="0">
                <a:latin typeface="NikoshBAN" pitchFamily="2" charset="0"/>
              </a:rPr>
              <a:t> : </a:t>
            </a:r>
            <a:r>
              <a:rPr lang="bn-BD" sz="3200" dirty="0">
                <a:latin typeface="NikoshBAN" pitchFamily="2" charset="0"/>
              </a:rPr>
              <a:t>৪</a:t>
            </a:r>
            <a:r>
              <a:rPr lang="en-US" sz="3200" dirty="0">
                <a:latin typeface="NikoshBAN" pitchFamily="2" charset="0"/>
              </a:rPr>
              <a:t>0 </a:t>
            </a:r>
            <a:r>
              <a:rPr lang="bn-BD" sz="3200" dirty="0" smtClean="0">
                <a:latin typeface="NikoshBAN" pitchFamily="2" charset="0"/>
              </a:rPr>
              <a:t>মিনিট</a:t>
            </a:r>
            <a:endParaRPr lang="bn-BD" sz="3200" dirty="0">
              <a:latin typeface="NikoshBAN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4100" grpId="0"/>
      <p:bldP spid="410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Fahim-Faria.FAGUN-C14129B99\Desktop\int-fredomEdit-B201212230301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368300"/>
            <a:ext cx="7573963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156369" y="5791200"/>
            <a:ext cx="830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bn-BD" altLang="en-US" sz="2800" b="1" dirty="0" smtClean="0">
                <a:solidFill>
                  <a:srgbClr val="0070C0"/>
                </a:solidFill>
                <a:latin typeface="Shonar Bangla" panose="020B0502040204020203" pitchFamily="34" charset="0"/>
                <a:ea typeface="Nikoshban" panose="02000000000000000000" pitchFamily="2" charset="0"/>
                <a:cs typeface="Shonar Bangla" panose="020B0502040204020203" pitchFamily="34" charset="0"/>
              </a:rPr>
              <a:t>বিশ্বজগত </a:t>
            </a:r>
            <a:r>
              <a:rPr lang="bn-BD" altLang="en-US" sz="2800" b="1" dirty="0">
                <a:solidFill>
                  <a:srgbClr val="0070C0"/>
                </a:solidFill>
                <a:latin typeface="Shonar Bangla" panose="020B0502040204020203" pitchFamily="34" charset="0"/>
                <a:ea typeface="Nikoshban" panose="02000000000000000000" pitchFamily="2" charset="0"/>
                <a:cs typeface="Shonar Bangla" panose="020B0502040204020203" pitchFamily="34" charset="0"/>
              </a:rPr>
              <a:t>দেখব আমি </a:t>
            </a:r>
            <a:r>
              <a:rPr lang="bn-BD" altLang="en-US" sz="2800" b="1" dirty="0">
                <a:solidFill>
                  <a:srgbClr val="FF0000"/>
                </a:solidFill>
                <a:latin typeface="Shonar Bangla" panose="020B0502040204020203" pitchFamily="34" charset="0"/>
                <a:ea typeface="Nikoshban" panose="02000000000000000000" pitchFamily="2" charset="0"/>
                <a:cs typeface="Shonar Bangla" panose="020B0502040204020203" pitchFamily="34" charset="0"/>
              </a:rPr>
              <a:t>আপন হাতের মুঠোয় পুরে’</a:t>
            </a:r>
            <a:endParaRPr lang="en-US" altLang="en-US" sz="2800" b="1" dirty="0">
              <a:solidFill>
                <a:srgbClr val="FF0000"/>
              </a:solidFill>
              <a:latin typeface="Shonar Bangla" panose="020B0502040204020203" pitchFamily="34" charset="0"/>
              <a:ea typeface="Nikoshban" panose="02000000000000000000" pitchFamily="2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7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3" name="bomb.wav"/>
          </p:stSnd>
        </p:sndAc>
      </p:transition>
    </mc:Choice>
    <mc:Fallback xmlns="">
      <p:transition spd="slow">
        <p:fade/>
        <p:sndAc>
          <p:stSnd>
            <p:snd r:embed="rId5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491" y="1600200"/>
            <a:ext cx="907472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একুশ</a:t>
            </a:r>
            <a:r>
              <a:rPr lang="en-US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শতক</a:t>
            </a:r>
            <a:endParaRPr 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endParaRPr lang="en-US" sz="6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6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19400" y="193222"/>
            <a:ext cx="2895600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dirty="0" err="1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4400" b="1" dirty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4400" b="1" dirty="0">
              <a:ln>
                <a:prstDash val="solid"/>
              </a:ln>
              <a:solidFill>
                <a:srgbClr val="FFFF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169" y="1206890"/>
            <a:ext cx="5354269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 err="1">
                <a:ln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b="1" dirty="0">
                <a:ln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b="1" dirty="0">
                <a:ln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400" b="1" dirty="0">
                <a:ln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400" b="1" dirty="0">
                <a:ln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400" b="1" dirty="0">
                <a:ln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শিখবে</a:t>
            </a:r>
            <a:r>
              <a:rPr lang="en-US" sz="2400" b="1" dirty="0">
                <a:ln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..</a:t>
            </a:r>
          </a:p>
        </p:txBody>
      </p:sp>
      <p:sp>
        <p:nvSpPr>
          <p:cNvPr id="6" name="Rectangle 5"/>
          <p:cNvSpPr/>
          <p:nvPr/>
        </p:nvSpPr>
        <p:spPr>
          <a:xfrm>
            <a:off x="705134" y="3505200"/>
            <a:ext cx="7676866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en-US" sz="3200" b="1" dirty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Globalization </a:t>
            </a:r>
            <a:r>
              <a:rPr lang="bn-BD" sz="3200" b="1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ও </a:t>
            </a:r>
            <a:r>
              <a:rPr lang="en-US" sz="3200" b="1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Internationalization </a:t>
            </a:r>
            <a:r>
              <a:rPr lang="en-US" sz="3200" b="1" dirty="0" err="1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কী</a:t>
            </a:r>
            <a:r>
              <a:rPr lang="en-US" sz="3200" b="1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তা</a:t>
            </a:r>
            <a:r>
              <a:rPr lang="en-US" sz="3200" b="1" dirty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বলতে</a:t>
            </a:r>
            <a:r>
              <a:rPr lang="en-US" sz="3200" b="1" dirty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পারবে</a:t>
            </a:r>
            <a:r>
              <a:rPr lang="en-US" sz="3200" b="1" dirty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।</a:t>
            </a:r>
          </a:p>
        </p:txBody>
      </p:sp>
      <p:sp>
        <p:nvSpPr>
          <p:cNvPr id="9" name="5-Point Star 8"/>
          <p:cNvSpPr/>
          <p:nvPr/>
        </p:nvSpPr>
        <p:spPr>
          <a:xfrm>
            <a:off x="0" y="2286000"/>
            <a:ext cx="457200" cy="533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112024" y="3608358"/>
            <a:ext cx="457200" cy="533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62000" y="2285999"/>
            <a:ext cx="8229600" cy="9593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chemeClr val="accent4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বিভিন্ন ক্ষেত্রে তথ্য ও যোগাযোগ প্রযুক্তির অবদান অনুধাবন ও তা ব্যাখ্যা করতে পারবে ।   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5-Point Star 2"/>
          <p:cNvSpPr/>
          <p:nvPr/>
        </p:nvSpPr>
        <p:spPr>
          <a:xfrm>
            <a:off x="53736" y="5091878"/>
            <a:ext cx="573776" cy="66351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8200" y="4842300"/>
            <a:ext cx="8153400" cy="14061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rgbClr val="7030A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পৃথিবীর বুকে মাথা উঁচু করে দাঁড়াতে হলে কোন কোন বিষয়ে দক্ষতা অর্জন করতে হবে তা বিশ্লেষন করতে পারবে । </a:t>
            </a:r>
            <a:endParaRPr lang="en-US" sz="3200" b="1" dirty="0">
              <a:solidFill>
                <a:srgbClr val="7030A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2" grpId="0" animBg="1"/>
      <p:bldP spid="3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http://www.roccocipriano.it/wordpress/wp-content/uploads/2013/08/fa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0481"/>
            <a:ext cx="3132119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6" descr="http://www.phonesreview.co.uk/wp-content/phoneimages/Britons-treat-mobile-phones-as-disposable-and-buy-new-on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0481"/>
            <a:ext cx="4038600" cy="285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8" descr="http://www.ssw-tuningweber.de/images/EmailIcon0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81306"/>
            <a:ext cx="3124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2" descr="http://e-spirit-technologies.com/wp-content/uploads/2014/11/computer-lcd-monitor-vecto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881" y="3981306"/>
            <a:ext cx="3594638" cy="249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2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92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92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92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381000" y="5334000"/>
            <a:ext cx="8458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 dirty="0" err="1">
                <a:latin typeface="NikoshBAN" pitchFamily="2" charset="0"/>
              </a:rPr>
              <a:t>ইন্টারনেট</a:t>
            </a:r>
            <a:r>
              <a:rPr lang="en-US" sz="2800" b="1" dirty="0">
                <a:latin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</a:rPr>
              <a:t>ব্যবহার</a:t>
            </a:r>
            <a:r>
              <a:rPr lang="en-US" sz="2800" b="1" dirty="0">
                <a:latin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</a:rPr>
              <a:t>করে</a:t>
            </a:r>
            <a:r>
              <a:rPr lang="en-US" sz="2800" b="1" dirty="0">
                <a:latin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</a:rPr>
              <a:t>স্কাইপ</a:t>
            </a:r>
            <a:r>
              <a:rPr lang="en-US" sz="2800" b="1" dirty="0">
                <a:latin typeface="NikoshBAN" pitchFamily="2" charset="0"/>
              </a:rPr>
              <a:t>/</a:t>
            </a:r>
            <a:r>
              <a:rPr lang="en-US" sz="2800" b="1" dirty="0" err="1">
                <a:latin typeface="NikoshBAN" pitchFamily="2" charset="0"/>
              </a:rPr>
              <a:t>ভাইবার</a:t>
            </a:r>
            <a:r>
              <a:rPr lang="en-US" sz="2800" b="1" dirty="0">
                <a:latin typeface="NikoshBAN" pitchFamily="2" charset="0"/>
              </a:rPr>
              <a:t>/</a:t>
            </a:r>
            <a:r>
              <a:rPr lang="en-US" sz="2800" b="1" dirty="0" err="1">
                <a:latin typeface="NikoshBAN" pitchFamily="2" charset="0"/>
              </a:rPr>
              <a:t>গুগল</a:t>
            </a:r>
            <a:r>
              <a:rPr lang="en-US" sz="2800" b="1" dirty="0">
                <a:latin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</a:rPr>
              <a:t>টক</a:t>
            </a:r>
            <a:r>
              <a:rPr lang="en-US" sz="2800" b="1" dirty="0">
                <a:latin typeface="NikoshBAN" pitchFamily="2" charset="0"/>
              </a:rPr>
              <a:t>/ </a:t>
            </a:r>
            <a:r>
              <a:rPr lang="en-US" sz="2800" b="1" dirty="0" err="1">
                <a:latin typeface="NikoshBAN" pitchFamily="2" charset="0"/>
              </a:rPr>
              <a:t>ফেসবুকের</a:t>
            </a:r>
            <a:r>
              <a:rPr lang="en-US" sz="2800" b="1" dirty="0">
                <a:latin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</a:rPr>
              <a:t>ভিডিও</a:t>
            </a:r>
            <a:r>
              <a:rPr lang="en-US" sz="2800" b="1" dirty="0">
                <a:latin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</a:rPr>
              <a:t>চ্যাটিং</a:t>
            </a:r>
            <a:r>
              <a:rPr lang="en-US" sz="2800" b="1" dirty="0">
                <a:latin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</a:rPr>
              <a:t>মাধ্যমে</a:t>
            </a:r>
            <a:r>
              <a:rPr lang="en-US" sz="2800" b="1" dirty="0">
                <a:latin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</a:rPr>
              <a:t>পৃথিবীর</a:t>
            </a:r>
            <a:r>
              <a:rPr lang="en-US" sz="2800" b="1" dirty="0">
                <a:latin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</a:rPr>
              <a:t>যে</a:t>
            </a:r>
            <a:r>
              <a:rPr lang="en-US" sz="2800" b="1" dirty="0">
                <a:latin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</a:rPr>
              <a:t>কোন</a:t>
            </a:r>
            <a:r>
              <a:rPr lang="en-US" sz="2800" b="1" dirty="0">
                <a:latin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</a:rPr>
              <a:t>প্রান্তে</a:t>
            </a:r>
            <a:r>
              <a:rPr lang="en-US" sz="2800" b="1" dirty="0">
                <a:latin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</a:rPr>
              <a:t>ছবিসহ</a:t>
            </a:r>
            <a:r>
              <a:rPr lang="en-US" sz="2800" b="1" dirty="0">
                <a:latin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</a:rPr>
              <a:t>কথা</a:t>
            </a:r>
            <a:r>
              <a:rPr lang="en-US" sz="2800" b="1" dirty="0">
                <a:latin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</a:rPr>
              <a:t>বলা</a:t>
            </a:r>
            <a:r>
              <a:rPr lang="en-US" sz="2800" b="1" dirty="0">
                <a:latin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</a:rPr>
              <a:t>যায়</a:t>
            </a:r>
            <a:r>
              <a:rPr lang="en-US" sz="2800" b="1" dirty="0">
                <a:latin typeface="NikoshBAN" pitchFamily="2" charset="0"/>
              </a:rPr>
              <a:t>।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5257800"/>
            <a:ext cx="8763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জরুরী</a:t>
            </a:r>
            <a:r>
              <a:rPr lang="en-US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en-US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কনফারেন্স</a:t>
            </a:r>
            <a:r>
              <a:rPr lang="en-US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দূরবর্তী</a:t>
            </a:r>
            <a:r>
              <a:rPr lang="en-US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আলোচনায়</a:t>
            </a:r>
            <a:r>
              <a:rPr lang="en-US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অংশগ্রহণ</a:t>
            </a:r>
            <a:r>
              <a:rPr lang="en-US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সিদ্ধান্তে</a:t>
            </a:r>
            <a:r>
              <a:rPr lang="en-US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উপনিত</a:t>
            </a:r>
            <a:r>
              <a:rPr lang="en-US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13808</TotalTime>
  <Words>551</Words>
  <Application>Microsoft Office PowerPoint</Application>
  <PresentationFormat>On-screen Show (4:3)</PresentationFormat>
  <Paragraphs>68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Nikoshban</vt:lpstr>
      <vt:lpstr>Nikoshban</vt:lpstr>
      <vt:lpstr>Shonar Bangla</vt:lpstr>
      <vt:lpstr>Trebuchet MS</vt:lpstr>
      <vt:lpstr>Vrinda</vt:lpstr>
      <vt:lpstr>Wingdings 3</vt:lpstr>
      <vt:lpstr>Facet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ZINNAH</dc:creator>
  <cp:lastModifiedBy>ANTAZ KBHS</cp:lastModifiedBy>
  <cp:revision>162</cp:revision>
  <dcterms:created xsi:type="dcterms:W3CDTF">2015-03-11T15:33:53Z</dcterms:created>
  <dcterms:modified xsi:type="dcterms:W3CDTF">2020-04-22T10:55:03Z</dcterms:modified>
</cp:coreProperties>
</file>